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4" r:id="rId3"/>
    <p:sldId id="263" r:id="rId4"/>
    <p:sldId id="266" r:id="rId5"/>
    <p:sldId id="267" r:id="rId6"/>
    <p:sldId id="268" r:id="rId7"/>
    <p:sldId id="269" r:id="rId8"/>
    <p:sldId id="265" r:id="rId9"/>
    <p:sldId id="270" r:id="rId10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5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3FDFCA00-6CCE-41C9-917A-D21A7DF00986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DF15B93B-C3AD-4939-A5B8-A5BA44059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42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225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61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031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42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95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187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010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323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537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64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593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8910-8BEB-4E49-9C34-1487260BCB02}" type="datetimeFigureOut">
              <a:rPr kumimoji="1" lang="ja-JP" altLang="en-US" smtClean="0"/>
              <a:t>2020/11/9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50D7A-F234-4513-A25B-CE8327670D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339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655998" y="5932499"/>
            <a:ext cx="4350326" cy="687219"/>
          </a:xfrm>
          <a:prstGeom prst="rect">
            <a:avLst/>
          </a:prstGeom>
          <a:noFill/>
          <a:ln w="28575">
            <a:solidFill>
              <a:srgbClr val="EA5B34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市民本位の金沢市政をつくる会</a:t>
            </a:r>
          </a:p>
          <a:p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1524000" y="581891"/>
            <a:ext cx="9144000" cy="1196254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金沢市ガス・発電事業の民営化</a:t>
            </a:r>
            <a:br>
              <a:rPr kumimoji="1"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年近くの市営事業がなぜ、今？民営化なの</a:t>
            </a:r>
          </a:p>
        </p:txBody>
      </p:sp>
      <p:pic>
        <p:nvPicPr>
          <p:cNvPr id="12" name="コンテンツ プレースホルダー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5" y="2002489"/>
            <a:ext cx="5414901" cy="2768983"/>
          </a:xfrm>
          <a:prstGeom prst="rect">
            <a:avLst/>
          </a:prstGeom>
        </p:spPr>
      </p:pic>
      <p:pic>
        <p:nvPicPr>
          <p:cNvPr id="13" name="コンテンツ プレースホルダー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40" y="1985525"/>
            <a:ext cx="3585248" cy="4190818"/>
          </a:xfrm>
          <a:prstGeom prst="rect">
            <a:avLst/>
          </a:prstGeom>
        </p:spPr>
      </p:pic>
      <p:sp>
        <p:nvSpPr>
          <p:cNvPr id="14" name="サブタイトル 2"/>
          <p:cNvSpPr txBox="1">
            <a:spLocks/>
          </p:cNvSpPr>
          <p:nvPr/>
        </p:nvSpPr>
        <p:spPr>
          <a:xfrm>
            <a:off x="819645" y="4943288"/>
            <a:ext cx="4571487" cy="37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湊エネルギーセンター（金沢市湊３丁目）</a:t>
            </a: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A16B2E49-FFDE-4D34-89C6-89958EB1BB1E}"/>
              </a:ext>
            </a:extLst>
          </p:cNvPr>
          <p:cNvSpPr txBox="1">
            <a:spLocks/>
          </p:cNvSpPr>
          <p:nvPr/>
        </p:nvSpPr>
        <p:spPr>
          <a:xfrm>
            <a:off x="6905720" y="6353961"/>
            <a:ext cx="4571487" cy="37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上寺津発電所（金沢市寺津町）</a:t>
            </a: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95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38BCF44E-5D16-4039-B2A2-55226B79F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1" y="4471252"/>
            <a:ext cx="7466640" cy="1952814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9" y="700762"/>
            <a:ext cx="7639333" cy="2944727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786"/>
          </a:xfrm>
        </p:spPr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金沢市ガス・発電事業民営化計画とは</a:t>
            </a:r>
            <a:endParaRPr kumimoji="1" lang="ja-JP" altLang="en-US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59460" y="1343493"/>
            <a:ext cx="231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2019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8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5438" y="3771092"/>
            <a:ext cx="881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山野金沢市長の</a:t>
            </a:r>
            <a:r>
              <a:rPr kumimoji="1"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kumimoji="1"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月市議会での提案理由の説明から　　　　　　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2020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EEEFB49-C78E-4E30-8CD7-AD5B1816CB09}"/>
              </a:ext>
            </a:extLst>
          </p:cNvPr>
          <p:cNvSpPr/>
          <p:nvPr/>
        </p:nvSpPr>
        <p:spPr>
          <a:xfrm rot="21272041">
            <a:off x="5405416" y="2316722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株式会社に譲渡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883C63B-5821-4F45-A687-FC5C40DE7731}"/>
              </a:ext>
            </a:extLst>
          </p:cNvPr>
          <p:cNvSpPr/>
          <p:nvPr/>
        </p:nvSpPr>
        <p:spPr>
          <a:xfrm rot="21272041">
            <a:off x="4853681" y="4313365"/>
            <a:ext cx="66841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令和４</a:t>
            </a:r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年度をめどに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9E5DD3-01FA-44A5-AC49-490C9A7CAB4A}"/>
              </a:ext>
            </a:extLst>
          </p:cNvPr>
          <p:cNvSpPr txBox="1"/>
          <p:nvPr/>
        </p:nvSpPr>
        <p:spPr>
          <a:xfrm rot="21252398">
            <a:off x="7298259" y="5392552"/>
            <a:ext cx="4227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あと１年半</a:t>
            </a:r>
          </a:p>
        </p:txBody>
      </p:sp>
      <p:sp>
        <p:nvSpPr>
          <p:cNvPr id="11" name="矢印: 上 10">
            <a:extLst>
              <a:ext uri="{FF2B5EF4-FFF2-40B4-BE49-F238E27FC236}">
                <a16:creationId xmlns:a16="http://schemas.microsoft.com/office/drawing/2014/main" id="{828B7AA3-D7A5-437F-AE0E-13D6FF0AE2F0}"/>
              </a:ext>
            </a:extLst>
          </p:cNvPr>
          <p:cNvSpPr/>
          <p:nvPr/>
        </p:nvSpPr>
        <p:spPr>
          <a:xfrm rot="19706103">
            <a:off x="6847069" y="5165638"/>
            <a:ext cx="643634" cy="7973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3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7099685" y="430405"/>
            <a:ext cx="3824879" cy="24612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金沢市発電事業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b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7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・市内</a:t>
            </a:r>
            <a:r>
              <a:rPr lang="en-US" altLang="ja-JP" sz="27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7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ヶ所の水力発電</a:t>
            </a:r>
            <a:br>
              <a:rPr lang="ja-JP" altLang="en-US" sz="27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7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7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27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万戸に相当する発電量</a:t>
            </a:r>
            <a:br>
              <a:rPr lang="ja-JP" altLang="en-US" sz="27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7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・北陸電力に売電</a:t>
            </a:r>
            <a:endParaRPr kumimoji="1" lang="ja-JP" altLang="en-US" sz="27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85800" y="430405"/>
            <a:ext cx="5791200" cy="15948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金沢市ガス事業（都市ガス）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pPr>
              <a:lnSpc>
                <a:spcPct val="200000"/>
              </a:lnSpc>
            </a:pPr>
            <a:r>
              <a:rPr lang="ja-JP" altLang="en-US" sz="2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・６万戸利用　（事業所も含む）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81694" y="3468150"/>
            <a:ext cx="3642870" cy="27238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３億</a:t>
            </a:r>
            <a:r>
              <a:rPr kumimoji="1"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円の黒字！</a:t>
            </a:r>
            <a:b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９年度決算）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　</a:t>
            </a:r>
            <a:r>
              <a:rPr lang="en-US" altLang="ja-JP" sz="24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91</a:t>
            </a:r>
            <a:r>
              <a:rPr kumimoji="1" lang="ja-JP" altLang="en-US" sz="24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負債　</a:t>
            </a:r>
            <a:r>
              <a:rPr lang="en-US" altLang="ja-JP" sz="24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24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企業債残高　</a:t>
            </a:r>
            <a:r>
              <a:rPr kumimoji="1" lang="en-US" altLang="ja-JP" sz="24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24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40755" y="2128201"/>
            <a:ext cx="6183712" cy="26694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９年連続黒字！</a:t>
            </a: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累積欠損 　　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119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　</a:t>
            </a:r>
            <a:r>
              <a:rPr lang="ja-JP" altLang="en-US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企業債残高　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126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</a:t>
            </a:r>
            <a:r>
              <a:rPr lang="ja-JP" altLang="en-US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105</a:t>
            </a:r>
            <a:r>
              <a:rPr lang="ja-JP" altLang="en-US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50389" y="2706940"/>
            <a:ext cx="294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　　　　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D74938-2F16-453E-813E-B64E5500892C}"/>
              </a:ext>
            </a:extLst>
          </p:cNvPr>
          <p:cNvSpPr txBox="1"/>
          <p:nvPr/>
        </p:nvSpPr>
        <p:spPr>
          <a:xfrm>
            <a:off x="317968" y="5233373"/>
            <a:ext cx="601704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ガスも発電事業も経営は良好です！</a:t>
            </a:r>
          </a:p>
        </p:txBody>
      </p:sp>
    </p:spTree>
    <p:extLst>
      <p:ext uri="{BB962C8B-B14F-4D97-AF65-F5344CB8AC3E}">
        <p14:creationId xmlns:p14="http://schemas.microsoft.com/office/powerpoint/2010/main" val="411779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7" y="1539240"/>
            <a:ext cx="7264839" cy="5137383"/>
          </a:xfr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1F1C06-B9EB-4CE2-81CB-C829351D325D}"/>
              </a:ext>
            </a:extLst>
          </p:cNvPr>
          <p:cNvSpPr/>
          <p:nvPr/>
        </p:nvSpPr>
        <p:spPr>
          <a:xfrm>
            <a:off x="1213247" y="465542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全国で唯一　市営の発電所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A15DD4-4F9F-4627-A9DF-5FD1C0538CB5}"/>
              </a:ext>
            </a:extLst>
          </p:cNvPr>
          <p:cNvSpPr txBox="1"/>
          <p:nvPr/>
        </p:nvSpPr>
        <p:spPr>
          <a:xfrm>
            <a:off x="7543800" y="1762906"/>
            <a:ext cx="43281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民間に譲渡する計画の発電所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その下流には浄水場＝市民の水源がある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水利権はどうなる？</a:t>
            </a:r>
          </a:p>
        </p:txBody>
      </p:sp>
    </p:spTree>
    <p:extLst>
      <p:ext uri="{BB962C8B-B14F-4D97-AF65-F5344CB8AC3E}">
        <p14:creationId xmlns:p14="http://schemas.microsoft.com/office/powerpoint/2010/main" val="357192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6" y="-1"/>
            <a:ext cx="12061141" cy="4183873"/>
          </a:xfrm>
          <a:prstGeom prst="rect">
            <a:avLst/>
          </a:prstGeom>
        </p:spPr>
      </p:pic>
      <p:sp>
        <p:nvSpPr>
          <p:cNvPr id="11" name="下矢印 3">
            <a:extLst>
              <a:ext uri="{FF2B5EF4-FFF2-40B4-BE49-F238E27FC236}">
                <a16:creationId xmlns:a16="http://schemas.microsoft.com/office/drawing/2014/main" id="{579AE8A3-AA16-4FD2-B4E4-77E802E691F9}"/>
              </a:ext>
            </a:extLst>
          </p:cNvPr>
          <p:cNvSpPr/>
          <p:nvPr/>
        </p:nvSpPr>
        <p:spPr>
          <a:xfrm rot="20870664">
            <a:off x="5469721" y="3839584"/>
            <a:ext cx="910363" cy="1043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5F049FA-B2F3-4D49-B302-B23B689DE614}"/>
              </a:ext>
            </a:extLst>
          </p:cNvPr>
          <p:cNvSpPr txBox="1"/>
          <p:nvPr/>
        </p:nvSpPr>
        <p:spPr>
          <a:xfrm>
            <a:off x="1613787" y="4967224"/>
            <a:ext cx="8894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民営化すれば問題解決なのか</a:t>
            </a:r>
            <a:endParaRPr kumimoji="1" lang="en-US" altLang="ja-JP" sz="44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4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経営・効率優先でいいのか</a:t>
            </a:r>
            <a:endParaRPr kumimoji="1" lang="ja-JP" altLang="en-US" sz="44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80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020164-9C82-4E3D-9351-F22251FE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71" y="111285"/>
            <a:ext cx="11564858" cy="2768917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市民への説明もなく、１０月に公募を開始</a:t>
            </a:r>
            <a:b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公募開始　→　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一次審査受付〆切</a:t>
            </a:r>
            <a:endParaRPr kumimoji="1" lang="ja-JP" altLang="en-US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C812C2-EF0E-4B62-8074-F58BA98E1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62" y="2578740"/>
            <a:ext cx="11252932" cy="4003515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最低譲渡価格　１８６億円（簿価）　⇒　</a:t>
            </a:r>
            <a:r>
              <a:rPr lang="ja-JP" altLang="en-US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実際の価値と乖離</a:t>
            </a:r>
            <a:endParaRPr lang="en-US" altLang="ja-JP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8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新会社への市の出資　３～１０％　⇒　</a:t>
            </a:r>
            <a:r>
              <a:rPr kumimoji="1" lang="ja-JP" altLang="en-US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統制力ほぼなし</a:t>
            </a:r>
            <a:endParaRPr kumimoji="1" lang="en-US" altLang="ja-JP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出資や経営状況の確認は５年後に継続するか判断　⇒　</a:t>
            </a:r>
            <a:r>
              <a:rPr lang="ja-JP" altLang="en-US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完全民営化</a:t>
            </a:r>
            <a:endParaRPr lang="en-US" altLang="ja-JP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8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ガス料金は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年は現行水準を上回らない　⇒　</a:t>
            </a:r>
            <a:r>
              <a:rPr kumimoji="1" lang="en-US" altLang="ja-JP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年しか保障されない</a:t>
            </a:r>
            <a:endParaRPr kumimoji="1" lang="en-US" altLang="ja-JP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企業局職員は</a:t>
            </a:r>
            <a:r>
              <a:rPr lang="ja-JP" altLang="en-US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退職し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、新会社の社員になる　⇒　</a:t>
            </a:r>
            <a:r>
              <a:rPr lang="ja-JP" altLang="en-US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片道切符</a:t>
            </a:r>
            <a:endParaRPr lang="en-US" altLang="ja-JP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3800"/>
              </a:lnSpc>
              <a:buNone/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（復職可能は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年までだが、戻ってもガス・発電事業はない）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06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4998E8-31E2-4C36-B433-3FCC2B3B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33" y="220378"/>
            <a:ext cx="10515600" cy="1569721"/>
          </a:xfrm>
        </p:spPr>
        <p:txBody>
          <a:bodyPr anchor="t" anchorCtr="0"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ノーチェックで進む公募スケジュール</a:t>
            </a:r>
            <a:r>
              <a:rPr kumimoji="1"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07D5DB-FA9C-404B-9DA8-E45AB8440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213"/>
            <a:ext cx="10515600" cy="5361409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	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公募開始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	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一次審査受付〆切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2700"/>
              </a:lnSpc>
              <a:buNone/>
            </a:pP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一次審査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二次審査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譲渡先の候補を決定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基本協定の締結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新会社の設立　／　譲渡の仮契約の締結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2700"/>
              </a:lnSpc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2700"/>
              </a:lnSpc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事業譲渡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市長選挙　４月市議会議員選挙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38C5B4-5C5F-4334-A08C-342C06F0606D}"/>
              </a:ext>
            </a:extLst>
          </p:cNvPr>
          <p:cNvSpPr txBox="1"/>
          <p:nvPr/>
        </p:nvSpPr>
        <p:spPr>
          <a:xfrm>
            <a:off x="662008" y="4935456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3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2021</a:t>
            </a:r>
            <a:r>
              <a:rPr kumimoji="1" lang="ja-JP" altLang="en-US" sz="3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3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月？　市議会への条例改正案の</a:t>
            </a:r>
            <a:r>
              <a:rPr lang="ja-JP" altLang="en-US" sz="3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採決</a:t>
            </a:r>
            <a:r>
              <a:rPr kumimoji="1" lang="ja-JP" altLang="en-US" sz="3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90227662-F2AE-41ED-89C7-6FB2E711DA34}"/>
              </a:ext>
            </a:extLst>
          </p:cNvPr>
          <p:cNvSpPr/>
          <p:nvPr/>
        </p:nvSpPr>
        <p:spPr>
          <a:xfrm>
            <a:off x="7473081" y="1394624"/>
            <a:ext cx="3230003" cy="1836234"/>
          </a:xfrm>
          <a:prstGeom prst="wedgeRoundRect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売却先を決めてから、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議会で条例改正って</a:t>
            </a:r>
            <a:r>
              <a:rPr lang="ja-JP" altLang="en-US" sz="2400" b="1" dirty="0"/>
              <a:t>議会を軽視？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005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923894" y="517525"/>
            <a:ext cx="10490866" cy="1325563"/>
          </a:xfrm>
        </p:spPr>
        <p:txBody>
          <a:bodyPr>
            <a:noAutofit/>
          </a:bodyPr>
          <a:lstStyle/>
          <a:p>
            <a:r>
              <a:rPr kumimoji="1"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どうしたら</a:t>
            </a:r>
            <a:r>
              <a:rPr kumimoji="1" lang="ja-JP" altLang="en-US" sz="6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ストップ</a:t>
            </a:r>
            <a:r>
              <a:rPr kumimoji="1"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できるか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923893" y="1691640"/>
            <a:ext cx="5009839" cy="4465144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4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議会</a:t>
            </a: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・「ガス・発電事業民営化特別委員会」が設置された　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→内容を明らかにし、問題点を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追求する！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・条例改正では、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議員２</a:t>
            </a:r>
            <a:r>
              <a:rPr lang="en-US" altLang="ja-JP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３の賛成が必要！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6575582" y="1691640"/>
            <a:ext cx="5067777" cy="4400347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4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世論を広げる</a:t>
            </a: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・署名運動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・議会傍聴</a:t>
            </a: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・監査請求・住民訴訟</a:t>
            </a: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・申し入れなど</a:t>
            </a:r>
          </a:p>
        </p:txBody>
      </p:sp>
    </p:spTree>
    <p:extLst>
      <p:ext uri="{BB962C8B-B14F-4D97-AF65-F5344CB8AC3E}">
        <p14:creationId xmlns:p14="http://schemas.microsoft.com/office/powerpoint/2010/main" val="334164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DA1CF66-1FA0-4F0B-AAB7-AC01F08C7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18" y="0"/>
            <a:ext cx="4848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8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ワイド画面</PresentationFormat>
  <Paragraphs>64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HGPｺﾞｼｯｸE</vt:lpstr>
      <vt:lpstr>メイリオ</vt:lpstr>
      <vt:lpstr>游ゴシック</vt:lpstr>
      <vt:lpstr>游ゴシック Light</vt:lpstr>
      <vt:lpstr>Arial</vt:lpstr>
      <vt:lpstr>Office テーマ</vt:lpstr>
      <vt:lpstr>金沢市ガス・発電事業の民営化 100年近くの市営事業がなぜ、今？民営化なの</vt:lpstr>
      <vt:lpstr>金沢市ガス・発電事業民営化計画とは</vt:lpstr>
      <vt:lpstr>金沢市発電事業　 ・市内5ヶ所の水力発電 ・4万戸に相当する発電量 ・北陸電力に売電</vt:lpstr>
      <vt:lpstr>PowerPoint プレゼンテーション</vt:lpstr>
      <vt:lpstr>PowerPoint プレゼンテーション</vt:lpstr>
      <vt:lpstr>市民への説明もなく、１０月に公募を開始 　　　　10／6　公募開始　→　11／12一次審査受付〆切</vt:lpstr>
      <vt:lpstr>ノーチェックで進む公募スケジュール　　　　</vt:lpstr>
      <vt:lpstr>どうしたらストップできるか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H28-G14</dc:creator>
  <cp:lastModifiedBy>みよ 広田</cp:lastModifiedBy>
  <cp:revision>76</cp:revision>
  <cp:lastPrinted>2020-11-06T06:54:02Z</cp:lastPrinted>
  <dcterms:created xsi:type="dcterms:W3CDTF">2020-03-10T02:35:01Z</dcterms:created>
  <dcterms:modified xsi:type="dcterms:W3CDTF">2020-11-09T05:22:20Z</dcterms:modified>
</cp:coreProperties>
</file>