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29"/>
  </p:notesMasterIdLst>
  <p:sldIdLst>
    <p:sldId id="256" r:id="rId2"/>
    <p:sldId id="259" r:id="rId3"/>
    <p:sldId id="279" r:id="rId4"/>
    <p:sldId id="281" r:id="rId5"/>
    <p:sldId id="257" r:id="rId6"/>
    <p:sldId id="265" r:id="rId7"/>
    <p:sldId id="266" r:id="rId8"/>
    <p:sldId id="260" r:id="rId9"/>
    <p:sldId id="262" r:id="rId10"/>
    <p:sldId id="268" r:id="rId11"/>
    <p:sldId id="261" r:id="rId12"/>
    <p:sldId id="280" r:id="rId13"/>
    <p:sldId id="285" r:id="rId14"/>
    <p:sldId id="357" r:id="rId15"/>
    <p:sldId id="358" r:id="rId16"/>
    <p:sldId id="267" r:id="rId17"/>
    <p:sldId id="272" r:id="rId18"/>
    <p:sldId id="313" r:id="rId19"/>
    <p:sldId id="273" r:id="rId20"/>
    <p:sldId id="277" r:id="rId21"/>
    <p:sldId id="274" r:id="rId22"/>
    <p:sldId id="275" r:id="rId23"/>
    <p:sldId id="276" r:id="rId24"/>
    <p:sldId id="282" r:id="rId25"/>
    <p:sldId id="284" r:id="rId26"/>
    <p:sldId id="283" r:id="rId27"/>
    <p:sldId id="278" r:id="rId28"/>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53FF2B-01BC-4A6A-A5A1-B1886909948E}" v="1" dt="2024-11-10T13:18:22.6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92" autoAdjust="0"/>
    <p:restoredTop sz="94660"/>
  </p:normalViewPr>
  <p:slideViewPr>
    <p:cSldViewPr snapToGrid="0">
      <p:cViewPr varScale="1">
        <p:scale>
          <a:sx n="88" d="100"/>
          <a:sy n="88" d="100"/>
        </p:scale>
        <p:origin x="92" y="2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4AD4094E-FEDE-4589-BA01-BB3B47E84925}" type="datetimeFigureOut">
              <a:rPr kumimoji="1" lang="ja-JP" altLang="en-US" smtClean="0"/>
              <a:t>2024/11/10</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123F0F3E-9C00-46AA-A5A9-3A7234E070E3}" type="slidenum">
              <a:rPr kumimoji="1" lang="ja-JP" altLang="en-US" smtClean="0"/>
              <a:t>‹#›</a:t>
            </a:fld>
            <a:endParaRPr kumimoji="1" lang="ja-JP" altLang="en-US"/>
          </a:p>
        </p:txBody>
      </p:sp>
    </p:spTree>
    <p:extLst>
      <p:ext uri="{BB962C8B-B14F-4D97-AF65-F5344CB8AC3E}">
        <p14:creationId xmlns:p14="http://schemas.microsoft.com/office/powerpoint/2010/main" val="31497472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8F8D06-B642-746C-79DB-540297E3069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19345D0-8E42-8741-DE12-249B1BBBE2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A5C9650-7A87-71AA-A29E-1C205F7A0720}"/>
              </a:ext>
            </a:extLst>
          </p:cNvPr>
          <p:cNvSpPr>
            <a:spLocks noGrp="1"/>
          </p:cNvSpPr>
          <p:nvPr>
            <p:ph type="dt" sz="half" idx="10"/>
          </p:nvPr>
        </p:nvSpPr>
        <p:spPr/>
        <p:txBody>
          <a:bodyPr/>
          <a:lstStyle/>
          <a:p>
            <a:fld id="{B61BEF0D-F0BB-DE4B-95CE-6DB70DBA9567}" type="datetimeFigureOut">
              <a:rPr lang="en-US" smtClean="0"/>
              <a:pPr/>
              <a:t>11/10/2024</a:t>
            </a:fld>
            <a:endParaRPr lang="en-US" dirty="0"/>
          </a:p>
        </p:txBody>
      </p:sp>
      <p:sp>
        <p:nvSpPr>
          <p:cNvPr id="5" name="フッター プレースホルダー 4">
            <a:extLst>
              <a:ext uri="{FF2B5EF4-FFF2-40B4-BE49-F238E27FC236}">
                <a16:creationId xmlns:a16="http://schemas.microsoft.com/office/drawing/2014/main" id="{0AE97749-F0E0-38CD-EE2C-88377713D406}"/>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F8E7AB5A-462D-779B-7B1E-70D696524E8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62275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7BD56E-54E1-FE66-6274-65A6DD799DB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4C890B8-4AF6-139B-E8F0-C34DB00AECB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B4D8568-8426-A59D-BA11-E7196B896437}"/>
              </a:ext>
            </a:extLst>
          </p:cNvPr>
          <p:cNvSpPr>
            <a:spLocks noGrp="1"/>
          </p:cNvSpPr>
          <p:nvPr>
            <p:ph type="dt" sz="half" idx="10"/>
          </p:nvPr>
        </p:nvSpPr>
        <p:spPr/>
        <p:txBody>
          <a:bodyPr/>
          <a:lstStyle/>
          <a:p>
            <a:fld id="{55C6B4A9-1611-4792-9094-5F34BCA07E0B}" type="datetimeFigureOut">
              <a:rPr lang="en-US" smtClean="0"/>
              <a:t>11/10/2024</a:t>
            </a:fld>
            <a:endParaRPr lang="en-US" dirty="0"/>
          </a:p>
        </p:txBody>
      </p:sp>
      <p:sp>
        <p:nvSpPr>
          <p:cNvPr id="5" name="フッター プレースホルダー 4">
            <a:extLst>
              <a:ext uri="{FF2B5EF4-FFF2-40B4-BE49-F238E27FC236}">
                <a16:creationId xmlns:a16="http://schemas.microsoft.com/office/drawing/2014/main" id="{C8F53BB0-B364-ADC4-EE2B-298D7CD9E576}"/>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EF338B42-EDE9-1BF9-3829-838DACF0F8E3}"/>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2715639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04DE319-833A-7234-0C1E-B42960444DC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B9F2C35-5A99-427C-8FF5-BC6DEF0583D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6B92716-C175-1ED0-4EEB-41158241E21F}"/>
              </a:ext>
            </a:extLst>
          </p:cNvPr>
          <p:cNvSpPr>
            <a:spLocks noGrp="1"/>
          </p:cNvSpPr>
          <p:nvPr>
            <p:ph type="dt" sz="half" idx="10"/>
          </p:nvPr>
        </p:nvSpPr>
        <p:spPr/>
        <p:txBody>
          <a:bodyPr/>
          <a:lstStyle/>
          <a:p>
            <a:fld id="{B61BEF0D-F0BB-DE4B-95CE-6DB70DBA9567}" type="datetimeFigureOut">
              <a:rPr lang="en-US" smtClean="0"/>
              <a:pPr/>
              <a:t>11/10/2024</a:t>
            </a:fld>
            <a:endParaRPr lang="en-US" dirty="0"/>
          </a:p>
        </p:txBody>
      </p:sp>
      <p:sp>
        <p:nvSpPr>
          <p:cNvPr id="5" name="フッター プレースホルダー 4">
            <a:extLst>
              <a:ext uri="{FF2B5EF4-FFF2-40B4-BE49-F238E27FC236}">
                <a16:creationId xmlns:a16="http://schemas.microsoft.com/office/drawing/2014/main" id="{BCACD221-B761-ADE9-6236-87A453ADEA08}"/>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83FEF00B-B2BA-3873-64CF-13BD29D1ABB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896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0E3D31-9568-8FE0-0C87-722D93BBA2F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653B701-8705-2941-65E8-F6EA8C3A4CA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8585E64-A153-2374-86FF-E383F40228C3}"/>
              </a:ext>
            </a:extLst>
          </p:cNvPr>
          <p:cNvSpPr>
            <a:spLocks noGrp="1"/>
          </p:cNvSpPr>
          <p:nvPr>
            <p:ph type="dt" sz="half" idx="10"/>
          </p:nvPr>
        </p:nvSpPr>
        <p:spPr/>
        <p:txBody>
          <a:bodyPr/>
          <a:lstStyle/>
          <a:p>
            <a:fld id="{42A54C80-263E-416B-A8E0-580EDEADCBDC}" type="datetimeFigureOut">
              <a:rPr lang="en-US" smtClean="0"/>
              <a:t>11/10/2024</a:t>
            </a:fld>
            <a:endParaRPr lang="en-US" dirty="0"/>
          </a:p>
        </p:txBody>
      </p:sp>
      <p:sp>
        <p:nvSpPr>
          <p:cNvPr id="5" name="フッター プレースホルダー 4">
            <a:extLst>
              <a:ext uri="{FF2B5EF4-FFF2-40B4-BE49-F238E27FC236}">
                <a16:creationId xmlns:a16="http://schemas.microsoft.com/office/drawing/2014/main" id="{628CE2E4-6890-C921-D93B-7E2D813E5461}"/>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8ECC85A5-03F0-ED60-2E25-F34436F5282D}"/>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890665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CB2148-FBC6-5D32-9026-315F12CB663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A9C18F9-9FEB-F356-EA77-CDBB370FFA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87041EF4-F1D4-DA2B-0D38-A4D0B7489DC6}"/>
              </a:ext>
            </a:extLst>
          </p:cNvPr>
          <p:cNvSpPr>
            <a:spLocks noGrp="1"/>
          </p:cNvSpPr>
          <p:nvPr>
            <p:ph type="dt" sz="half" idx="10"/>
          </p:nvPr>
        </p:nvSpPr>
        <p:spPr/>
        <p:txBody>
          <a:bodyPr/>
          <a:lstStyle/>
          <a:p>
            <a:fld id="{B61BEF0D-F0BB-DE4B-95CE-6DB70DBA9567}" type="datetimeFigureOut">
              <a:rPr lang="en-US" smtClean="0"/>
              <a:pPr/>
              <a:t>11/10/2024</a:t>
            </a:fld>
            <a:endParaRPr lang="en-US" dirty="0"/>
          </a:p>
        </p:txBody>
      </p:sp>
      <p:sp>
        <p:nvSpPr>
          <p:cNvPr id="5" name="フッター プレースホルダー 4">
            <a:extLst>
              <a:ext uri="{FF2B5EF4-FFF2-40B4-BE49-F238E27FC236}">
                <a16:creationId xmlns:a16="http://schemas.microsoft.com/office/drawing/2014/main" id="{77BD0E8D-22EC-D8D0-0964-DD3B1625EA9D}"/>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1521F222-01D6-622C-AB31-752AD933E83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5796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FEDA11-20EA-E000-0D70-6AD01459A31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1695003-BC1F-B358-5941-E3C7FB2275F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E7B42E5-311A-D2A0-B427-10583D0DD3B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92C3000-F20F-D807-51BD-BA55B0D9037F}"/>
              </a:ext>
            </a:extLst>
          </p:cNvPr>
          <p:cNvSpPr>
            <a:spLocks noGrp="1"/>
          </p:cNvSpPr>
          <p:nvPr>
            <p:ph type="dt" sz="half" idx="10"/>
          </p:nvPr>
        </p:nvSpPr>
        <p:spPr/>
        <p:txBody>
          <a:bodyPr/>
          <a:lstStyle/>
          <a:p>
            <a:fld id="{42A54C80-263E-416B-A8E0-580EDEADCBDC}" type="datetimeFigureOut">
              <a:rPr lang="en-US" smtClean="0"/>
              <a:t>11/10/2024</a:t>
            </a:fld>
            <a:endParaRPr lang="en-US" dirty="0"/>
          </a:p>
        </p:txBody>
      </p:sp>
      <p:sp>
        <p:nvSpPr>
          <p:cNvPr id="6" name="フッター プレースホルダー 5">
            <a:extLst>
              <a:ext uri="{FF2B5EF4-FFF2-40B4-BE49-F238E27FC236}">
                <a16:creationId xmlns:a16="http://schemas.microsoft.com/office/drawing/2014/main" id="{CAB3555B-3D00-0175-084C-B82FA7E18D5E}"/>
              </a:ext>
            </a:extLst>
          </p:cNvPr>
          <p:cNvSpPr>
            <a:spLocks noGrp="1"/>
          </p:cNvSpPr>
          <p:nvPr>
            <p:ph type="ftr" sz="quarter" idx="11"/>
          </p:nvPr>
        </p:nvSpPr>
        <p:spPr/>
        <p:txBody>
          <a:bodyPr/>
          <a:lstStyle/>
          <a:p>
            <a:endParaRPr lang="en-US" dirty="0"/>
          </a:p>
        </p:txBody>
      </p:sp>
      <p:sp>
        <p:nvSpPr>
          <p:cNvPr id="7" name="スライド番号プレースホルダー 6">
            <a:extLst>
              <a:ext uri="{FF2B5EF4-FFF2-40B4-BE49-F238E27FC236}">
                <a16:creationId xmlns:a16="http://schemas.microsoft.com/office/drawing/2014/main" id="{91813006-EA43-23FE-2D4D-BEF6249B8BF2}"/>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61643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17020F-51B4-7EC0-EE3B-93CA42A9168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CDA5E12-EB89-80E0-AA6F-C993999017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5B53AA0-4C9A-D37C-B364-85A3F98057E1}"/>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9E04F3B-CE67-9D1E-FB69-6C35608697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95912A1-2DFA-2E48-3CE9-6B299274D1C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92CF098-8698-AB05-1E73-B77D34299228}"/>
              </a:ext>
            </a:extLst>
          </p:cNvPr>
          <p:cNvSpPr>
            <a:spLocks noGrp="1"/>
          </p:cNvSpPr>
          <p:nvPr>
            <p:ph type="dt" sz="half" idx="10"/>
          </p:nvPr>
        </p:nvSpPr>
        <p:spPr/>
        <p:txBody>
          <a:bodyPr/>
          <a:lstStyle/>
          <a:p>
            <a:fld id="{B61BEF0D-F0BB-DE4B-95CE-6DB70DBA9567}" type="datetimeFigureOut">
              <a:rPr lang="en-US" smtClean="0"/>
              <a:pPr/>
              <a:t>11/10/2024</a:t>
            </a:fld>
            <a:endParaRPr lang="en-US" dirty="0"/>
          </a:p>
        </p:txBody>
      </p:sp>
      <p:sp>
        <p:nvSpPr>
          <p:cNvPr id="8" name="フッター プレースホルダー 7">
            <a:extLst>
              <a:ext uri="{FF2B5EF4-FFF2-40B4-BE49-F238E27FC236}">
                <a16:creationId xmlns:a16="http://schemas.microsoft.com/office/drawing/2014/main" id="{052C1B3F-30BB-43CF-DA29-975C2D1122E7}"/>
              </a:ext>
            </a:extLst>
          </p:cNvPr>
          <p:cNvSpPr>
            <a:spLocks noGrp="1"/>
          </p:cNvSpPr>
          <p:nvPr>
            <p:ph type="ftr" sz="quarter" idx="11"/>
          </p:nvPr>
        </p:nvSpPr>
        <p:spPr/>
        <p:txBody>
          <a:bodyPr/>
          <a:lstStyle/>
          <a:p>
            <a:endParaRPr lang="en-US" dirty="0"/>
          </a:p>
        </p:txBody>
      </p:sp>
      <p:sp>
        <p:nvSpPr>
          <p:cNvPr id="9" name="スライド番号プレースホルダー 8">
            <a:extLst>
              <a:ext uri="{FF2B5EF4-FFF2-40B4-BE49-F238E27FC236}">
                <a16:creationId xmlns:a16="http://schemas.microsoft.com/office/drawing/2014/main" id="{3A668862-4090-C65A-D1F8-398FD60F7F8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82552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0584CC-9D68-7A52-BDA3-2FC0D704267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3AC5DBC-0BAE-64FE-7A4F-0FA7D9C46223}"/>
              </a:ext>
            </a:extLst>
          </p:cNvPr>
          <p:cNvSpPr>
            <a:spLocks noGrp="1"/>
          </p:cNvSpPr>
          <p:nvPr>
            <p:ph type="dt" sz="half" idx="10"/>
          </p:nvPr>
        </p:nvSpPr>
        <p:spPr/>
        <p:txBody>
          <a:bodyPr/>
          <a:lstStyle/>
          <a:p>
            <a:fld id="{B61BEF0D-F0BB-DE4B-95CE-6DB70DBA9567}" type="datetimeFigureOut">
              <a:rPr lang="en-US" smtClean="0"/>
              <a:pPr/>
              <a:t>11/10/2024</a:t>
            </a:fld>
            <a:endParaRPr lang="en-US" dirty="0"/>
          </a:p>
        </p:txBody>
      </p:sp>
      <p:sp>
        <p:nvSpPr>
          <p:cNvPr id="4" name="フッター プレースホルダー 3">
            <a:extLst>
              <a:ext uri="{FF2B5EF4-FFF2-40B4-BE49-F238E27FC236}">
                <a16:creationId xmlns:a16="http://schemas.microsoft.com/office/drawing/2014/main" id="{EAC10158-7BAD-EBBC-DB2D-C23679BFDE01}"/>
              </a:ext>
            </a:extLst>
          </p:cNvPr>
          <p:cNvSpPr>
            <a:spLocks noGrp="1"/>
          </p:cNvSpPr>
          <p:nvPr>
            <p:ph type="ftr" sz="quarter" idx="11"/>
          </p:nvPr>
        </p:nvSpPr>
        <p:spPr/>
        <p:txBody>
          <a:bodyPr/>
          <a:lstStyle/>
          <a:p>
            <a:endParaRPr lang="en-US" dirty="0"/>
          </a:p>
        </p:txBody>
      </p:sp>
      <p:sp>
        <p:nvSpPr>
          <p:cNvPr id="5" name="スライド番号プレースホルダー 4">
            <a:extLst>
              <a:ext uri="{FF2B5EF4-FFF2-40B4-BE49-F238E27FC236}">
                <a16:creationId xmlns:a16="http://schemas.microsoft.com/office/drawing/2014/main" id="{DC58B8C8-485A-B710-8271-6958F5DD736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8484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4C15E90-C244-A676-70D1-749B8CCD664C}"/>
              </a:ext>
            </a:extLst>
          </p:cNvPr>
          <p:cNvSpPr>
            <a:spLocks noGrp="1"/>
          </p:cNvSpPr>
          <p:nvPr>
            <p:ph type="dt" sz="half" idx="10"/>
          </p:nvPr>
        </p:nvSpPr>
        <p:spPr/>
        <p:txBody>
          <a:bodyPr/>
          <a:lstStyle/>
          <a:p>
            <a:fld id="{B61BEF0D-F0BB-DE4B-95CE-6DB70DBA9567}" type="datetimeFigureOut">
              <a:rPr lang="en-US" smtClean="0"/>
              <a:pPr/>
              <a:t>11/10/2024</a:t>
            </a:fld>
            <a:endParaRPr lang="en-US" dirty="0"/>
          </a:p>
        </p:txBody>
      </p:sp>
      <p:sp>
        <p:nvSpPr>
          <p:cNvPr id="3" name="フッター プレースホルダー 2">
            <a:extLst>
              <a:ext uri="{FF2B5EF4-FFF2-40B4-BE49-F238E27FC236}">
                <a16:creationId xmlns:a16="http://schemas.microsoft.com/office/drawing/2014/main" id="{7AEA2CCA-A422-5EF8-1C28-06FE70751A99}"/>
              </a:ext>
            </a:extLst>
          </p:cNvPr>
          <p:cNvSpPr>
            <a:spLocks noGrp="1"/>
          </p:cNvSpPr>
          <p:nvPr>
            <p:ph type="ftr" sz="quarter" idx="11"/>
          </p:nvPr>
        </p:nvSpPr>
        <p:spPr/>
        <p:txBody>
          <a:bodyPr/>
          <a:lstStyle/>
          <a:p>
            <a:endParaRPr lang="en-US" dirty="0"/>
          </a:p>
        </p:txBody>
      </p:sp>
      <p:sp>
        <p:nvSpPr>
          <p:cNvPr id="4" name="スライド番号プレースホルダー 3">
            <a:extLst>
              <a:ext uri="{FF2B5EF4-FFF2-40B4-BE49-F238E27FC236}">
                <a16:creationId xmlns:a16="http://schemas.microsoft.com/office/drawing/2014/main" id="{8C164907-DA5D-83EA-A2E4-DA4A024003D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26693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6F0B0D-FEF1-A630-68FA-FF35CA81D5E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6E8E709-699F-82C0-D940-604573471F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A4AA34E-FA55-F62C-05D7-FB39B3727B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80DBEEF-0122-E576-500B-B0CDC70CB9C6}"/>
              </a:ext>
            </a:extLst>
          </p:cNvPr>
          <p:cNvSpPr>
            <a:spLocks noGrp="1"/>
          </p:cNvSpPr>
          <p:nvPr>
            <p:ph type="dt" sz="half" idx="10"/>
          </p:nvPr>
        </p:nvSpPr>
        <p:spPr/>
        <p:txBody>
          <a:bodyPr/>
          <a:lstStyle/>
          <a:p>
            <a:fld id="{42A54C80-263E-416B-A8E0-580EDEADCBDC}" type="datetimeFigureOut">
              <a:rPr lang="en-US" smtClean="0"/>
              <a:t>11/10/2024</a:t>
            </a:fld>
            <a:endParaRPr lang="en-US" dirty="0"/>
          </a:p>
        </p:txBody>
      </p:sp>
      <p:sp>
        <p:nvSpPr>
          <p:cNvPr id="6" name="フッター プレースホルダー 5">
            <a:extLst>
              <a:ext uri="{FF2B5EF4-FFF2-40B4-BE49-F238E27FC236}">
                <a16:creationId xmlns:a16="http://schemas.microsoft.com/office/drawing/2014/main" id="{0D31539D-0667-98BD-C4DC-71BA253E2FAC}"/>
              </a:ext>
            </a:extLst>
          </p:cNvPr>
          <p:cNvSpPr>
            <a:spLocks noGrp="1"/>
          </p:cNvSpPr>
          <p:nvPr>
            <p:ph type="ftr" sz="quarter" idx="11"/>
          </p:nvPr>
        </p:nvSpPr>
        <p:spPr/>
        <p:txBody>
          <a:bodyPr/>
          <a:lstStyle/>
          <a:p>
            <a:endParaRPr lang="en-US" dirty="0"/>
          </a:p>
        </p:txBody>
      </p:sp>
      <p:sp>
        <p:nvSpPr>
          <p:cNvPr id="7" name="スライド番号プレースホルダー 6">
            <a:extLst>
              <a:ext uri="{FF2B5EF4-FFF2-40B4-BE49-F238E27FC236}">
                <a16:creationId xmlns:a16="http://schemas.microsoft.com/office/drawing/2014/main" id="{1761F6B5-0D25-340E-0450-2CDC097CEBCE}"/>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218638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BC4FBC-A8DA-9114-4945-61AC134454C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1E1D424-E1DA-7BFD-6B4B-C5D9238854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6832D2E-0E83-9798-FD15-FC782FB5C2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55F4B7B-3EAD-686A-2749-B8EE9E0CB677}"/>
              </a:ext>
            </a:extLst>
          </p:cNvPr>
          <p:cNvSpPr>
            <a:spLocks noGrp="1"/>
          </p:cNvSpPr>
          <p:nvPr>
            <p:ph type="dt" sz="half" idx="10"/>
          </p:nvPr>
        </p:nvSpPr>
        <p:spPr/>
        <p:txBody>
          <a:bodyPr/>
          <a:lstStyle/>
          <a:p>
            <a:fld id="{B61BEF0D-F0BB-DE4B-95CE-6DB70DBA9567}" type="datetimeFigureOut">
              <a:rPr lang="en-US" smtClean="0"/>
              <a:pPr/>
              <a:t>11/10/2024</a:t>
            </a:fld>
            <a:endParaRPr lang="en-US" dirty="0"/>
          </a:p>
        </p:txBody>
      </p:sp>
      <p:sp>
        <p:nvSpPr>
          <p:cNvPr id="6" name="フッター プレースホルダー 5">
            <a:extLst>
              <a:ext uri="{FF2B5EF4-FFF2-40B4-BE49-F238E27FC236}">
                <a16:creationId xmlns:a16="http://schemas.microsoft.com/office/drawing/2014/main" id="{62282BF9-BA4B-16E5-E45F-EACDEBDD3C4F}"/>
              </a:ext>
            </a:extLst>
          </p:cNvPr>
          <p:cNvSpPr>
            <a:spLocks noGrp="1"/>
          </p:cNvSpPr>
          <p:nvPr>
            <p:ph type="ftr" sz="quarter" idx="11"/>
          </p:nvPr>
        </p:nvSpPr>
        <p:spPr/>
        <p:txBody>
          <a:bodyPr/>
          <a:lstStyle/>
          <a:p>
            <a:endParaRPr lang="en-US" dirty="0"/>
          </a:p>
        </p:txBody>
      </p:sp>
      <p:sp>
        <p:nvSpPr>
          <p:cNvPr id="7" name="スライド番号プレースホルダー 6">
            <a:extLst>
              <a:ext uri="{FF2B5EF4-FFF2-40B4-BE49-F238E27FC236}">
                <a16:creationId xmlns:a16="http://schemas.microsoft.com/office/drawing/2014/main" id="{02794DC2-6B85-2B88-1CFC-7F7F8DEF7EB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5521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21A8A0E-9641-FEDB-949D-A3F6AF2EBA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250E034-91D7-2322-5064-BD50A679D9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910EA2F-A5F0-0C94-DBC6-E3C35629F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11/10/2024</a:t>
            </a:fld>
            <a:endParaRPr lang="en-US" dirty="0"/>
          </a:p>
        </p:txBody>
      </p:sp>
      <p:sp>
        <p:nvSpPr>
          <p:cNvPr id="5" name="フッター プレースホルダー 4">
            <a:extLst>
              <a:ext uri="{FF2B5EF4-FFF2-40B4-BE49-F238E27FC236}">
                <a16:creationId xmlns:a16="http://schemas.microsoft.com/office/drawing/2014/main" id="{E9554FA4-A87B-1ADF-0BCC-B515A12FAF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スライド番号プレースホルダー 5">
            <a:extLst>
              <a:ext uri="{FF2B5EF4-FFF2-40B4-BE49-F238E27FC236}">
                <a16:creationId xmlns:a16="http://schemas.microsoft.com/office/drawing/2014/main" id="{8334CE64-4077-C872-7684-E76DB621FF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4259405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hyperlink" Target="https://www4.city.kanazawa.lg.jp/soshikikarasagasu/dorokensetsuka/gyomuannai/1/1/1/1/9367.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01C86F-E499-49A8-6D40-FBAFCD5DFAC7}"/>
              </a:ext>
            </a:extLst>
          </p:cNvPr>
          <p:cNvSpPr>
            <a:spLocks noGrp="1"/>
          </p:cNvSpPr>
          <p:nvPr>
            <p:ph type="ctrTitle"/>
          </p:nvPr>
        </p:nvSpPr>
        <p:spPr>
          <a:xfrm>
            <a:off x="436418" y="2008693"/>
            <a:ext cx="10591799" cy="1646302"/>
          </a:xfrm>
        </p:spPr>
        <p:txBody>
          <a:bodyPr>
            <a:normAutofit fontScale="90000"/>
          </a:bodyPr>
          <a:lstStyle/>
          <a:p>
            <a:pPr algn="ctr"/>
            <a:r>
              <a:rPr lang="ja-JP" altLang="en-US" sz="8800" dirty="0"/>
              <a:t>災害</a:t>
            </a:r>
            <a:r>
              <a:rPr kumimoji="1" lang="ja-JP" altLang="en-US" sz="8800" dirty="0"/>
              <a:t>対策と課題</a:t>
            </a:r>
            <a:br>
              <a:rPr kumimoji="1" lang="en-US" altLang="ja-JP" dirty="0"/>
            </a:br>
            <a:r>
              <a:rPr kumimoji="1" lang="ja-JP" altLang="en-US" sz="4400" dirty="0"/>
              <a:t>～</a:t>
            </a:r>
            <a:r>
              <a:rPr kumimoji="1" lang="en-US" altLang="ja-JP" sz="4400" dirty="0"/>
              <a:t>2024</a:t>
            </a:r>
            <a:r>
              <a:rPr kumimoji="1" lang="ja-JP" altLang="en-US" sz="4400" dirty="0"/>
              <a:t>能登半島地震を経験して～</a:t>
            </a:r>
            <a:endParaRPr kumimoji="1" lang="ja-JP" altLang="en-US" dirty="0"/>
          </a:p>
        </p:txBody>
      </p:sp>
      <p:sp>
        <p:nvSpPr>
          <p:cNvPr id="3" name="字幕 2">
            <a:extLst>
              <a:ext uri="{FF2B5EF4-FFF2-40B4-BE49-F238E27FC236}">
                <a16:creationId xmlns:a16="http://schemas.microsoft.com/office/drawing/2014/main" id="{D41F3800-45F7-EF16-1A9E-4FB2F0B0E373}"/>
              </a:ext>
            </a:extLst>
          </p:cNvPr>
          <p:cNvSpPr>
            <a:spLocks noGrp="1"/>
          </p:cNvSpPr>
          <p:nvPr>
            <p:ph type="subTitle" idx="1"/>
          </p:nvPr>
        </p:nvSpPr>
        <p:spPr>
          <a:xfrm>
            <a:off x="436418" y="4849307"/>
            <a:ext cx="10591798" cy="1303616"/>
          </a:xfrm>
        </p:spPr>
        <p:txBody>
          <a:bodyPr>
            <a:normAutofit fontScale="62500" lnSpcReduction="20000"/>
          </a:bodyPr>
          <a:lstStyle/>
          <a:p>
            <a:pPr>
              <a:lnSpc>
                <a:spcPct val="170000"/>
              </a:lnSpc>
            </a:pPr>
            <a:r>
              <a:rPr kumimoji="1" lang="ja-JP" altLang="en-US" dirty="0"/>
              <a:t>金沢市議会議員・看護師・保健師</a:t>
            </a:r>
            <a:r>
              <a:rPr lang="ja-JP" altLang="en-US" dirty="0"/>
              <a:t>・防災士🔰</a:t>
            </a:r>
            <a:endParaRPr lang="en-US" altLang="ja-JP" dirty="0"/>
          </a:p>
          <a:p>
            <a:pPr>
              <a:lnSpc>
                <a:spcPct val="170000"/>
              </a:lnSpc>
            </a:pPr>
            <a:r>
              <a:rPr kumimoji="1" lang="ja-JP" altLang="en-US" sz="2800" dirty="0"/>
              <a:t>広田みよ</a:t>
            </a:r>
            <a:endParaRPr kumimoji="1" lang="en-US" altLang="ja-JP" sz="2800" dirty="0"/>
          </a:p>
          <a:p>
            <a:pPr>
              <a:lnSpc>
                <a:spcPct val="170000"/>
              </a:lnSpc>
            </a:pPr>
            <a:r>
              <a:rPr kumimoji="1" lang="en-US" altLang="ja-JP" sz="1400" dirty="0"/>
              <a:t>2024</a:t>
            </a:r>
            <a:r>
              <a:rPr kumimoji="1" lang="ja-JP" altLang="en-US" sz="1400" dirty="0"/>
              <a:t>年</a:t>
            </a:r>
            <a:endParaRPr kumimoji="1" lang="en-US" altLang="ja-JP" sz="1400" dirty="0"/>
          </a:p>
        </p:txBody>
      </p:sp>
      <p:pic>
        <p:nvPicPr>
          <p:cNvPr id="4" name="図 3">
            <a:extLst>
              <a:ext uri="{FF2B5EF4-FFF2-40B4-BE49-F238E27FC236}">
                <a16:creationId xmlns:a16="http://schemas.microsoft.com/office/drawing/2014/main" id="{4F25EC66-89E1-9DB0-8833-B901579052EF}"/>
              </a:ext>
            </a:extLst>
          </p:cNvPr>
          <p:cNvPicPr>
            <a:picLocks noChangeAspect="1"/>
          </p:cNvPicPr>
          <p:nvPr/>
        </p:nvPicPr>
        <p:blipFill>
          <a:blip r:embed="rId2"/>
          <a:stretch>
            <a:fillRect/>
          </a:stretch>
        </p:blipFill>
        <p:spPr>
          <a:xfrm>
            <a:off x="9523766" y="4494667"/>
            <a:ext cx="1664352" cy="1658256"/>
          </a:xfrm>
          <a:prstGeom prst="rect">
            <a:avLst/>
          </a:prstGeom>
        </p:spPr>
      </p:pic>
      <p:pic>
        <p:nvPicPr>
          <p:cNvPr id="6" name="図 5">
            <a:extLst>
              <a:ext uri="{FF2B5EF4-FFF2-40B4-BE49-F238E27FC236}">
                <a16:creationId xmlns:a16="http://schemas.microsoft.com/office/drawing/2014/main" id="{A610FE08-79C4-1ADC-8E85-AF8A8ABCACDB}"/>
              </a:ext>
            </a:extLst>
          </p:cNvPr>
          <p:cNvPicPr>
            <a:picLocks noChangeAspect="1"/>
          </p:cNvPicPr>
          <p:nvPr/>
        </p:nvPicPr>
        <p:blipFill rotWithShape="1">
          <a:blip r:embed="rId3"/>
          <a:srcRect l="-1" r="3351" b="20542"/>
          <a:stretch/>
        </p:blipFill>
        <p:spPr>
          <a:xfrm>
            <a:off x="9685279" y="4074831"/>
            <a:ext cx="1021327" cy="839672"/>
          </a:xfrm>
          <a:prstGeom prst="rect">
            <a:avLst/>
          </a:prstGeom>
        </p:spPr>
      </p:pic>
    </p:spTree>
    <p:extLst>
      <p:ext uri="{BB962C8B-B14F-4D97-AF65-F5344CB8AC3E}">
        <p14:creationId xmlns:p14="http://schemas.microsoft.com/office/powerpoint/2010/main" val="2351752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425F37-ED25-FD73-B96C-4F1068A44A94}"/>
              </a:ext>
            </a:extLst>
          </p:cNvPr>
          <p:cNvSpPr>
            <a:spLocks noGrp="1"/>
          </p:cNvSpPr>
          <p:nvPr>
            <p:ph type="title"/>
          </p:nvPr>
        </p:nvSpPr>
        <p:spPr>
          <a:xfrm>
            <a:off x="439629" y="329956"/>
            <a:ext cx="4937041" cy="799633"/>
          </a:xfrm>
        </p:spPr>
        <p:txBody>
          <a:bodyPr>
            <a:normAutofit/>
          </a:bodyPr>
          <a:lstStyle/>
          <a:p>
            <a:r>
              <a:rPr lang="ja-JP" altLang="en-US" dirty="0"/>
              <a:t>被害想定</a:t>
            </a:r>
            <a:endParaRPr kumimoji="1" lang="ja-JP" altLang="en-US" dirty="0"/>
          </a:p>
        </p:txBody>
      </p:sp>
      <p:pic>
        <p:nvPicPr>
          <p:cNvPr id="6" name="コンテンツ プレースホルダー 5">
            <a:extLst>
              <a:ext uri="{FF2B5EF4-FFF2-40B4-BE49-F238E27FC236}">
                <a16:creationId xmlns:a16="http://schemas.microsoft.com/office/drawing/2014/main" id="{5150582B-8807-A7BD-2A9E-3504402E120E}"/>
              </a:ext>
            </a:extLst>
          </p:cNvPr>
          <p:cNvPicPr>
            <a:picLocks noGrp="1" noChangeAspect="1"/>
          </p:cNvPicPr>
          <p:nvPr>
            <p:ph sz="half" idx="1"/>
          </p:nvPr>
        </p:nvPicPr>
        <p:blipFill>
          <a:blip r:embed="rId2"/>
          <a:stretch>
            <a:fillRect/>
          </a:stretch>
        </p:blipFill>
        <p:spPr>
          <a:xfrm>
            <a:off x="8155417" y="1277222"/>
            <a:ext cx="3838354" cy="5379742"/>
          </a:xfrm>
        </p:spPr>
      </p:pic>
      <p:pic>
        <p:nvPicPr>
          <p:cNvPr id="8" name="コンテンツ プレースホルダー 7">
            <a:extLst>
              <a:ext uri="{FF2B5EF4-FFF2-40B4-BE49-F238E27FC236}">
                <a16:creationId xmlns:a16="http://schemas.microsoft.com/office/drawing/2014/main" id="{A2C67E1E-D79B-7E5B-FC9E-848C361182E9}"/>
              </a:ext>
            </a:extLst>
          </p:cNvPr>
          <p:cNvPicPr>
            <a:picLocks noGrp="1" noChangeAspect="1"/>
          </p:cNvPicPr>
          <p:nvPr>
            <p:ph sz="half" idx="2"/>
          </p:nvPr>
        </p:nvPicPr>
        <p:blipFill>
          <a:blip r:embed="rId3"/>
          <a:stretch>
            <a:fillRect/>
          </a:stretch>
        </p:blipFill>
        <p:spPr>
          <a:xfrm>
            <a:off x="197427" y="1417603"/>
            <a:ext cx="4591527" cy="5398936"/>
          </a:xfrm>
        </p:spPr>
      </p:pic>
      <p:pic>
        <p:nvPicPr>
          <p:cNvPr id="10" name="図 9">
            <a:extLst>
              <a:ext uri="{FF2B5EF4-FFF2-40B4-BE49-F238E27FC236}">
                <a16:creationId xmlns:a16="http://schemas.microsoft.com/office/drawing/2014/main" id="{DC00FDCD-E799-5302-1548-5E6240176EBA}"/>
              </a:ext>
            </a:extLst>
          </p:cNvPr>
          <p:cNvPicPr>
            <a:picLocks noChangeAspect="1"/>
          </p:cNvPicPr>
          <p:nvPr/>
        </p:nvPicPr>
        <p:blipFill>
          <a:blip r:embed="rId4"/>
          <a:stretch>
            <a:fillRect/>
          </a:stretch>
        </p:blipFill>
        <p:spPr>
          <a:xfrm>
            <a:off x="4537956" y="1582687"/>
            <a:ext cx="3416016" cy="4909193"/>
          </a:xfrm>
          <a:prstGeom prst="rect">
            <a:avLst/>
          </a:prstGeom>
        </p:spPr>
      </p:pic>
      <p:sp>
        <p:nvSpPr>
          <p:cNvPr id="11" name="タイトル 1">
            <a:extLst>
              <a:ext uri="{FF2B5EF4-FFF2-40B4-BE49-F238E27FC236}">
                <a16:creationId xmlns:a16="http://schemas.microsoft.com/office/drawing/2014/main" id="{C37383BC-2084-B647-3136-98430217A094}"/>
              </a:ext>
            </a:extLst>
          </p:cNvPr>
          <p:cNvSpPr txBox="1">
            <a:spLocks/>
          </p:cNvSpPr>
          <p:nvPr/>
        </p:nvSpPr>
        <p:spPr>
          <a:xfrm>
            <a:off x="198229" y="1279467"/>
            <a:ext cx="1188792" cy="633984"/>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kumimoji="1" sz="3600" kern="1200">
                <a:solidFill>
                  <a:schemeClr val="accent1">
                    <a:lumMod val="7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t>地盤　</a:t>
            </a:r>
          </a:p>
        </p:txBody>
      </p:sp>
      <p:sp>
        <p:nvSpPr>
          <p:cNvPr id="12" name="タイトル 1">
            <a:extLst>
              <a:ext uri="{FF2B5EF4-FFF2-40B4-BE49-F238E27FC236}">
                <a16:creationId xmlns:a16="http://schemas.microsoft.com/office/drawing/2014/main" id="{2BE2DE19-B881-A0E9-B7F3-DF28407CCA78}"/>
              </a:ext>
            </a:extLst>
          </p:cNvPr>
          <p:cNvSpPr txBox="1">
            <a:spLocks/>
          </p:cNvSpPr>
          <p:nvPr/>
        </p:nvSpPr>
        <p:spPr>
          <a:xfrm>
            <a:off x="5057172" y="932240"/>
            <a:ext cx="1188792" cy="633984"/>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kumimoji="1" sz="3600" kern="1200">
                <a:solidFill>
                  <a:schemeClr val="accent1">
                    <a:lumMod val="7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t>耐震</a:t>
            </a:r>
          </a:p>
        </p:txBody>
      </p:sp>
      <p:sp>
        <p:nvSpPr>
          <p:cNvPr id="13" name="タイトル 1">
            <a:extLst>
              <a:ext uri="{FF2B5EF4-FFF2-40B4-BE49-F238E27FC236}">
                <a16:creationId xmlns:a16="http://schemas.microsoft.com/office/drawing/2014/main" id="{09DDECEE-D91E-FF88-633B-04A87D44DF3C}"/>
              </a:ext>
            </a:extLst>
          </p:cNvPr>
          <p:cNvSpPr txBox="1">
            <a:spLocks/>
          </p:cNvSpPr>
          <p:nvPr/>
        </p:nvSpPr>
        <p:spPr>
          <a:xfrm>
            <a:off x="7498101" y="541118"/>
            <a:ext cx="1806954" cy="876485"/>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kumimoji="1" sz="3600" kern="1200">
                <a:solidFill>
                  <a:schemeClr val="accent1">
                    <a:lumMod val="7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3500" dirty="0"/>
              <a:t>液状化</a:t>
            </a:r>
          </a:p>
        </p:txBody>
      </p:sp>
    </p:spTree>
    <p:extLst>
      <p:ext uri="{BB962C8B-B14F-4D97-AF65-F5344CB8AC3E}">
        <p14:creationId xmlns:p14="http://schemas.microsoft.com/office/powerpoint/2010/main" val="1530172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F1F37D-82B2-8F5E-809B-0498AC390232}"/>
              </a:ext>
            </a:extLst>
          </p:cNvPr>
          <p:cNvSpPr>
            <a:spLocks noGrp="1"/>
          </p:cNvSpPr>
          <p:nvPr>
            <p:ph type="title"/>
          </p:nvPr>
        </p:nvSpPr>
        <p:spPr>
          <a:xfrm>
            <a:off x="312057" y="360883"/>
            <a:ext cx="7402286" cy="872831"/>
          </a:xfrm>
        </p:spPr>
        <p:txBody>
          <a:bodyPr>
            <a:noAutofit/>
          </a:bodyPr>
          <a:lstStyle/>
          <a:p>
            <a:r>
              <a:rPr lang="ja-JP" altLang="en-US" sz="3200" dirty="0"/>
              <a:t>耐震性は１９８１年６月が分かれ目</a:t>
            </a:r>
            <a:endParaRPr kumimoji="1" lang="ja-JP" altLang="en-US" sz="3200" dirty="0"/>
          </a:p>
        </p:txBody>
      </p:sp>
      <p:pic>
        <p:nvPicPr>
          <p:cNvPr id="8" name="コンテンツ プレースホルダー 7">
            <a:extLst>
              <a:ext uri="{FF2B5EF4-FFF2-40B4-BE49-F238E27FC236}">
                <a16:creationId xmlns:a16="http://schemas.microsoft.com/office/drawing/2014/main" id="{4434C045-A6B9-9B11-2D34-3D55D8CD8C22}"/>
              </a:ext>
            </a:extLst>
          </p:cNvPr>
          <p:cNvPicPr>
            <a:picLocks noGrp="1" noChangeAspect="1"/>
          </p:cNvPicPr>
          <p:nvPr>
            <p:ph sz="half" idx="1"/>
          </p:nvPr>
        </p:nvPicPr>
        <p:blipFill>
          <a:blip r:embed="rId2"/>
          <a:stretch>
            <a:fillRect/>
          </a:stretch>
        </p:blipFill>
        <p:spPr>
          <a:xfrm>
            <a:off x="3610246" y="975650"/>
            <a:ext cx="4104097" cy="5589742"/>
          </a:xfrm>
        </p:spPr>
      </p:pic>
      <p:pic>
        <p:nvPicPr>
          <p:cNvPr id="6" name="コンテンツ プレースホルダー 5">
            <a:extLst>
              <a:ext uri="{FF2B5EF4-FFF2-40B4-BE49-F238E27FC236}">
                <a16:creationId xmlns:a16="http://schemas.microsoft.com/office/drawing/2014/main" id="{8854895F-876D-0575-8CB0-BD7ACDD6E0C6}"/>
              </a:ext>
            </a:extLst>
          </p:cNvPr>
          <p:cNvPicPr>
            <a:picLocks noGrp="1" noChangeAspect="1"/>
          </p:cNvPicPr>
          <p:nvPr>
            <p:ph sz="half" idx="2"/>
          </p:nvPr>
        </p:nvPicPr>
        <p:blipFill>
          <a:blip r:embed="rId3"/>
          <a:stretch>
            <a:fillRect/>
          </a:stretch>
        </p:blipFill>
        <p:spPr>
          <a:xfrm>
            <a:off x="7618422" y="219821"/>
            <a:ext cx="4573578" cy="6345571"/>
          </a:xfrm>
        </p:spPr>
      </p:pic>
      <p:pic>
        <p:nvPicPr>
          <p:cNvPr id="10" name="図 9">
            <a:extLst>
              <a:ext uri="{FF2B5EF4-FFF2-40B4-BE49-F238E27FC236}">
                <a16:creationId xmlns:a16="http://schemas.microsoft.com/office/drawing/2014/main" id="{674F6206-FC41-8B36-52FA-A803D87C26E3}"/>
              </a:ext>
            </a:extLst>
          </p:cNvPr>
          <p:cNvPicPr>
            <a:picLocks noChangeAspect="1"/>
          </p:cNvPicPr>
          <p:nvPr/>
        </p:nvPicPr>
        <p:blipFill>
          <a:blip r:embed="rId4"/>
          <a:stretch>
            <a:fillRect/>
          </a:stretch>
        </p:blipFill>
        <p:spPr>
          <a:xfrm flipH="1">
            <a:off x="136601" y="4920234"/>
            <a:ext cx="1822920" cy="1524457"/>
          </a:xfrm>
          <a:prstGeom prst="rect">
            <a:avLst/>
          </a:prstGeom>
        </p:spPr>
      </p:pic>
      <p:sp>
        <p:nvSpPr>
          <p:cNvPr id="3" name="タイトル 1">
            <a:extLst>
              <a:ext uri="{FF2B5EF4-FFF2-40B4-BE49-F238E27FC236}">
                <a16:creationId xmlns:a16="http://schemas.microsoft.com/office/drawing/2014/main" id="{1260C693-97A1-DE67-D0AD-6369569B5476}"/>
              </a:ext>
            </a:extLst>
          </p:cNvPr>
          <p:cNvSpPr txBox="1">
            <a:spLocks/>
          </p:cNvSpPr>
          <p:nvPr/>
        </p:nvSpPr>
        <p:spPr>
          <a:xfrm>
            <a:off x="312057" y="1877071"/>
            <a:ext cx="3048000" cy="26949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t>耐震化補助制度があります。</a:t>
            </a:r>
            <a:endParaRPr lang="en-US" altLang="ja-JP" dirty="0"/>
          </a:p>
        </p:txBody>
      </p:sp>
    </p:spTree>
    <p:extLst>
      <p:ext uri="{BB962C8B-B14F-4D97-AF65-F5344CB8AC3E}">
        <p14:creationId xmlns:p14="http://schemas.microsoft.com/office/powerpoint/2010/main" val="16200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D647F-2B7C-69AA-41E8-9E20C7875202}"/>
              </a:ext>
            </a:extLst>
          </p:cNvPr>
          <p:cNvSpPr>
            <a:spLocks noGrp="1"/>
          </p:cNvSpPr>
          <p:nvPr>
            <p:ph type="title"/>
          </p:nvPr>
        </p:nvSpPr>
        <p:spPr>
          <a:xfrm>
            <a:off x="399240" y="44518"/>
            <a:ext cx="11135989" cy="1320800"/>
          </a:xfrm>
        </p:spPr>
        <p:txBody>
          <a:bodyPr/>
          <a:lstStyle/>
          <a:p>
            <a:r>
              <a:rPr kumimoji="1" lang="ja-JP" altLang="en-US" dirty="0"/>
              <a:t>上下水道の</a:t>
            </a:r>
            <a:r>
              <a:rPr lang="ja-JP" altLang="en-US" dirty="0"/>
              <a:t>耐震化 　</a:t>
            </a:r>
            <a:r>
              <a:rPr lang="en-US" altLang="ja-JP" sz="2800" dirty="0"/>
              <a:t>※</a:t>
            </a:r>
            <a:r>
              <a:rPr lang="ja-JP" altLang="en-US" sz="2800" dirty="0"/>
              <a:t>耐震適合率を耐震化としている</a:t>
            </a:r>
            <a:endParaRPr kumimoji="1" lang="ja-JP" altLang="en-US" dirty="0"/>
          </a:p>
        </p:txBody>
      </p:sp>
      <p:pic>
        <p:nvPicPr>
          <p:cNvPr id="12" name="コンテンツ プレースホルダー 11">
            <a:extLst>
              <a:ext uri="{FF2B5EF4-FFF2-40B4-BE49-F238E27FC236}">
                <a16:creationId xmlns:a16="http://schemas.microsoft.com/office/drawing/2014/main" id="{07F87323-CC5D-908E-1B83-200F119E35FB}"/>
              </a:ext>
            </a:extLst>
          </p:cNvPr>
          <p:cNvPicPr>
            <a:picLocks noGrp="1" noChangeAspect="1"/>
          </p:cNvPicPr>
          <p:nvPr>
            <p:ph sz="half" idx="1"/>
          </p:nvPr>
        </p:nvPicPr>
        <p:blipFill>
          <a:blip r:embed="rId2"/>
          <a:stretch>
            <a:fillRect/>
          </a:stretch>
        </p:blipFill>
        <p:spPr>
          <a:xfrm>
            <a:off x="656770" y="1059818"/>
            <a:ext cx="9017001" cy="5288875"/>
          </a:xfrm>
        </p:spPr>
      </p:pic>
      <p:sp>
        <p:nvSpPr>
          <p:cNvPr id="13" name="テキスト ボックス 12">
            <a:extLst>
              <a:ext uri="{FF2B5EF4-FFF2-40B4-BE49-F238E27FC236}">
                <a16:creationId xmlns:a16="http://schemas.microsoft.com/office/drawing/2014/main" id="{72DA830C-9C68-90B1-0F08-406DE7296182}"/>
              </a:ext>
            </a:extLst>
          </p:cNvPr>
          <p:cNvSpPr txBox="1"/>
          <p:nvPr/>
        </p:nvSpPr>
        <p:spPr>
          <a:xfrm>
            <a:off x="7728858" y="6348693"/>
            <a:ext cx="3005951" cy="369332"/>
          </a:xfrm>
          <a:prstGeom prst="rect">
            <a:avLst/>
          </a:prstGeom>
          <a:noFill/>
        </p:spPr>
        <p:txBody>
          <a:bodyPr wrap="none" rtlCol="0">
            <a:spAutoFit/>
          </a:bodyPr>
          <a:lstStyle/>
          <a:p>
            <a:r>
              <a:rPr kumimoji="1" lang="ja-JP" altLang="en-US" dirty="0"/>
              <a:t>金沢市企業局経営戦略</a:t>
            </a:r>
            <a:r>
              <a:rPr kumimoji="1" lang="en-US" altLang="ja-JP" dirty="0"/>
              <a:t>2022</a:t>
            </a:r>
            <a:endParaRPr kumimoji="1" lang="ja-JP" altLang="en-US" dirty="0"/>
          </a:p>
        </p:txBody>
      </p:sp>
      <p:sp>
        <p:nvSpPr>
          <p:cNvPr id="14" name="テキスト ボックス 13">
            <a:extLst>
              <a:ext uri="{FF2B5EF4-FFF2-40B4-BE49-F238E27FC236}">
                <a16:creationId xmlns:a16="http://schemas.microsoft.com/office/drawing/2014/main" id="{7A0DD4CF-E615-7ED9-1AD6-E63053F63ABD}"/>
              </a:ext>
            </a:extLst>
          </p:cNvPr>
          <p:cNvSpPr txBox="1"/>
          <p:nvPr/>
        </p:nvSpPr>
        <p:spPr>
          <a:xfrm>
            <a:off x="7010138" y="3073962"/>
            <a:ext cx="1726755" cy="307777"/>
          </a:xfrm>
          <a:prstGeom prst="rect">
            <a:avLst/>
          </a:prstGeom>
          <a:noFill/>
        </p:spPr>
        <p:txBody>
          <a:bodyPr wrap="none" rtlCol="0">
            <a:spAutoFit/>
          </a:bodyPr>
          <a:lstStyle/>
          <a:p>
            <a:r>
              <a:rPr kumimoji="1" lang="en-US" altLang="ja-JP" sz="1400" dirty="0">
                <a:solidFill>
                  <a:srgbClr val="FF0000"/>
                </a:solidFill>
              </a:rPr>
              <a:t>R</a:t>
            </a:r>
            <a:r>
              <a:rPr lang="ja-JP" altLang="en-US" sz="1400" dirty="0">
                <a:solidFill>
                  <a:srgbClr val="FF0000"/>
                </a:solidFill>
              </a:rPr>
              <a:t>４</a:t>
            </a:r>
            <a:r>
              <a:rPr kumimoji="1" lang="ja-JP" altLang="en-US" sz="1400" dirty="0">
                <a:solidFill>
                  <a:srgbClr val="FF0000"/>
                </a:solidFill>
              </a:rPr>
              <a:t>年度末　</a:t>
            </a:r>
            <a:r>
              <a:rPr kumimoji="1" lang="en-US" altLang="ja-JP" sz="1400" dirty="0">
                <a:solidFill>
                  <a:srgbClr val="FF0000"/>
                </a:solidFill>
              </a:rPr>
              <a:t>61.1</a:t>
            </a:r>
            <a:r>
              <a:rPr kumimoji="1" lang="ja-JP" altLang="en-US" sz="1400" dirty="0">
                <a:solidFill>
                  <a:srgbClr val="FF0000"/>
                </a:solidFill>
              </a:rPr>
              <a:t>％</a:t>
            </a:r>
          </a:p>
        </p:txBody>
      </p:sp>
      <p:sp>
        <p:nvSpPr>
          <p:cNvPr id="15" name="テキスト ボックス 14">
            <a:extLst>
              <a:ext uri="{FF2B5EF4-FFF2-40B4-BE49-F238E27FC236}">
                <a16:creationId xmlns:a16="http://schemas.microsoft.com/office/drawing/2014/main" id="{B7461899-B7EC-82E5-3E82-0526BE4D35FE}"/>
              </a:ext>
            </a:extLst>
          </p:cNvPr>
          <p:cNvSpPr txBox="1"/>
          <p:nvPr/>
        </p:nvSpPr>
        <p:spPr>
          <a:xfrm>
            <a:off x="7147996" y="3365702"/>
            <a:ext cx="2414444" cy="307777"/>
          </a:xfrm>
          <a:prstGeom prst="rect">
            <a:avLst/>
          </a:prstGeom>
          <a:noFill/>
        </p:spPr>
        <p:txBody>
          <a:bodyPr wrap="none" rtlCol="0">
            <a:spAutoFit/>
          </a:bodyPr>
          <a:lstStyle/>
          <a:p>
            <a:r>
              <a:rPr lang="ja-JP" altLang="en-US" sz="1400" dirty="0">
                <a:solidFill>
                  <a:srgbClr val="FF0000"/>
                </a:solidFill>
              </a:rPr>
              <a:t>管路全体</a:t>
            </a:r>
            <a:r>
              <a:rPr kumimoji="1" lang="ja-JP" altLang="en-US" sz="1400" dirty="0">
                <a:solidFill>
                  <a:srgbClr val="FF0000"/>
                </a:solidFill>
              </a:rPr>
              <a:t>　</a:t>
            </a:r>
            <a:r>
              <a:rPr kumimoji="1" lang="en-US" altLang="ja-JP" sz="1400" dirty="0">
                <a:solidFill>
                  <a:srgbClr val="FF0000"/>
                </a:solidFill>
              </a:rPr>
              <a:t>87.9</a:t>
            </a:r>
            <a:r>
              <a:rPr kumimoji="1" lang="ja-JP" altLang="en-US" sz="1400" dirty="0">
                <a:solidFill>
                  <a:srgbClr val="FF0000"/>
                </a:solidFill>
              </a:rPr>
              <a:t>％　</a:t>
            </a:r>
            <a:r>
              <a:rPr kumimoji="1" lang="ja-JP" altLang="en-US" sz="700" dirty="0">
                <a:solidFill>
                  <a:srgbClr val="FF0000"/>
                </a:solidFill>
              </a:rPr>
              <a:t>県と基準ちがう</a:t>
            </a:r>
            <a:endParaRPr kumimoji="1" lang="ja-JP" altLang="en-US" sz="1400" dirty="0">
              <a:solidFill>
                <a:srgbClr val="FF0000"/>
              </a:solidFill>
            </a:endParaRPr>
          </a:p>
        </p:txBody>
      </p:sp>
      <p:sp>
        <p:nvSpPr>
          <p:cNvPr id="16" name="テキスト ボックス 15">
            <a:extLst>
              <a:ext uri="{FF2B5EF4-FFF2-40B4-BE49-F238E27FC236}">
                <a16:creationId xmlns:a16="http://schemas.microsoft.com/office/drawing/2014/main" id="{5761CED5-981A-4C55-1CDA-E47DB891A28E}"/>
              </a:ext>
            </a:extLst>
          </p:cNvPr>
          <p:cNvSpPr txBox="1"/>
          <p:nvPr/>
        </p:nvSpPr>
        <p:spPr>
          <a:xfrm>
            <a:off x="7016675" y="5335210"/>
            <a:ext cx="1640193" cy="523220"/>
          </a:xfrm>
          <a:prstGeom prst="rect">
            <a:avLst/>
          </a:prstGeom>
          <a:noFill/>
        </p:spPr>
        <p:txBody>
          <a:bodyPr wrap="none" rtlCol="0">
            <a:spAutoFit/>
          </a:bodyPr>
          <a:lstStyle/>
          <a:p>
            <a:r>
              <a:rPr kumimoji="1" lang="en-US" altLang="ja-JP" sz="1400" dirty="0">
                <a:solidFill>
                  <a:srgbClr val="FF0000"/>
                </a:solidFill>
              </a:rPr>
              <a:t>R</a:t>
            </a:r>
            <a:r>
              <a:rPr lang="ja-JP" altLang="en-US" sz="1400" dirty="0">
                <a:solidFill>
                  <a:srgbClr val="FF0000"/>
                </a:solidFill>
              </a:rPr>
              <a:t>５</a:t>
            </a:r>
            <a:r>
              <a:rPr kumimoji="1" lang="ja-JP" altLang="en-US" sz="1400" dirty="0">
                <a:solidFill>
                  <a:srgbClr val="FF0000"/>
                </a:solidFill>
              </a:rPr>
              <a:t>年度末　</a:t>
            </a:r>
            <a:r>
              <a:rPr lang="en-US" altLang="ja-JP" sz="1400" dirty="0">
                <a:solidFill>
                  <a:srgbClr val="FF0000"/>
                </a:solidFill>
              </a:rPr>
              <a:t>75</a:t>
            </a:r>
            <a:r>
              <a:rPr kumimoji="1" lang="ja-JP" altLang="en-US" sz="1400" dirty="0">
                <a:solidFill>
                  <a:srgbClr val="FF0000"/>
                </a:solidFill>
              </a:rPr>
              <a:t>％</a:t>
            </a:r>
            <a:endParaRPr kumimoji="1" lang="en-US" altLang="ja-JP" sz="1400" dirty="0">
              <a:solidFill>
                <a:srgbClr val="FF0000"/>
              </a:solidFill>
            </a:endParaRPr>
          </a:p>
          <a:p>
            <a:r>
              <a:rPr lang="ja-JP" altLang="en-US" sz="1400" dirty="0">
                <a:solidFill>
                  <a:srgbClr val="FF0000"/>
                </a:solidFill>
              </a:rPr>
              <a:t>　管路全体　</a:t>
            </a:r>
            <a:r>
              <a:rPr lang="en-US" altLang="ja-JP" sz="1400" dirty="0">
                <a:solidFill>
                  <a:srgbClr val="FF0000"/>
                </a:solidFill>
              </a:rPr>
              <a:t>34</a:t>
            </a:r>
            <a:r>
              <a:rPr lang="ja-JP" altLang="en-US" sz="1400" dirty="0">
                <a:solidFill>
                  <a:srgbClr val="FF0000"/>
                </a:solidFill>
              </a:rPr>
              <a:t>％</a:t>
            </a:r>
            <a:endParaRPr kumimoji="1" lang="ja-JP" altLang="en-US" sz="1400" dirty="0">
              <a:solidFill>
                <a:srgbClr val="FF0000"/>
              </a:solidFill>
            </a:endParaRPr>
          </a:p>
        </p:txBody>
      </p:sp>
      <p:sp>
        <p:nvSpPr>
          <p:cNvPr id="17" name="テキスト ボックス 16">
            <a:extLst>
              <a:ext uri="{FF2B5EF4-FFF2-40B4-BE49-F238E27FC236}">
                <a16:creationId xmlns:a16="http://schemas.microsoft.com/office/drawing/2014/main" id="{52C1239A-77C8-76A3-3E79-157008969E43}"/>
              </a:ext>
            </a:extLst>
          </p:cNvPr>
          <p:cNvSpPr txBox="1"/>
          <p:nvPr/>
        </p:nvSpPr>
        <p:spPr>
          <a:xfrm>
            <a:off x="1665653" y="5797907"/>
            <a:ext cx="1580882" cy="307777"/>
          </a:xfrm>
          <a:prstGeom prst="rect">
            <a:avLst/>
          </a:prstGeom>
          <a:noFill/>
        </p:spPr>
        <p:txBody>
          <a:bodyPr wrap="none" rtlCol="0">
            <a:spAutoFit/>
          </a:bodyPr>
          <a:lstStyle/>
          <a:p>
            <a:r>
              <a:rPr kumimoji="1" lang="en-US" altLang="ja-JP" sz="1400" dirty="0">
                <a:solidFill>
                  <a:srgbClr val="FF0000"/>
                </a:solidFill>
              </a:rPr>
              <a:t>R</a:t>
            </a:r>
            <a:r>
              <a:rPr kumimoji="1" lang="ja-JP" altLang="en-US" sz="1400" dirty="0">
                <a:solidFill>
                  <a:srgbClr val="FF0000"/>
                </a:solidFill>
              </a:rPr>
              <a:t>５年度末　</a:t>
            </a:r>
            <a:r>
              <a:rPr kumimoji="1" lang="en-US" altLang="ja-JP" sz="1400" dirty="0">
                <a:solidFill>
                  <a:srgbClr val="FF0000"/>
                </a:solidFill>
              </a:rPr>
              <a:t>69</a:t>
            </a:r>
            <a:r>
              <a:rPr kumimoji="1" lang="ja-JP" altLang="en-US" sz="1400" dirty="0">
                <a:solidFill>
                  <a:srgbClr val="FF0000"/>
                </a:solidFill>
              </a:rPr>
              <a:t>％</a:t>
            </a:r>
          </a:p>
        </p:txBody>
      </p:sp>
      <p:sp>
        <p:nvSpPr>
          <p:cNvPr id="18" name="テキスト ボックス 17">
            <a:extLst>
              <a:ext uri="{FF2B5EF4-FFF2-40B4-BE49-F238E27FC236}">
                <a16:creationId xmlns:a16="http://schemas.microsoft.com/office/drawing/2014/main" id="{8DAF943A-38A5-788C-9342-9BA47173E8CE}"/>
              </a:ext>
            </a:extLst>
          </p:cNvPr>
          <p:cNvSpPr txBox="1"/>
          <p:nvPr/>
        </p:nvSpPr>
        <p:spPr>
          <a:xfrm>
            <a:off x="1850571" y="4100286"/>
            <a:ext cx="2037737" cy="307777"/>
          </a:xfrm>
          <a:prstGeom prst="rect">
            <a:avLst/>
          </a:prstGeom>
          <a:noFill/>
        </p:spPr>
        <p:txBody>
          <a:bodyPr wrap="none" rtlCol="0">
            <a:spAutoFit/>
          </a:bodyPr>
          <a:lstStyle/>
          <a:p>
            <a:r>
              <a:rPr kumimoji="1" lang="en-US" altLang="ja-JP" sz="1400" dirty="0">
                <a:solidFill>
                  <a:srgbClr val="FF0000"/>
                </a:solidFill>
              </a:rPr>
              <a:t>2031</a:t>
            </a:r>
            <a:r>
              <a:rPr kumimoji="1" lang="ja-JP" altLang="en-US" sz="1400" dirty="0">
                <a:solidFill>
                  <a:srgbClr val="FF0000"/>
                </a:solidFill>
              </a:rPr>
              <a:t>年度末目標　</a:t>
            </a:r>
            <a:r>
              <a:rPr kumimoji="1" lang="en-US" altLang="ja-JP" sz="1400" dirty="0">
                <a:solidFill>
                  <a:srgbClr val="FF0000"/>
                </a:solidFill>
              </a:rPr>
              <a:t>94</a:t>
            </a:r>
            <a:r>
              <a:rPr kumimoji="1" lang="ja-JP" altLang="en-US" sz="1400" dirty="0">
                <a:solidFill>
                  <a:srgbClr val="FF0000"/>
                </a:solidFill>
              </a:rPr>
              <a:t>％</a:t>
            </a:r>
          </a:p>
        </p:txBody>
      </p:sp>
      <p:sp>
        <p:nvSpPr>
          <p:cNvPr id="19" name="テキスト ボックス 18">
            <a:extLst>
              <a:ext uri="{FF2B5EF4-FFF2-40B4-BE49-F238E27FC236}">
                <a16:creationId xmlns:a16="http://schemas.microsoft.com/office/drawing/2014/main" id="{0EBC19E6-273B-92FD-56FE-1176297AC139}"/>
              </a:ext>
            </a:extLst>
          </p:cNvPr>
          <p:cNvSpPr txBox="1"/>
          <p:nvPr/>
        </p:nvSpPr>
        <p:spPr>
          <a:xfrm>
            <a:off x="6808514" y="4135336"/>
            <a:ext cx="2755883" cy="307777"/>
          </a:xfrm>
          <a:prstGeom prst="rect">
            <a:avLst/>
          </a:prstGeom>
          <a:noFill/>
        </p:spPr>
        <p:txBody>
          <a:bodyPr wrap="none" rtlCol="0">
            <a:spAutoFit/>
          </a:bodyPr>
          <a:lstStyle/>
          <a:p>
            <a:r>
              <a:rPr kumimoji="1" lang="en-US" altLang="ja-JP" sz="1400" dirty="0">
                <a:solidFill>
                  <a:srgbClr val="FF0000"/>
                </a:solidFill>
              </a:rPr>
              <a:t>2031</a:t>
            </a:r>
            <a:r>
              <a:rPr kumimoji="1" lang="ja-JP" altLang="en-US" sz="1400" dirty="0">
                <a:solidFill>
                  <a:srgbClr val="FF0000"/>
                </a:solidFill>
              </a:rPr>
              <a:t>年度末目標　</a:t>
            </a:r>
            <a:r>
              <a:rPr lang="en-US" altLang="ja-JP" sz="1400" dirty="0">
                <a:solidFill>
                  <a:srgbClr val="FF0000"/>
                </a:solidFill>
              </a:rPr>
              <a:t>89</a:t>
            </a:r>
            <a:r>
              <a:rPr kumimoji="1" lang="ja-JP" altLang="en-US" sz="1400" dirty="0">
                <a:solidFill>
                  <a:srgbClr val="FF0000"/>
                </a:solidFill>
              </a:rPr>
              <a:t>％（幹線）</a:t>
            </a:r>
          </a:p>
        </p:txBody>
      </p:sp>
      <p:sp>
        <p:nvSpPr>
          <p:cNvPr id="20" name="テキスト ボックス 19">
            <a:extLst>
              <a:ext uri="{FF2B5EF4-FFF2-40B4-BE49-F238E27FC236}">
                <a16:creationId xmlns:a16="http://schemas.microsoft.com/office/drawing/2014/main" id="{C0F85184-F9D6-F1A0-2114-2B2FF590204A}"/>
              </a:ext>
            </a:extLst>
          </p:cNvPr>
          <p:cNvSpPr txBox="1"/>
          <p:nvPr/>
        </p:nvSpPr>
        <p:spPr>
          <a:xfrm>
            <a:off x="6808514" y="2027976"/>
            <a:ext cx="2755883" cy="307777"/>
          </a:xfrm>
          <a:prstGeom prst="rect">
            <a:avLst/>
          </a:prstGeom>
          <a:noFill/>
        </p:spPr>
        <p:txBody>
          <a:bodyPr wrap="none" rtlCol="0">
            <a:spAutoFit/>
          </a:bodyPr>
          <a:lstStyle/>
          <a:p>
            <a:r>
              <a:rPr kumimoji="1" lang="en-US" altLang="ja-JP" sz="1400" dirty="0">
                <a:solidFill>
                  <a:srgbClr val="FF0000"/>
                </a:solidFill>
              </a:rPr>
              <a:t>2031</a:t>
            </a:r>
            <a:r>
              <a:rPr kumimoji="1" lang="ja-JP" altLang="en-US" sz="1400" dirty="0">
                <a:solidFill>
                  <a:srgbClr val="FF0000"/>
                </a:solidFill>
              </a:rPr>
              <a:t>年度末目標　</a:t>
            </a:r>
            <a:r>
              <a:rPr kumimoji="1" lang="en-US" altLang="ja-JP" sz="1400" dirty="0">
                <a:solidFill>
                  <a:srgbClr val="FF0000"/>
                </a:solidFill>
              </a:rPr>
              <a:t>77</a:t>
            </a:r>
            <a:r>
              <a:rPr kumimoji="1" lang="ja-JP" altLang="en-US" sz="1400" dirty="0">
                <a:solidFill>
                  <a:srgbClr val="FF0000"/>
                </a:solidFill>
              </a:rPr>
              <a:t>％（基幹）</a:t>
            </a:r>
          </a:p>
        </p:txBody>
      </p:sp>
      <p:sp>
        <p:nvSpPr>
          <p:cNvPr id="22" name="テキスト ボックス 21">
            <a:extLst>
              <a:ext uri="{FF2B5EF4-FFF2-40B4-BE49-F238E27FC236}">
                <a16:creationId xmlns:a16="http://schemas.microsoft.com/office/drawing/2014/main" id="{0A4929CD-E5EB-6F34-1245-4DE841F1736E}"/>
              </a:ext>
            </a:extLst>
          </p:cNvPr>
          <p:cNvSpPr txBox="1"/>
          <p:nvPr/>
        </p:nvSpPr>
        <p:spPr>
          <a:xfrm>
            <a:off x="1694905" y="2027974"/>
            <a:ext cx="2183611" cy="307777"/>
          </a:xfrm>
          <a:prstGeom prst="rect">
            <a:avLst/>
          </a:prstGeom>
          <a:noFill/>
        </p:spPr>
        <p:txBody>
          <a:bodyPr wrap="none" rtlCol="0">
            <a:spAutoFit/>
          </a:bodyPr>
          <a:lstStyle/>
          <a:p>
            <a:r>
              <a:rPr kumimoji="1" lang="en-US" altLang="ja-JP" sz="1400" dirty="0">
                <a:solidFill>
                  <a:srgbClr val="FF0000"/>
                </a:solidFill>
              </a:rPr>
              <a:t>2031</a:t>
            </a:r>
            <a:r>
              <a:rPr kumimoji="1" lang="ja-JP" altLang="en-US" sz="1400" dirty="0">
                <a:solidFill>
                  <a:srgbClr val="FF0000"/>
                </a:solidFill>
              </a:rPr>
              <a:t>年度末目標　</a:t>
            </a:r>
            <a:r>
              <a:rPr lang="en-US" altLang="ja-JP" sz="1400" dirty="0">
                <a:solidFill>
                  <a:srgbClr val="FF0000"/>
                </a:solidFill>
              </a:rPr>
              <a:t>87.4</a:t>
            </a:r>
            <a:r>
              <a:rPr kumimoji="1" lang="ja-JP" altLang="en-US" sz="1400" dirty="0">
                <a:solidFill>
                  <a:srgbClr val="FF0000"/>
                </a:solidFill>
              </a:rPr>
              <a:t>％</a:t>
            </a:r>
          </a:p>
        </p:txBody>
      </p:sp>
      <p:sp>
        <p:nvSpPr>
          <p:cNvPr id="23" name="テキスト ボックス 22">
            <a:extLst>
              <a:ext uri="{FF2B5EF4-FFF2-40B4-BE49-F238E27FC236}">
                <a16:creationId xmlns:a16="http://schemas.microsoft.com/office/drawing/2014/main" id="{28FCCBA5-9D9A-1299-2CDF-C63CE2719F4B}"/>
              </a:ext>
            </a:extLst>
          </p:cNvPr>
          <p:cNvSpPr txBox="1"/>
          <p:nvPr/>
        </p:nvSpPr>
        <p:spPr>
          <a:xfrm>
            <a:off x="3878516" y="2020870"/>
            <a:ext cx="2929007" cy="261610"/>
          </a:xfrm>
          <a:prstGeom prst="rect">
            <a:avLst/>
          </a:prstGeom>
          <a:noFill/>
        </p:spPr>
        <p:txBody>
          <a:bodyPr wrap="none" rtlCol="0">
            <a:spAutoFit/>
          </a:bodyPr>
          <a:lstStyle/>
          <a:p>
            <a:r>
              <a:rPr kumimoji="1" lang="en-US" altLang="ja-JP" sz="1100" dirty="0">
                <a:solidFill>
                  <a:srgbClr val="FF0000"/>
                </a:solidFill>
              </a:rPr>
              <a:t>2031</a:t>
            </a:r>
            <a:r>
              <a:rPr kumimoji="1" lang="ja-JP" altLang="en-US" sz="1100" dirty="0">
                <a:solidFill>
                  <a:srgbClr val="FF0000"/>
                </a:solidFill>
              </a:rPr>
              <a:t>年度末目標　</a:t>
            </a:r>
            <a:r>
              <a:rPr kumimoji="1" lang="en-US" altLang="ja-JP" sz="1100" dirty="0">
                <a:solidFill>
                  <a:srgbClr val="FF0000"/>
                </a:solidFill>
              </a:rPr>
              <a:t>92</a:t>
            </a:r>
            <a:r>
              <a:rPr kumimoji="1" lang="ja-JP" altLang="en-US" sz="1100" dirty="0">
                <a:solidFill>
                  <a:srgbClr val="FF0000"/>
                </a:solidFill>
              </a:rPr>
              <a:t>％（基幹）</a:t>
            </a:r>
            <a:r>
              <a:rPr kumimoji="1" lang="en-US" altLang="ja-JP" sz="1100" dirty="0">
                <a:solidFill>
                  <a:srgbClr val="FF0000"/>
                </a:solidFill>
              </a:rPr>
              <a:t>59</a:t>
            </a:r>
            <a:r>
              <a:rPr kumimoji="1" lang="ja-JP" altLang="en-US" sz="1100" dirty="0">
                <a:solidFill>
                  <a:srgbClr val="FF0000"/>
                </a:solidFill>
              </a:rPr>
              <a:t>％（小）</a:t>
            </a:r>
          </a:p>
        </p:txBody>
      </p:sp>
      <p:sp>
        <p:nvSpPr>
          <p:cNvPr id="24" name="テキスト ボックス 23">
            <a:extLst>
              <a:ext uri="{FF2B5EF4-FFF2-40B4-BE49-F238E27FC236}">
                <a16:creationId xmlns:a16="http://schemas.microsoft.com/office/drawing/2014/main" id="{A099A0C7-7661-39BE-B81F-E2C15DFFF7DD}"/>
              </a:ext>
            </a:extLst>
          </p:cNvPr>
          <p:cNvSpPr txBox="1"/>
          <p:nvPr/>
        </p:nvSpPr>
        <p:spPr>
          <a:xfrm>
            <a:off x="1694905" y="3607759"/>
            <a:ext cx="1726755" cy="307777"/>
          </a:xfrm>
          <a:prstGeom prst="rect">
            <a:avLst/>
          </a:prstGeom>
          <a:noFill/>
        </p:spPr>
        <p:txBody>
          <a:bodyPr wrap="none" rtlCol="0">
            <a:spAutoFit/>
          </a:bodyPr>
          <a:lstStyle/>
          <a:p>
            <a:r>
              <a:rPr kumimoji="1" lang="en-US" altLang="ja-JP" sz="1400" dirty="0">
                <a:solidFill>
                  <a:srgbClr val="FF0000"/>
                </a:solidFill>
              </a:rPr>
              <a:t>R</a:t>
            </a:r>
            <a:r>
              <a:rPr lang="ja-JP" altLang="en-US" sz="1400" dirty="0">
                <a:solidFill>
                  <a:srgbClr val="FF0000"/>
                </a:solidFill>
              </a:rPr>
              <a:t>４</a:t>
            </a:r>
            <a:r>
              <a:rPr kumimoji="1" lang="ja-JP" altLang="en-US" sz="1400" dirty="0">
                <a:solidFill>
                  <a:srgbClr val="FF0000"/>
                </a:solidFill>
              </a:rPr>
              <a:t>年度末　</a:t>
            </a:r>
            <a:r>
              <a:rPr kumimoji="1" lang="en-US" altLang="ja-JP" sz="1400" dirty="0">
                <a:solidFill>
                  <a:srgbClr val="FF0000"/>
                </a:solidFill>
              </a:rPr>
              <a:t>87.4</a:t>
            </a:r>
            <a:r>
              <a:rPr kumimoji="1" lang="ja-JP" altLang="en-US" sz="1400" dirty="0">
                <a:solidFill>
                  <a:srgbClr val="FF0000"/>
                </a:solidFill>
              </a:rPr>
              <a:t>％</a:t>
            </a:r>
          </a:p>
        </p:txBody>
      </p:sp>
      <p:sp>
        <p:nvSpPr>
          <p:cNvPr id="25" name="テキスト ボックス 24">
            <a:extLst>
              <a:ext uri="{FF2B5EF4-FFF2-40B4-BE49-F238E27FC236}">
                <a16:creationId xmlns:a16="http://schemas.microsoft.com/office/drawing/2014/main" id="{E1BD5CA6-44D9-0000-5F0C-3A7FC6D83724}"/>
              </a:ext>
            </a:extLst>
          </p:cNvPr>
          <p:cNvSpPr txBox="1"/>
          <p:nvPr/>
        </p:nvSpPr>
        <p:spPr>
          <a:xfrm>
            <a:off x="4421451" y="3076712"/>
            <a:ext cx="1726755" cy="307777"/>
          </a:xfrm>
          <a:prstGeom prst="rect">
            <a:avLst/>
          </a:prstGeom>
          <a:noFill/>
        </p:spPr>
        <p:txBody>
          <a:bodyPr wrap="none" rtlCol="0">
            <a:spAutoFit/>
          </a:bodyPr>
          <a:lstStyle/>
          <a:p>
            <a:r>
              <a:rPr kumimoji="1" lang="en-US" altLang="ja-JP" sz="1400" dirty="0">
                <a:solidFill>
                  <a:srgbClr val="FF0000"/>
                </a:solidFill>
              </a:rPr>
              <a:t>R</a:t>
            </a:r>
            <a:r>
              <a:rPr lang="ja-JP" altLang="en-US" sz="1400" dirty="0">
                <a:solidFill>
                  <a:srgbClr val="FF0000"/>
                </a:solidFill>
              </a:rPr>
              <a:t>４</a:t>
            </a:r>
            <a:r>
              <a:rPr kumimoji="1" lang="ja-JP" altLang="en-US" sz="1400" dirty="0">
                <a:solidFill>
                  <a:srgbClr val="FF0000"/>
                </a:solidFill>
              </a:rPr>
              <a:t>年度末　</a:t>
            </a:r>
            <a:r>
              <a:rPr kumimoji="1" lang="en-US" altLang="ja-JP" sz="1400" dirty="0">
                <a:solidFill>
                  <a:srgbClr val="FF0000"/>
                </a:solidFill>
              </a:rPr>
              <a:t>70.2</a:t>
            </a:r>
            <a:r>
              <a:rPr kumimoji="1" lang="ja-JP" altLang="en-US" sz="1400" dirty="0">
                <a:solidFill>
                  <a:srgbClr val="FF0000"/>
                </a:solidFill>
              </a:rPr>
              <a:t>％</a:t>
            </a:r>
          </a:p>
        </p:txBody>
      </p:sp>
    </p:spTree>
    <p:extLst>
      <p:ext uri="{BB962C8B-B14F-4D97-AF65-F5344CB8AC3E}">
        <p14:creationId xmlns:p14="http://schemas.microsoft.com/office/powerpoint/2010/main" val="3677718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2D834C-60F1-E591-C850-16C3BEE5EF96}"/>
              </a:ext>
            </a:extLst>
          </p:cNvPr>
          <p:cNvSpPr>
            <a:spLocks noGrp="1"/>
          </p:cNvSpPr>
          <p:nvPr>
            <p:ph type="title"/>
          </p:nvPr>
        </p:nvSpPr>
        <p:spPr>
          <a:xfrm>
            <a:off x="253459" y="-99435"/>
            <a:ext cx="8596668" cy="1320800"/>
          </a:xfrm>
        </p:spPr>
        <p:txBody>
          <a:bodyPr/>
          <a:lstStyle/>
          <a:p>
            <a:r>
              <a:rPr kumimoji="1" lang="ja-JP" altLang="en-US" dirty="0"/>
              <a:t>盛土の規制について</a:t>
            </a:r>
          </a:p>
        </p:txBody>
      </p:sp>
      <p:sp>
        <p:nvSpPr>
          <p:cNvPr id="3" name="コンテンツ プレースホルダー 2">
            <a:extLst>
              <a:ext uri="{FF2B5EF4-FFF2-40B4-BE49-F238E27FC236}">
                <a16:creationId xmlns:a16="http://schemas.microsoft.com/office/drawing/2014/main" id="{1752DDA6-B306-462A-5FDB-AB3FBC75ADB1}"/>
              </a:ext>
            </a:extLst>
          </p:cNvPr>
          <p:cNvSpPr>
            <a:spLocks noGrp="1"/>
          </p:cNvSpPr>
          <p:nvPr>
            <p:ph sz="half" idx="1"/>
          </p:nvPr>
        </p:nvSpPr>
        <p:spPr>
          <a:xfrm>
            <a:off x="188145" y="1283844"/>
            <a:ext cx="9968895" cy="4392611"/>
          </a:xfrm>
        </p:spPr>
        <p:txBody>
          <a:bodyPr>
            <a:noAutofit/>
          </a:bodyPr>
          <a:lstStyle/>
          <a:p>
            <a:pPr marL="0" indent="0">
              <a:buNone/>
            </a:pPr>
            <a:r>
              <a:rPr kumimoji="1" lang="ja-JP" altLang="en-US" sz="1400" dirty="0"/>
              <a:t>・旧「宅地造成等規正法」に基づき、盛土をする場合に許可がいる区域が指定（金沢市昭和</a:t>
            </a:r>
            <a:r>
              <a:rPr kumimoji="1" lang="en-US" altLang="ja-JP" sz="1400" dirty="0"/>
              <a:t>42</a:t>
            </a:r>
            <a:r>
              <a:rPr kumimoji="1" lang="ja-JP" altLang="en-US" sz="1400" dirty="0"/>
              <a:t>年）。</a:t>
            </a:r>
          </a:p>
          <a:p>
            <a:pPr marL="0" indent="0">
              <a:buNone/>
            </a:pPr>
            <a:endParaRPr kumimoji="1" lang="ja-JP" altLang="en-US" sz="1400" dirty="0"/>
          </a:p>
          <a:p>
            <a:pPr marL="0" indent="0">
              <a:buNone/>
            </a:pPr>
            <a:r>
              <a:rPr kumimoji="1" lang="ja-JP" altLang="en-US" sz="1400" dirty="0"/>
              <a:t>・今回崩れた田上新町もその区域指定に入っており、昭和４８年に市が許可を出していた。</a:t>
            </a:r>
          </a:p>
          <a:p>
            <a:pPr marL="0" indent="0">
              <a:buNone/>
            </a:pPr>
            <a:endParaRPr kumimoji="1" lang="ja-JP" altLang="en-US" sz="1400" dirty="0"/>
          </a:p>
          <a:p>
            <a:pPr marL="0" indent="0">
              <a:buNone/>
            </a:pPr>
            <a:r>
              <a:rPr kumimoji="1" lang="ja-JP" altLang="en-US" sz="1400" dirty="0"/>
              <a:t>・このような現状や、熱海土石流で発覚した違法盛土を受け、令和５年５月に法改正が行われた。</a:t>
            </a:r>
          </a:p>
          <a:p>
            <a:pPr marL="0" indent="0">
              <a:buNone/>
            </a:pPr>
            <a:endParaRPr kumimoji="1" lang="ja-JP" altLang="en-US" sz="1400" dirty="0"/>
          </a:p>
          <a:p>
            <a:pPr marL="0" indent="0">
              <a:buNone/>
            </a:pPr>
            <a:r>
              <a:rPr kumimoji="1" lang="ja-JP" altLang="en-US" sz="1400" dirty="0"/>
              <a:t>・</a:t>
            </a:r>
            <a:r>
              <a:rPr kumimoji="1" lang="ja-JP" altLang="en-US" sz="1400" dirty="0">
                <a:highlight>
                  <a:srgbClr val="FFFF00"/>
                </a:highlight>
              </a:rPr>
              <a:t>「宅地造成及び特定盛土等規正法」となり、維持管理も含め、区域指定の範囲も広げるなど、</a:t>
            </a:r>
          </a:p>
          <a:p>
            <a:pPr marL="0" indent="0">
              <a:buNone/>
            </a:pPr>
            <a:r>
              <a:rPr kumimoji="1" lang="ja-JP" altLang="en-US" sz="1400" dirty="0">
                <a:highlight>
                  <a:srgbClr val="FFFF00"/>
                </a:highlight>
              </a:rPr>
              <a:t>　規制がよりきびしく。</a:t>
            </a:r>
          </a:p>
          <a:p>
            <a:pPr marL="0" indent="0">
              <a:buNone/>
            </a:pPr>
            <a:endParaRPr kumimoji="1" lang="ja-JP" altLang="en-US" sz="1400" dirty="0"/>
          </a:p>
          <a:p>
            <a:pPr marL="0" indent="0">
              <a:buNone/>
            </a:pPr>
            <a:r>
              <a:rPr kumimoji="1" lang="ja-JP" altLang="en-US" sz="1400" dirty="0"/>
              <a:t>・金沢市はあらたな区域指定を、現在準備しており、今年度中には発表する予定。</a:t>
            </a:r>
          </a:p>
          <a:p>
            <a:pPr marL="0" indent="0">
              <a:buNone/>
            </a:pPr>
            <a:endParaRPr kumimoji="1" lang="ja-JP" altLang="en-US" sz="1400" dirty="0"/>
          </a:p>
          <a:p>
            <a:pPr marL="0" indent="0">
              <a:buNone/>
            </a:pPr>
            <a:r>
              <a:rPr kumimoji="1" lang="ja-JP" altLang="en-US" sz="1400" dirty="0"/>
              <a:t>・あらたに、その区域の中で盛土等をしようとすれば、今より厳しい基準で許可が必要であり、</a:t>
            </a:r>
            <a:endParaRPr kumimoji="1" lang="en-US" altLang="ja-JP" sz="1400" dirty="0"/>
          </a:p>
          <a:p>
            <a:pPr marL="0" indent="0">
              <a:buNone/>
            </a:pPr>
            <a:r>
              <a:rPr kumimoji="1" lang="ja-JP" altLang="en-US" sz="1400" dirty="0"/>
              <a:t>　元々ある盛土についても土地所有者等の維持管理が努力義務となる。</a:t>
            </a:r>
          </a:p>
          <a:p>
            <a:pPr marL="0" indent="0">
              <a:buNone/>
            </a:pPr>
            <a:endParaRPr kumimoji="1" lang="ja-JP" altLang="en-US" sz="1400" dirty="0"/>
          </a:p>
          <a:p>
            <a:pPr marL="0" indent="0">
              <a:buNone/>
            </a:pPr>
            <a:r>
              <a:rPr kumimoji="1" lang="ja-JP" altLang="en-US" sz="1400" dirty="0"/>
              <a:t>・宅地として販売する際も、重要事項説明でその内容を伝えなくてはならない。</a:t>
            </a:r>
            <a:endParaRPr kumimoji="1" lang="en-US" altLang="ja-JP" sz="1400" dirty="0"/>
          </a:p>
          <a:p>
            <a:pPr marL="0" indent="0">
              <a:buNone/>
            </a:pPr>
            <a:endParaRPr lang="en-US" altLang="ja-JP" sz="1200" dirty="0"/>
          </a:p>
          <a:p>
            <a:pPr marL="0" indent="0">
              <a:buNone/>
            </a:pPr>
            <a:r>
              <a:rPr kumimoji="1" lang="ja-JP" altLang="en-US" sz="1200" dirty="0"/>
              <a:t>　　　　　　　　　　　　　　　　　　パンフレット：</a:t>
            </a:r>
            <a:r>
              <a:rPr kumimoji="1" lang="en-US" altLang="ja-JP" sz="1200" dirty="0"/>
              <a:t>https://www.mlit.go.jp/toshi/web/content/001603828.pdf</a:t>
            </a:r>
            <a:endParaRPr kumimoji="1" lang="ja-JP" altLang="en-US" sz="1200" dirty="0"/>
          </a:p>
        </p:txBody>
      </p:sp>
      <p:pic>
        <p:nvPicPr>
          <p:cNvPr id="6" name="図 5">
            <a:extLst>
              <a:ext uri="{FF2B5EF4-FFF2-40B4-BE49-F238E27FC236}">
                <a16:creationId xmlns:a16="http://schemas.microsoft.com/office/drawing/2014/main" id="{C8D3F26A-B2B1-4B65-E41E-BA62FBDA6FF0}"/>
              </a:ext>
            </a:extLst>
          </p:cNvPr>
          <p:cNvPicPr>
            <a:picLocks noChangeAspect="1"/>
          </p:cNvPicPr>
          <p:nvPr/>
        </p:nvPicPr>
        <p:blipFill>
          <a:blip r:embed="rId2"/>
          <a:stretch>
            <a:fillRect/>
          </a:stretch>
        </p:blipFill>
        <p:spPr>
          <a:xfrm>
            <a:off x="8334957" y="77921"/>
            <a:ext cx="3774794" cy="2750514"/>
          </a:xfrm>
          <a:prstGeom prst="rect">
            <a:avLst/>
          </a:prstGeom>
        </p:spPr>
      </p:pic>
      <p:pic>
        <p:nvPicPr>
          <p:cNvPr id="8" name="図 7">
            <a:extLst>
              <a:ext uri="{FF2B5EF4-FFF2-40B4-BE49-F238E27FC236}">
                <a16:creationId xmlns:a16="http://schemas.microsoft.com/office/drawing/2014/main" id="{A1410797-E4BC-3E04-0C55-33BD86B29A03}"/>
              </a:ext>
            </a:extLst>
          </p:cNvPr>
          <p:cNvPicPr>
            <a:picLocks noChangeAspect="1"/>
          </p:cNvPicPr>
          <p:nvPr/>
        </p:nvPicPr>
        <p:blipFill>
          <a:blip r:embed="rId3"/>
          <a:stretch>
            <a:fillRect/>
          </a:stretch>
        </p:blipFill>
        <p:spPr>
          <a:xfrm>
            <a:off x="8969830" y="2890914"/>
            <a:ext cx="2820608" cy="3889166"/>
          </a:xfrm>
          <a:prstGeom prst="rect">
            <a:avLst/>
          </a:prstGeom>
        </p:spPr>
      </p:pic>
    </p:spTree>
    <p:extLst>
      <p:ext uri="{BB962C8B-B14F-4D97-AF65-F5344CB8AC3E}">
        <p14:creationId xmlns:p14="http://schemas.microsoft.com/office/powerpoint/2010/main" val="3932665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56713F-4ED4-CBB1-1F95-CFA6B8FC35F9}"/>
              </a:ext>
            </a:extLst>
          </p:cNvPr>
          <p:cNvSpPr>
            <a:spLocks noGrp="1"/>
          </p:cNvSpPr>
          <p:nvPr>
            <p:ph type="title"/>
          </p:nvPr>
        </p:nvSpPr>
        <p:spPr>
          <a:xfrm>
            <a:off x="339440" y="236525"/>
            <a:ext cx="8596668" cy="1320800"/>
          </a:xfrm>
        </p:spPr>
        <p:txBody>
          <a:bodyPr>
            <a:normAutofit fontScale="90000"/>
          </a:bodyPr>
          <a:lstStyle/>
          <a:p>
            <a:r>
              <a:rPr kumimoji="1" lang="ja-JP" altLang="en-US" dirty="0"/>
              <a:t>土砂災害</a:t>
            </a:r>
            <a:br>
              <a:rPr kumimoji="1" lang="en-US" altLang="ja-JP" dirty="0"/>
            </a:br>
            <a:br>
              <a:rPr kumimoji="1" lang="en-US" altLang="ja-JP" dirty="0"/>
            </a:br>
            <a:endParaRPr kumimoji="1" lang="ja-JP" altLang="en-US" dirty="0"/>
          </a:p>
        </p:txBody>
      </p:sp>
      <p:pic>
        <p:nvPicPr>
          <p:cNvPr id="10" name="図 9">
            <a:extLst>
              <a:ext uri="{FF2B5EF4-FFF2-40B4-BE49-F238E27FC236}">
                <a16:creationId xmlns:a16="http://schemas.microsoft.com/office/drawing/2014/main" id="{0A1498BB-0FAB-3D99-34F7-ECA9445B4CEE}"/>
              </a:ext>
            </a:extLst>
          </p:cNvPr>
          <p:cNvPicPr>
            <a:picLocks noChangeAspect="1"/>
          </p:cNvPicPr>
          <p:nvPr/>
        </p:nvPicPr>
        <p:blipFill>
          <a:blip r:embed="rId2"/>
          <a:stretch>
            <a:fillRect/>
          </a:stretch>
        </p:blipFill>
        <p:spPr>
          <a:xfrm>
            <a:off x="223326" y="851483"/>
            <a:ext cx="6482634" cy="4598631"/>
          </a:xfrm>
          <a:prstGeom prst="rect">
            <a:avLst/>
          </a:prstGeom>
        </p:spPr>
      </p:pic>
      <p:pic>
        <p:nvPicPr>
          <p:cNvPr id="7" name="コンテンツ プレースホルダー 6">
            <a:extLst>
              <a:ext uri="{FF2B5EF4-FFF2-40B4-BE49-F238E27FC236}">
                <a16:creationId xmlns:a16="http://schemas.microsoft.com/office/drawing/2014/main" id="{5EBDCFB8-5459-08DB-8569-A121058269FF}"/>
              </a:ext>
            </a:extLst>
          </p:cNvPr>
          <p:cNvPicPr>
            <a:picLocks noGrp="1" noChangeAspect="1"/>
          </p:cNvPicPr>
          <p:nvPr>
            <p:ph sz="half" idx="1"/>
          </p:nvPr>
        </p:nvPicPr>
        <p:blipFill>
          <a:blip r:embed="rId3"/>
          <a:stretch>
            <a:fillRect/>
          </a:stretch>
        </p:blipFill>
        <p:spPr>
          <a:xfrm>
            <a:off x="5365346" y="1821543"/>
            <a:ext cx="6826654" cy="4855029"/>
          </a:xfrm>
        </p:spPr>
      </p:pic>
      <p:sp>
        <p:nvSpPr>
          <p:cNvPr id="4" name="テキスト ボックス 3">
            <a:extLst>
              <a:ext uri="{FF2B5EF4-FFF2-40B4-BE49-F238E27FC236}">
                <a16:creationId xmlns:a16="http://schemas.microsoft.com/office/drawing/2014/main" id="{072CB118-AA76-C3BD-C968-52049308D2FE}"/>
              </a:ext>
            </a:extLst>
          </p:cNvPr>
          <p:cNvSpPr txBox="1"/>
          <p:nvPr/>
        </p:nvSpPr>
        <p:spPr>
          <a:xfrm>
            <a:off x="3049051" y="3107411"/>
            <a:ext cx="6098102" cy="646331"/>
          </a:xfrm>
          <a:prstGeom prst="rect">
            <a:avLst/>
          </a:prstGeom>
          <a:noFill/>
        </p:spPr>
        <p:txBody>
          <a:bodyPr wrap="square">
            <a:spAutoFit/>
          </a:bodyPr>
          <a:lstStyle/>
          <a:p>
            <a:r>
              <a:rPr lang="ja-JP" altLang="en-US" dirty="0">
                <a:hlinkClick r:id="rId4"/>
              </a:rPr>
              <a:t>土砂災害</a:t>
            </a:r>
            <a:r>
              <a:rPr lang="en-US" altLang="ja-JP" dirty="0">
                <a:hlinkClick r:id="rId4"/>
              </a:rPr>
              <a:t>(</a:t>
            </a:r>
            <a:r>
              <a:rPr lang="ja-JP" altLang="en-US" dirty="0">
                <a:hlinkClick r:id="rId4"/>
              </a:rPr>
              <a:t>土砂災害特別警戒区域等</a:t>
            </a:r>
            <a:r>
              <a:rPr lang="en-US" altLang="ja-JP" dirty="0">
                <a:hlinkClick r:id="rId4"/>
              </a:rPr>
              <a:t>)</a:t>
            </a:r>
            <a:r>
              <a:rPr lang="ja-JP" altLang="en-US" dirty="0">
                <a:hlinkClick r:id="rId4"/>
              </a:rPr>
              <a:t>などに関する相談／金沢市公式ホームページ いいね金沢</a:t>
            </a:r>
            <a:endParaRPr lang="ja-JP" altLang="en-US" dirty="0"/>
          </a:p>
        </p:txBody>
      </p:sp>
      <p:sp>
        <p:nvSpPr>
          <p:cNvPr id="6" name="テキスト ボックス 5">
            <a:extLst>
              <a:ext uri="{FF2B5EF4-FFF2-40B4-BE49-F238E27FC236}">
                <a16:creationId xmlns:a16="http://schemas.microsoft.com/office/drawing/2014/main" id="{5DAAE877-29FF-9395-C2F8-771B183AE533}"/>
              </a:ext>
            </a:extLst>
          </p:cNvPr>
          <p:cNvSpPr txBox="1"/>
          <p:nvPr/>
        </p:nvSpPr>
        <p:spPr>
          <a:xfrm>
            <a:off x="2595094" y="503335"/>
            <a:ext cx="9491729" cy="307777"/>
          </a:xfrm>
          <a:prstGeom prst="rect">
            <a:avLst/>
          </a:prstGeom>
          <a:noFill/>
        </p:spPr>
        <p:txBody>
          <a:bodyPr wrap="square">
            <a:spAutoFit/>
          </a:bodyPr>
          <a:lstStyle/>
          <a:p>
            <a:r>
              <a:rPr lang="en-US" altLang="ja-JP" sz="1400" dirty="0"/>
              <a:t>https://www4.city.kanazawa.lg.jp/soshikikarasagasu/dorokensetsuka/gyomuannai/1/1/1/1/9367.html</a:t>
            </a:r>
            <a:endParaRPr lang="ja-JP" altLang="en-US" sz="1400" dirty="0"/>
          </a:p>
        </p:txBody>
      </p:sp>
      <p:sp>
        <p:nvSpPr>
          <p:cNvPr id="8" name="テキスト ボックス 7">
            <a:extLst>
              <a:ext uri="{FF2B5EF4-FFF2-40B4-BE49-F238E27FC236}">
                <a16:creationId xmlns:a16="http://schemas.microsoft.com/office/drawing/2014/main" id="{38D0FBBD-2759-0741-8686-CB8DED266031}"/>
              </a:ext>
            </a:extLst>
          </p:cNvPr>
          <p:cNvSpPr txBox="1"/>
          <p:nvPr/>
        </p:nvSpPr>
        <p:spPr>
          <a:xfrm>
            <a:off x="2595094" y="143158"/>
            <a:ext cx="2513526" cy="307777"/>
          </a:xfrm>
          <a:prstGeom prst="rect">
            <a:avLst/>
          </a:prstGeom>
          <a:noFill/>
        </p:spPr>
        <p:txBody>
          <a:bodyPr wrap="square">
            <a:spAutoFit/>
          </a:bodyPr>
          <a:lstStyle/>
          <a:p>
            <a:r>
              <a:rPr lang="ja-JP" altLang="en-US" sz="1400" dirty="0"/>
              <a:t>各地区こちらから見られます。</a:t>
            </a:r>
          </a:p>
        </p:txBody>
      </p:sp>
    </p:spTree>
    <p:extLst>
      <p:ext uri="{BB962C8B-B14F-4D97-AF65-F5344CB8AC3E}">
        <p14:creationId xmlns:p14="http://schemas.microsoft.com/office/powerpoint/2010/main" val="870033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986331-8DB7-D1D2-EB4C-C74A80F07726}"/>
              </a:ext>
            </a:extLst>
          </p:cNvPr>
          <p:cNvSpPr>
            <a:spLocks noGrp="1"/>
          </p:cNvSpPr>
          <p:nvPr>
            <p:ph type="title"/>
          </p:nvPr>
        </p:nvSpPr>
        <p:spPr>
          <a:xfrm>
            <a:off x="562591" y="434036"/>
            <a:ext cx="1375937" cy="692505"/>
          </a:xfrm>
        </p:spPr>
        <p:txBody>
          <a:bodyPr>
            <a:normAutofit/>
          </a:bodyPr>
          <a:lstStyle/>
          <a:p>
            <a:r>
              <a:rPr lang="ja-JP" altLang="en-US" sz="4000" dirty="0"/>
              <a:t>水害</a:t>
            </a:r>
            <a:endParaRPr kumimoji="1" lang="ja-JP" altLang="en-US" sz="4000" dirty="0"/>
          </a:p>
        </p:txBody>
      </p:sp>
      <p:pic>
        <p:nvPicPr>
          <p:cNvPr id="12" name="図 11">
            <a:extLst>
              <a:ext uri="{FF2B5EF4-FFF2-40B4-BE49-F238E27FC236}">
                <a16:creationId xmlns:a16="http://schemas.microsoft.com/office/drawing/2014/main" id="{7B27CEED-54CB-2E2B-5663-51D6227A5931}"/>
              </a:ext>
            </a:extLst>
          </p:cNvPr>
          <p:cNvPicPr>
            <a:picLocks noChangeAspect="1"/>
          </p:cNvPicPr>
          <p:nvPr/>
        </p:nvPicPr>
        <p:blipFill>
          <a:blip r:embed="rId2"/>
          <a:stretch>
            <a:fillRect/>
          </a:stretch>
        </p:blipFill>
        <p:spPr>
          <a:xfrm>
            <a:off x="5692222" y="0"/>
            <a:ext cx="6499778" cy="4599726"/>
          </a:xfrm>
          <a:prstGeom prst="rect">
            <a:avLst/>
          </a:prstGeom>
        </p:spPr>
      </p:pic>
      <p:pic>
        <p:nvPicPr>
          <p:cNvPr id="6" name="図 5">
            <a:extLst>
              <a:ext uri="{FF2B5EF4-FFF2-40B4-BE49-F238E27FC236}">
                <a16:creationId xmlns:a16="http://schemas.microsoft.com/office/drawing/2014/main" id="{36388D98-C01C-F694-B5D8-49C3D309A712}"/>
              </a:ext>
            </a:extLst>
          </p:cNvPr>
          <p:cNvPicPr>
            <a:picLocks noChangeAspect="1"/>
          </p:cNvPicPr>
          <p:nvPr/>
        </p:nvPicPr>
        <p:blipFill>
          <a:blip r:embed="rId3"/>
          <a:stretch>
            <a:fillRect/>
          </a:stretch>
        </p:blipFill>
        <p:spPr>
          <a:xfrm>
            <a:off x="1" y="2070152"/>
            <a:ext cx="6766559" cy="4787847"/>
          </a:xfrm>
          <a:prstGeom prst="rect">
            <a:avLst/>
          </a:prstGeom>
        </p:spPr>
      </p:pic>
      <p:sp>
        <p:nvSpPr>
          <p:cNvPr id="4" name="テキスト ボックス 3">
            <a:extLst>
              <a:ext uri="{FF2B5EF4-FFF2-40B4-BE49-F238E27FC236}">
                <a16:creationId xmlns:a16="http://schemas.microsoft.com/office/drawing/2014/main" id="{495102E4-6ADA-1BA4-DF79-7D223A5C5564}"/>
              </a:ext>
            </a:extLst>
          </p:cNvPr>
          <p:cNvSpPr txBox="1"/>
          <p:nvPr/>
        </p:nvSpPr>
        <p:spPr>
          <a:xfrm>
            <a:off x="0" y="1275181"/>
            <a:ext cx="5843790" cy="646331"/>
          </a:xfrm>
          <a:prstGeom prst="rect">
            <a:avLst/>
          </a:prstGeom>
          <a:noFill/>
        </p:spPr>
        <p:txBody>
          <a:bodyPr wrap="square">
            <a:spAutoFit/>
          </a:bodyPr>
          <a:lstStyle/>
          <a:p>
            <a:r>
              <a:rPr lang="en-US" altLang="ja-JP" dirty="0"/>
              <a:t>https://www4.city.kanazawa.lg.jp/soshikikarasagasu/naisuiseibika/gyomuannai/1/1/1/1/9372.html</a:t>
            </a:r>
            <a:endParaRPr lang="ja-JP" altLang="en-US" dirty="0"/>
          </a:p>
        </p:txBody>
      </p:sp>
      <p:sp>
        <p:nvSpPr>
          <p:cNvPr id="5" name="テキスト ボックス 4">
            <a:extLst>
              <a:ext uri="{FF2B5EF4-FFF2-40B4-BE49-F238E27FC236}">
                <a16:creationId xmlns:a16="http://schemas.microsoft.com/office/drawing/2014/main" id="{3DE45201-7709-3338-ECF1-2222E1C63229}"/>
              </a:ext>
            </a:extLst>
          </p:cNvPr>
          <p:cNvSpPr txBox="1"/>
          <p:nvPr/>
        </p:nvSpPr>
        <p:spPr>
          <a:xfrm>
            <a:off x="1938528" y="957119"/>
            <a:ext cx="2513526" cy="307777"/>
          </a:xfrm>
          <a:prstGeom prst="rect">
            <a:avLst/>
          </a:prstGeom>
          <a:noFill/>
        </p:spPr>
        <p:txBody>
          <a:bodyPr wrap="square">
            <a:spAutoFit/>
          </a:bodyPr>
          <a:lstStyle/>
          <a:p>
            <a:r>
              <a:rPr lang="ja-JP" altLang="en-US" sz="1400" dirty="0"/>
              <a:t>各地区こちらから見られます。</a:t>
            </a:r>
          </a:p>
        </p:txBody>
      </p:sp>
    </p:spTree>
    <p:extLst>
      <p:ext uri="{BB962C8B-B14F-4D97-AF65-F5344CB8AC3E}">
        <p14:creationId xmlns:p14="http://schemas.microsoft.com/office/powerpoint/2010/main" val="813310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00B5D8-3F09-4AAD-6B86-8B8DFF1A0766}"/>
              </a:ext>
            </a:extLst>
          </p:cNvPr>
          <p:cNvSpPr>
            <a:spLocks noGrp="1"/>
          </p:cNvSpPr>
          <p:nvPr>
            <p:ph type="title"/>
          </p:nvPr>
        </p:nvSpPr>
        <p:spPr>
          <a:xfrm>
            <a:off x="282313" y="302362"/>
            <a:ext cx="8596668" cy="1320800"/>
          </a:xfrm>
        </p:spPr>
        <p:txBody>
          <a:bodyPr/>
          <a:lstStyle/>
          <a:p>
            <a:r>
              <a:rPr kumimoji="1" lang="ja-JP" altLang="en-US" dirty="0"/>
              <a:t>津波はどうか</a:t>
            </a:r>
          </a:p>
        </p:txBody>
      </p:sp>
      <p:sp>
        <p:nvSpPr>
          <p:cNvPr id="3" name="コンテンツ プレースホルダー 2">
            <a:extLst>
              <a:ext uri="{FF2B5EF4-FFF2-40B4-BE49-F238E27FC236}">
                <a16:creationId xmlns:a16="http://schemas.microsoft.com/office/drawing/2014/main" id="{BA0E8A5F-7EC7-3902-BF58-12647737C18A}"/>
              </a:ext>
            </a:extLst>
          </p:cNvPr>
          <p:cNvSpPr>
            <a:spLocks noGrp="1"/>
          </p:cNvSpPr>
          <p:nvPr>
            <p:ph sz="half" idx="1"/>
          </p:nvPr>
        </p:nvSpPr>
        <p:spPr>
          <a:xfrm>
            <a:off x="224333" y="1467187"/>
            <a:ext cx="6459496" cy="1762242"/>
          </a:xfrm>
        </p:spPr>
        <p:txBody>
          <a:bodyPr>
            <a:normAutofit/>
          </a:bodyPr>
          <a:lstStyle/>
          <a:p>
            <a:pPr marL="0" indent="0">
              <a:lnSpc>
                <a:spcPct val="170000"/>
              </a:lnSpc>
              <a:buNone/>
            </a:pPr>
            <a:r>
              <a:rPr kumimoji="1" lang="ja-JP" altLang="en-US" sz="1600" dirty="0"/>
              <a:t>金沢市に影響を与える津波は、石川県西方沖</a:t>
            </a:r>
            <a:r>
              <a:rPr lang="en-US" altLang="ja-JP" sz="1600" dirty="0"/>
              <a:t>F47</a:t>
            </a:r>
            <a:r>
              <a:rPr kumimoji="1" lang="ja-JP" altLang="en-US" sz="1600" dirty="0"/>
              <a:t>断層（Ｍｗ</a:t>
            </a:r>
            <a:r>
              <a:rPr kumimoji="1" lang="en-US" altLang="ja-JP" sz="1600" dirty="0"/>
              <a:t>7.44</a:t>
            </a:r>
            <a:r>
              <a:rPr kumimoji="1" lang="ja-JP" altLang="en-US" sz="1600" dirty="0"/>
              <a:t>）で発生した場合が最大で、金石および金沢港で</a:t>
            </a:r>
            <a:r>
              <a:rPr kumimoji="1" lang="en-US" altLang="ja-JP" sz="1600" dirty="0"/>
              <a:t>20</a:t>
            </a:r>
            <a:r>
              <a:rPr kumimoji="1" lang="ja-JP" altLang="en-US" sz="1600" dirty="0"/>
              <a:t>分後に到達すると想定され、最大津波高は金石で約</a:t>
            </a:r>
            <a:r>
              <a:rPr kumimoji="1" lang="en-US" altLang="ja-JP" sz="1600" dirty="0"/>
              <a:t>3.6</a:t>
            </a:r>
            <a:r>
              <a:rPr kumimoji="1" lang="ja-JP" altLang="en-US" sz="1600" dirty="0"/>
              <a:t>ｍと予測している。</a:t>
            </a:r>
          </a:p>
        </p:txBody>
      </p:sp>
      <p:pic>
        <p:nvPicPr>
          <p:cNvPr id="6" name="コンテンツ プレースホルダー 5">
            <a:extLst>
              <a:ext uri="{FF2B5EF4-FFF2-40B4-BE49-F238E27FC236}">
                <a16:creationId xmlns:a16="http://schemas.microsoft.com/office/drawing/2014/main" id="{8DB44232-917D-92EA-7916-D80A7C240E78}"/>
              </a:ext>
            </a:extLst>
          </p:cNvPr>
          <p:cNvPicPr>
            <a:picLocks noGrp="1" noChangeAspect="1"/>
          </p:cNvPicPr>
          <p:nvPr>
            <p:ph sz="half" idx="2"/>
          </p:nvPr>
        </p:nvPicPr>
        <p:blipFill rotWithShape="1">
          <a:blip r:embed="rId2"/>
          <a:srcRect l="57635" t="-1" b="-6307"/>
          <a:stretch/>
        </p:blipFill>
        <p:spPr>
          <a:xfrm>
            <a:off x="1226458" y="2787988"/>
            <a:ext cx="4201886" cy="4016142"/>
          </a:xfrm>
        </p:spPr>
      </p:pic>
      <p:pic>
        <p:nvPicPr>
          <p:cNvPr id="8" name="図 7">
            <a:extLst>
              <a:ext uri="{FF2B5EF4-FFF2-40B4-BE49-F238E27FC236}">
                <a16:creationId xmlns:a16="http://schemas.microsoft.com/office/drawing/2014/main" id="{6AACA2A7-7AA4-6E0B-EE66-56C33A2DAA37}"/>
              </a:ext>
            </a:extLst>
          </p:cNvPr>
          <p:cNvPicPr>
            <a:picLocks noChangeAspect="1"/>
          </p:cNvPicPr>
          <p:nvPr/>
        </p:nvPicPr>
        <p:blipFill>
          <a:blip r:embed="rId3"/>
          <a:stretch>
            <a:fillRect/>
          </a:stretch>
        </p:blipFill>
        <p:spPr>
          <a:xfrm>
            <a:off x="6568908" y="302362"/>
            <a:ext cx="5348008" cy="6405676"/>
          </a:xfrm>
          <a:prstGeom prst="rect">
            <a:avLst/>
          </a:prstGeom>
        </p:spPr>
      </p:pic>
    </p:spTree>
    <p:extLst>
      <p:ext uri="{BB962C8B-B14F-4D97-AF65-F5344CB8AC3E}">
        <p14:creationId xmlns:p14="http://schemas.microsoft.com/office/powerpoint/2010/main" val="2719567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BB85CB68-5B6D-F620-364A-AFB99AE3EC96}"/>
              </a:ext>
            </a:extLst>
          </p:cNvPr>
          <p:cNvSpPr>
            <a:spLocks noGrp="1"/>
          </p:cNvSpPr>
          <p:nvPr>
            <p:ph type="title"/>
          </p:nvPr>
        </p:nvSpPr>
        <p:spPr>
          <a:xfrm>
            <a:off x="348679" y="353568"/>
            <a:ext cx="8596312" cy="1320800"/>
          </a:xfrm>
        </p:spPr>
        <p:txBody>
          <a:bodyPr/>
          <a:lstStyle/>
          <a:p>
            <a:r>
              <a:rPr kumimoji="1" lang="ja-JP" altLang="en-US" dirty="0"/>
              <a:t>避難・避難所</a:t>
            </a:r>
          </a:p>
        </p:txBody>
      </p:sp>
      <p:sp>
        <p:nvSpPr>
          <p:cNvPr id="3" name="コンテンツ プレースホルダー 2">
            <a:extLst>
              <a:ext uri="{FF2B5EF4-FFF2-40B4-BE49-F238E27FC236}">
                <a16:creationId xmlns:a16="http://schemas.microsoft.com/office/drawing/2014/main" id="{ED000F62-3BCA-3B57-FFB0-4B118B806C9C}"/>
              </a:ext>
            </a:extLst>
          </p:cNvPr>
          <p:cNvSpPr>
            <a:spLocks noGrp="1"/>
          </p:cNvSpPr>
          <p:nvPr>
            <p:ph idx="1"/>
          </p:nvPr>
        </p:nvSpPr>
        <p:spPr>
          <a:xfrm>
            <a:off x="475198" y="1591695"/>
            <a:ext cx="11492192" cy="5121162"/>
          </a:xfrm>
        </p:spPr>
        <p:txBody>
          <a:bodyPr>
            <a:normAutofit/>
          </a:bodyPr>
          <a:lstStyle/>
          <a:p>
            <a:pPr marL="0" indent="0">
              <a:buNone/>
            </a:pPr>
            <a:r>
              <a:rPr kumimoji="1" lang="ja-JP" altLang="en-US" sz="2000" b="1" dirty="0"/>
              <a:t>金沢市の避難所　</a:t>
            </a:r>
            <a:endParaRPr kumimoji="1" lang="en-US" altLang="ja-JP" sz="2000" b="1" dirty="0"/>
          </a:p>
          <a:p>
            <a:pPr marL="0" indent="0">
              <a:buNone/>
            </a:pPr>
            <a:r>
              <a:rPr kumimoji="1" lang="ja-JP" altLang="en-US" sz="2000" dirty="0"/>
              <a:t>・震度５弱以上で開設することになっている</a:t>
            </a:r>
            <a:endParaRPr kumimoji="1" lang="en-US" altLang="ja-JP" sz="2000" dirty="0"/>
          </a:p>
          <a:p>
            <a:pPr marL="0" indent="0">
              <a:buNone/>
            </a:pPr>
            <a:r>
              <a:rPr kumimoji="1" lang="ja-JP" altLang="en-US" sz="2000" dirty="0"/>
              <a:t>・小学校や公民館など地域の拠点となる避難所</a:t>
            </a:r>
            <a:r>
              <a:rPr kumimoji="1" lang="en-US" altLang="ja-JP" sz="2000" dirty="0"/>
              <a:t>66</a:t>
            </a:r>
            <a:r>
              <a:rPr kumimoji="1" lang="ja-JP" altLang="en-US" sz="2000" dirty="0"/>
              <a:t>か所</a:t>
            </a:r>
            <a:endParaRPr kumimoji="1" lang="en-US" altLang="ja-JP" sz="2000" dirty="0"/>
          </a:p>
          <a:p>
            <a:pPr marL="0" indent="0">
              <a:buNone/>
            </a:pPr>
            <a:r>
              <a:rPr kumimoji="1" lang="ja-JP" altLang="en-US" sz="2000" dirty="0"/>
              <a:t>・中学校や高校・大学などの指定避難所</a:t>
            </a:r>
            <a:r>
              <a:rPr kumimoji="1" lang="en-US" altLang="ja-JP" sz="2000" dirty="0"/>
              <a:t>146</a:t>
            </a:r>
            <a:r>
              <a:rPr kumimoji="1" lang="ja-JP" altLang="en-US" sz="2000" dirty="0"/>
              <a:t>か所</a:t>
            </a:r>
            <a:endParaRPr kumimoji="1" lang="en-US" altLang="ja-JP" sz="2000" dirty="0"/>
          </a:p>
          <a:p>
            <a:pPr marL="0" indent="0">
              <a:buNone/>
            </a:pPr>
            <a:r>
              <a:rPr kumimoji="1" lang="ja-JP" altLang="en-US" sz="2000" dirty="0"/>
              <a:t>　　　　　　　　　　　計</a:t>
            </a:r>
            <a:r>
              <a:rPr kumimoji="1" lang="en-US" altLang="ja-JP" sz="2000" dirty="0"/>
              <a:t>212</a:t>
            </a:r>
            <a:r>
              <a:rPr kumimoji="1" lang="ja-JP" altLang="en-US" sz="2000" dirty="0"/>
              <a:t>　</a:t>
            </a:r>
            <a:r>
              <a:rPr kumimoji="1" lang="en-US" altLang="ja-JP" sz="2000" dirty="0"/>
              <a:t>21</a:t>
            </a:r>
            <a:r>
              <a:rPr kumimoji="1" lang="ja-JP" altLang="en-US" sz="2000" dirty="0"/>
              <a:t>万人分　</a:t>
            </a:r>
            <a:r>
              <a:rPr kumimoji="1" lang="en-US" altLang="ja-JP" sz="2000" dirty="0"/>
              <a:t>3.0</a:t>
            </a:r>
            <a:r>
              <a:rPr kumimoji="1" lang="ja-JP" altLang="en-US" sz="2000" dirty="0"/>
              <a:t>㎡</a:t>
            </a:r>
            <a:r>
              <a:rPr kumimoji="1" lang="en-US" altLang="ja-JP" sz="2000" dirty="0"/>
              <a:t>/</a:t>
            </a:r>
            <a:r>
              <a:rPr kumimoji="1" lang="ja-JP" altLang="en-US" sz="2000" dirty="0"/>
              <a:t>人　　地域別はマニュアルに</a:t>
            </a:r>
            <a:endParaRPr kumimoji="1" lang="en-US" altLang="ja-JP" sz="2000" dirty="0"/>
          </a:p>
          <a:p>
            <a:pPr marL="0" indent="0">
              <a:buNone/>
            </a:pPr>
            <a:r>
              <a:rPr kumimoji="1" lang="ja-JP" altLang="en-US" sz="2000" dirty="0"/>
              <a:t>・福祉避難所　公開されていない　今後見直し</a:t>
            </a:r>
            <a:endParaRPr kumimoji="1" lang="en-US" altLang="ja-JP" sz="2000" dirty="0"/>
          </a:p>
          <a:p>
            <a:pPr marL="0" indent="0">
              <a:buNone/>
            </a:pPr>
            <a:endParaRPr lang="en-US" altLang="ja-JP" sz="2000" dirty="0"/>
          </a:p>
          <a:p>
            <a:pPr marL="0" indent="0">
              <a:buNone/>
            </a:pPr>
            <a:r>
              <a:rPr kumimoji="1" lang="ja-JP" altLang="en-US" sz="2000" b="1" dirty="0"/>
              <a:t>今回の地震では、</a:t>
            </a:r>
            <a:endParaRPr kumimoji="1" lang="en-US" altLang="ja-JP" sz="2000" b="1" dirty="0"/>
          </a:p>
          <a:p>
            <a:pPr marL="0" indent="0">
              <a:buNone/>
            </a:pPr>
            <a:r>
              <a:rPr lang="ja-JP" altLang="en-US" sz="2000" dirty="0"/>
              <a:t>・拠点避難所はすべて開設、指定避難所は</a:t>
            </a:r>
            <a:r>
              <a:rPr lang="en-US" altLang="ja-JP" sz="2000" dirty="0"/>
              <a:t>88</a:t>
            </a:r>
            <a:r>
              <a:rPr lang="ja-JP" altLang="en-US" sz="2000" dirty="0"/>
              <a:t>か所開設されなかった</a:t>
            </a:r>
            <a:endParaRPr lang="en-US" altLang="ja-JP" sz="2000" dirty="0"/>
          </a:p>
          <a:p>
            <a:pPr marL="0" indent="0">
              <a:buNone/>
            </a:pPr>
            <a:r>
              <a:rPr lang="ja-JP" altLang="en-US" sz="2000" dirty="0"/>
              <a:t>・元日で施設管理者が不在であったなどの理由　➡</a:t>
            </a:r>
            <a:r>
              <a:rPr lang="ja-JP" altLang="en-US" sz="2000" dirty="0">
                <a:highlight>
                  <a:srgbClr val="FFFF00"/>
                </a:highlight>
              </a:rPr>
              <a:t>検証と対策</a:t>
            </a:r>
            <a:endParaRPr kumimoji="1" lang="en-US" altLang="ja-JP" sz="2000" dirty="0">
              <a:highlight>
                <a:srgbClr val="FFFF00"/>
              </a:highlight>
            </a:endParaRPr>
          </a:p>
          <a:p>
            <a:pPr marL="0" indent="0">
              <a:buNone/>
            </a:pPr>
            <a:r>
              <a:rPr lang="ja-JP" altLang="en-US" sz="2000" dirty="0"/>
              <a:t>・金沢</a:t>
            </a:r>
            <a:r>
              <a:rPr kumimoji="1" lang="ja-JP" altLang="en-US" sz="2000" dirty="0"/>
              <a:t>市では避難所数は最大</a:t>
            </a:r>
            <a:r>
              <a:rPr kumimoji="1" lang="en-US" altLang="ja-JP" sz="2000" dirty="0"/>
              <a:t>124</a:t>
            </a:r>
            <a:r>
              <a:rPr kumimoji="1" lang="ja-JP" altLang="en-US" sz="2000" dirty="0"/>
              <a:t>か所、避難者数は最大</a:t>
            </a:r>
            <a:r>
              <a:rPr kumimoji="1" lang="en-US" altLang="ja-JP" sz="2000" dirty="0"/>
              <a:t>10,300</a:t>
            </a:r>
            <a:r>
              <a:rPr kumimoji="1" lang="ja-JP" altLang="en-US" sz="2000" dirty="0"/>
              <a:t>名</a:t>
            </a:r>
            <a:endParaRPr kumimoji="1" lang="en-US" altLang="ja-JP" sz="2000" dirty="0"/>
          </a:p>
          <a:p>
            <a:pPr marL="0" indent="0">
              <a:buNone/>
            </a:pPr>
            <a:r>
              <a:rPr kumimoji="1" lang="ja-JP" altLang="en-US" sz="2000" dirty="0"/>
              <a:t>・津波から逃れようと高台で車中泊　　など</a:t>
            </a:r>
            <a:endParaRPr kumimoji="1" lang="en-US" altLang="ja-JP" sz="2000" dirty="0"/>
          </a:p>
        </p:txBody>
      </p:sp>
      <p:pic>
        <p:nvPicPr>
          <p:cNvPr id="6" name="図 5">
            <a:extLst>
              <a:ext uri="{FF2B5EF4-FFF2-40B4-BE49-F238E27FC236}">
                <a16:creationId xmlns:a16="http://schemas.microsoft.com/office/drawing/2014/main" id="{BAEBAA08-2AA1-0E75-A01D-FF3120BFE0BF}"/>
              </a:ext>
            </a:extLst>
          </p:cNvPr>
          <p:cNvPicPr>
            <a:picLocks noChangeAspect="1"/>
          </p:cNvPicPr>
          <p:nvPr/>
        </p:nvPicPr>
        <p:blipFill>
          <a:blip r:embed="rId2"/>
          <a:stretch>
            <a:fillRect/>
          </a:stretch>
        </p:blipFill>
        <p:spPr>
          <a:xfrm>
            <a:off x="7714144" y="559022"/>
            <a:ext cx="2642159" cy="2388512"/>
          </a:xfrm>
          <a:prstGeom prst="rect">
            <a:avLst/>
          </a:prstGeom>
        </p:spPr>
      </p:pic>
    </p:spTree>
    <p:extLst>
      <p:ext uri="{BB962C8B-B14F-4D97-AF65-F5344CB8AC3E}">
        <p14:creationId xmlns:p14="http://schemas.microsoft.com/office/powerpoint/2010/main" val="421102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8F185C-0815-75A5-AB39-20FC0AE058CE}"/>
              </a:ext>
            </a:extLst>
          </p:cNvPr>
          <p:cNvSpPr>
            <a:spLocks noGrp="1"/>
          </p:cNvSpPr>
          <p:nvPr>
            <p:ph type="title"/>
          </p:nvPr>
        </p:nvSpPr>
        <p:spPr/>
        <p:txBody>
          <a:bodyPr/>
          <a:lstStyle/>
          <a:p>
            <a:r>
              <a:rPr kumimoji="1" lang="ja-JP" altLang="en-US" dirty="0"/>
              <a:t>福祉避難所について</a:t>
            </a:r>
          </a:p>
        </p:txBody>
      </p:sp>
      <p:sp>
        <p:nvSpPr>
          <p:cNvPr id="3" name="コンテンツ プレースホルダー 2">
            <a:extLst>
              <a:ext uri="{FF2B5EF4-FFF2-40B4-BE49-F238E27FC236}">
                <a16:creationId xmlns:a16="http://schemas.microsoft.com/office/drawing/2014/main" id="{97A008EA-DE5F-6291-8385-CC450DB3CB38}"/>
              </a:ext>
            </a:extLst>
          </p:cNvPr>
          <p:cNvSpPr>
            <a:spLocks noGrp="1"/>
          </p:cNvSpPr>
          <p:nvPr>
            <p:ph idx="1"/>
          </p:nvPr>
        </p:nvSpPr>
        <p:spPr>
          <a:xfrm>
            <a:off x="838200" y="1825625"/>
            <a:ext cx="10515600" cy="4872718"/>
          </a:xfrm>
        </p:spPr>
        <p:txBody>
          <a:bodyPr>
            <a:normAutofit lnSpcReduction="10000"/>
          </a:bodyPr>
          <a:lstStyle/>
          <a:p>
            <a:pPr marL="0" indent="0">
              <a:buNone/>
            </a:pPr>
            <a:r>
              <a:rPr kumimoji="1" lang="ja-JP" altLang="en-US" dirty="0"/>
              <a:t>金沢市は、避難所の場所については非公開</a:t>
            </a:r>
            <a:endParaRPr kumimoji="1" lang="en-US" altLang="ja-JP" dirty="0"/>
          </a:p>
          <a:p>
            <a:pPr marL="0" indent="0">
              <a:buNone/>
            </a:pPr>
            <a:endParaRPr kumimoji="1" lang="en-US" altLang="ja-JP" dirty="0"/>
          </a:p>
          <a:p>
            <a:pPr marL="0" indent="0">
              <a:buNone/>
            </a:pPr>
            <a:r>
              <a:rPr lang="ja-JP" altLang="en-US" dirty="0"/>
              <a:t>必要な方について、</a:t>
            </a:r>
            <a:endParaRPr kumimoji="1" lang="en-US" altLang="ja-JP" dirty="0"/>
          </a:p>
          <a:p>
            <a:pPr marL="0" indent="0">
              <a:buNone/>
            </a:pPr>
            <a:endParaRPr kumimoji="1" lang="en-US" altLang="ja-JP" dirty="0"/>
          </a:p>
          <a:p>
            <a:pPr marL="0" indent="0">
              <a:buNone/>
            </a:pPr>
            <a:r>
              <a:rPr lang="ja-JP" altLang="en-US" dirty="0"/>
              <a:t>①まずは１次避難所へ</a:t>
            </a:r>
            <a:endParaRPr lang="en-US" altLang="ja-JP" dirty="0"/>
          </a:p>
          <a:p>
            <a:pPr marL="0" indent="0">
              <a:buNone/>
            </a:pPr>
            <a:endParaRPr lang="en-US" altLang="ja-JP" dirty="0"/>
          </a:p>
          <a:p>
            <a:pPr marL="0" indent="0">
              <a:buNone/>
            </a:pPr>
            <a:r>
              <a:rPr lang="ja-JP" altLang="en-US" dirty="0"/>
              <a:t>②市の６施設、協定を結んでいる</a:t>
            </a:r>
            <a:r>
              <a:rPr lang="en-US" altLang="ja-JP" dirty="0"/>
              <a:t>80</a:t>
            </a:r>
            <a:r>
              <a:rPr lang="ja-JP" altLang="en-US" dirty="0"/>
              <a:t>超施設が受け入れ可能か</a:t>
            </a:r>
            <a:endParaRPr lang="en-US" altLang="ja-JP" dirty="0"/>
          </a:p>
          <a:p>
            <a:pPr marL="0" indent="0">
              <a:buNone/>
            </a:pPr>
            <a:r>
              <a:rPr lang="ja-JP" altLang="en-US" dirty="0"/>
              <a:t>　確認後、移動となります</a:t>
            </a:r>
            <a:endParaRPr lang="en-US" altLang="ja-JP" dirty="0"/>
          </a:p>
          <a:p>
            <a:pPr marL="0" indent="0">
              <a:buNone/>
            </a:pPr>
            <a:endParaRPr lang="en-US" altLang="ja-JP" dirty="0"/>
          </a:p>
          <a:p>
            <a:pPr marL="0" indent="0">
              <a:buNone/>
            </a:pPr>
            <a:r>
              <a:rPr lang="ja-JP" altLang="en-US" dirty="0"/>
              <a:t>しかし、さまざまなお声があり、ただいま検討中。</a:t>
            </a:r>
            <a:endParaRPr lang="en-US" altLang="ja-JP" dirty="0"/>
          </a:p>
        </p:txBody>
      </p:sp>
    </p:spTree>
    <p:extLst>
      <p:ext uri="{BB962C8B-B14F-4D97-AF65-F5344CB8AC3E}">
        <p14:creationId xmlns:p14="http://schemas.microsoft.com/office/powerpoint/2010/main" val="3366477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91590D-4849-A09B-FABB-337108AFB9F5}"/>
              </a:ext>
            </a:extLst>
          </p:cNvPr>
          <p:cNvSpPr>
            <a:spLocks noGrp="1"/>
          </p:cNvSpPr>
          <p:nvPr>
            <p:ph type="title"/>
          </p:nvPr>
        </p:nvSpPr>
        <p:spPr>
          <a:xfrm>
            <a:off x="460858" y="0"/>
            <a:ext cx="8596668" cy="1320800"/>
          </a:xfrm>
        </p:spPr>
        <p:txBody>
          <a:bodyPr/>
          <a:lstStyle/>
          <a:p>
            <a:r>
              <a:rPr lang="ja-JP" altLang="en-US" dirty="0"/>
              <a:t>体育館が寒い問題</a:t>
            </a:r>
            <a:endParaRPr kumimoji="1" lang="ja-JP" altLang="en-US" dirty="0"/>
          </a:p>
        </p:txBody>
      </p:sp>
      <p:sp>
        <p:nvSpPr>
          <p:cNvPr id="3" name="コンテンツ プレースホルダー 2">
            <a:extLst>
              <a:ext uri="{FF2B5EF4-FFF2-40B4-BE49-F238E27FC236}">
                <a16:creationId xmlns:a16="http://schemas.microsoft.com/office/drawing/2014/main" id="{83C4D2DE-21C0-C513-4AF7-2205C818325E}"/>
              </a:ext>
            </a:extLst>
          </p:cNvPr>
          <p:cNvSpPr>
            <a:spLocks noGrp="1"/>
          </p:cNvSpPr>
          <p:nvPr>
            <p:ph idx="1"/>
          </p:nvPr>
        </p:nvSpPr>
        <p:spPr>
          <a:xfrm>
            <a:off x="460858" y="1622017"/>
            <a:ext cx="9341510" cy="5635548"/>
          </a:xfrm>
        </p:spPr>
        <p:txBody>
          <a:bodyPr>
            <a:normAutofit fontScale="62500" lnSpcReduction="20000"/>
          </a:bodyPr>
          <a:lstStyle/>
          <a:p>
            <a:pPr marL="0" indent="0">
              <a:lnSpc>
                <a:spcPct val="150000"/>
              </a:lnSpc>
              <a:buNone/>
            </a:pPr>
            <a:r>
              <a:rPr kumimoji="1" lang="ja-JP" altLang="en-US" b="1" dirty="0"/>
              <a:t>金沢市の考え方</a:t>
            </a:r>
            <a:endParaRPr kumimoji="1" lang="en-US" altLang="ja-JP" b="1" dirty="0"/>
          </a:p>
          <a:p>
            <a:pPr marL="0" indent="0">
              <a:lnSpc>
                <a:spcPct val="150000"/>
              </a:lnSpc>
              <a:buNone/>
            </a:pPr>
            <a:r>
              <a:rPr kumimoji="1" lang="ja-JP" altLang="en-US" dirty="0"/>
              <a:t>・避難所となる小学校及び中学校にはスポット的な冷暖房器具を配備</a:t>
            </a:r>
            <a:endParaRPr kumimoji="1" lang="en-US" altLang="ja-JP" dirty="0"/>
          </a:p>
          <a:p>
            <a:pPr marL="0" indent="0">
              <a:lnSpc>
                <a:spcPct val="150000"/>
              </a:lnSpc>
              <a:buNone/>
            </a:pPr>
            <a:r>
              <a:rPr lang="ja-JP" altLang="en-US" dirty="0"/>
              <a:t>・</a:t>
            </a:r>
            <a:r>
              <a:rPr kumimoji="1" lang="ja-JP" altLang="en-US" dirty="0"/>
              <a:t>気温の状況によっては冷暖房を完備している普通教室に避難住民を案内するなど、　</a:t>
            </a:r>
            <a:endParaRPr kumimoji="1" lang="en-US" altLang="ja-JP" dirty="0"/>
          </a:p>
          <a:p>
            <a:pPr marL="0" indent="0">
              <a:lnSpc>
                <a:spcPct val="150000"/>
              </a:lnSpc>
              <a:buNone/>
            </a:pPr>
            <a:r>
              <a:rPr lang="ja-JP" altLang="en-US" dirty="0"/>
              <a:t>　</a:t>
            </a:r>
            <a:r>
              <a:rPr kumimoji="1" lang="ja-JP" altLang="en-US" dirty="0"/>
              <a:t>柔軟な対応に努める</a:t>
            </a:r>
            <a:endParaRPr kumimoji="1" lang="en-US" altLang="ja-JP" dirty="0"/>
          </a:p>
          <a:p>
            <a:pPr marL="0" indent="0">
              <a:lnSpc>
                <a:spcPct val="150000"/>
              </a:lnSpc>
              <a:buNone/>
            </a:pPr>
            <a:endParaRPr kumimoji="1" lang="en-US" altLang="ja-JP" dirty="0"/>
          </a:p>
          <a:p>
            <a:pPr marL="0" indent="0">
              <a:lnSpc>
                <a:spcPct val="150000"/>
              </a:lnSpc>
              <a:buNone/>
            </a:pPr>
            <a:r>
              <a:rPr lang="ja-JP" altLang="en-US" b="1" dirty="0"/>
              <a:t>３月議会で</a:t>
            </a:r>
            <a:endParaRPr lang="en-US" altLang="ja-JP" b="1" dirty="0"/>
          </a:p>
          <a:p>
            <a:pPr marL="0" indent="0">
              <a:lnSpc>
                <a:spcPct val="150000"/>
              </a:lnSpc>
              <a:buNone/>
            </a:pPr>
            <a:r>
              <a:rPr kumimoji="1" lang="ja-JP" altLang="en-US" dirty="0"/>
              <a:t>・広田</a:t>
            </a:r>
            <a:endParaRPr kumimoji="1" lang="en-US" altLang="ja-JP" dirty="0"/>
          </a:p>
          <a:p>
            <a:pPr marL="0" indent="0">
              <a:lnSpc>
                <a:spcPct val="150000"/>
              </a:lnSpc>
              <a:buNone/>
            </a:pPr>
            <a:r>
              <a:rPr kumimoji="1" lang="ja-JP" altLang="en-US" dirty="0"/>
              <a:t>　「子どもたちのため、避難所としても、体育館の冷暖房空調設備は必要不可欠だ」</a:t>
            </a:r>
            <a:endParaRPr kumimoji="1" lang="en-US" altLang="ja-JP" dirty="0"/>
          </a:p>
          <a:p>
            <a:pPr marL="0" indent="0">
              <a:lnSpc>
                <a:spcPct val="150000"/>
              </a:lnSpc>
              <a:buNone/>
            </a:pPr>
            <a:r>
              <a:rPr lang="ja-JP" altLang="en-US" dirty="0"/>
              <a:t>・教育委員会「導入の手法と合わせ他都市の事例を検証するなど、今後の検討課題と</a:t>
            </a:r>
            <a:endParaRPr lang="en-US" altLang="ja-JP" dirty="0"/>
          </a:p>
          <a:p>
            <a:pPr marL="0" indent="0">
              <a:lnSpc>
                <a:spcPct val="150000"/>
              </a:lnSpc>
              <a:buNone/>
            </a:pPr>
            <a:r>
              <a:rPr lang="ja-JP" altLang="en-US" dirty="0"/>
              <a:t>　させていただきたい」</a:t>
            </a:r>
            <a:endParaRPr kumimoji="1" lang="ja-JP" altLang="en-US" dirty="0"/>
          </a:p>
        </p:txBody>
      </p:sp>
      <p:pic>
        <p:nvPicPr>
          <p:cNvPr id="5" name="図 4">
            <a:extLst>
              <a:ext uri="{FF2B5EF4-FFF2-40B4-BE49-F238E27FC236}">
                <a16:creationId xmlns:a16="http://schemas.microsoft.com/office/drawing/2014/main" id="{0B3A6E51-AE4B-72B8-CB4E-85E16A0B0423}"/>
              </a:ext>
            </a:extLst>
          </p:cNvPr>
          <p:cNvPicPr>
            <a:picLocks noChangeAspect="1"/>
          </p:cNvPicPr>
          <p:nvPr/>
        </p:nvPicPr>
        <p:blipFill>
          <a:blip r:embed="rId2"/>
          <a:stretch>
            <a:fillRect/>
          </a:stretch>
        </p:blipFill>
        <p:spPr>
          <a:xfrm>
            <a:off x="8984284" y="241325"/>
            <a:ext cx="2746858" cy="2176885"/>
          </a:xfrm>
          <a:prstGeom prst="rect">
            <a:avLst/>
          </a:prstGeom>
        </p:spPr>
      </p:pic>
    </p:spTree>
    <p:extLst>
      <p:ext uri="{BB962C8B-B14F-4D97-AF65-F5344CB8AC3E}">
        <p14:creationId xmlns:p14="http://schemas.microsoft.com/office/powerpoint/2010/main" val="1920867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D3D1B9-770A-39E5-4FAB-52701215F7E1}"/>
              </a:ext>
            </a:extLst>
          </p:cNvPr>
          <p:cNvSpPr>
            <a:spLocks noGrp="1"/>
          </p:cNvSpPr>
          <p:nvPr>
            <p:ph type="title"/>
          </p:nvPr>
        </p:nvSpPr>
        <p:spPr>
          <a:xfrm>
            <a:off x="187098" y="413657"/>
            <a:ext cx="10858738" cy="2358571"/>
          </a:xfrm>
        </p:spPr>
        <p:txBody>
          <a:bodyPr>
            <a:normAutofit fontScale="90000"/>
          </a:bodyPr>
          <a:lstStyle/>
          <a:p>
            <a:pPr>
              <a:lnSpc>
                <a:spcPct val="150000"/>
              </a:lnSpc>
            </a:pPr>
            <a:r>
              <a:rPr lang="ja-JP" altLang="en-US" sz="4400" dirty="0">
                <a:highlight>
                  <a:srgbClr val="FFFF00"/>
                </a:highlight>
              </a:rPr>
              <a:t>地震列島日本</a:t>
            </a:r>
            <a:br>
              <a:rPr lang="en-US" altLang="ja-JP" sz="2800" dirty="0"/>
            </a:br>
            <a:r>
              <a:rPr lang="ja-JP" altLang="en-US" sz="2400" dirty="0"/>
              <a:t>国土面積は地球上の</a:t>
            </a:r>
            <a:br>
              <a:rPr lang="en-US" altLang="ja-JP" sz="2400" dirty="0"/>
            </a:br>
            <a:r>
              <a:rPr lang="ja-JP" altLang="en-US" sz="2400" dirty="0"/>
              <a:t>約４００分の１だが、</a:t>
            </a:r>
            <a:br>
              <a:rPr lang="en-US" altLang="ja-JP" sz="2400" dirty="0"/>
            </a:br>
            <a:r>
              <a:rPr lang="ja-JP" altLang="en-US" sz="2400" dirty="0"/>
              <a:t>地震や火山のエネルギー</a:t>
            </a:r>
            <a:br>
              <a:rPr lang="en-US" altLang="ja-JP" sz="2400" dirty="0"/>
            </a:br>
            <a:r>
              <a:rPr lang="ja-JP" altLang="en-US" sz="2400" dirty="0"/>
              <a:t>は地球全体の１０分の１！</a:t>
            </a:r>
            <a:endParaRPr kumimoji="1" lang="ja-JP" altLang="en-US" sz="2800" dirty="0"/>
          </a:p>
        </p:txBody>
      </p:sp>
      <p:pic>
        <p:nvPicPr>
          <p:cNvPr id="5" name="コンテンツ プレースホルダー 4">
            <a:extLst>
              <a:ext uri="{FF2B5EF4-FFF2-40B4-BE49-F238E27FC236}">
                <a16:creationId xmlns:a16="http://schemas.microsoft.com/office/drawing/2014/main" id="{66BC01F6-0957-B1CC-6601-B652C8DE969F}"/>
              </a:ext>
            </a:extLst>
          </p:cNvPr>
          <p:cNvPicPr>
            <a:picLocks noGrp="1" noChangeAspect="1"/>
          </p:cNvPicPr>
          <p:nvPr>
            <p:ph idx="1"/>
          </p:nvPr>
        </p:nvPicPr>
        <p:blipFill>
          <a:blip r:embed="rId2"/>
          <a:stretch>
            <a:fillRect/>
          </a:stretch>
        </p:blipFill>
        <p:spPr>
          <a:xfrm>
            <a:off x="3606190" y="544286"/>
            <a:ext cx="8585810" cy="6079812"/>
          </a:xfrm>
        </p:spPr>
      </p:pic>
    </p:spTree>
    <p:extLst>
      <p:ext uri="{BB962C8B-B14F-4D97-AF65-F5344CB8AC3E}">
        <p14:creationId xmlns:p14="http://schemas.microsoft.com/office/powerpoint/2010/main" val="3218443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A56A28-D337-16F8-3858-5A41DEB48822}"/>
              </a:ext>
            </a:extLst>
          </p:cNvPr>
          <p:cNvSpPr>
            <a:spLocks noGrp="1"/>
          </p:cNvSpPr>
          <p:nvPr>
            <p:ph type="title"/>
          </p:nvPr>
        </p:nvSpPr>
        <p:spPr>
          <a:xfrm>
            <a:off x="182879" y="457361"/>
            <a:ext cx="8596668" cy="1320800"/>
          </a:xfrm>
        </p:spPr>
        <p:txBody>
          <a:bodyPr>
            <a:normAutofit fontScale="90000"/>
          </a:bodyPr>
          <a:lstStyle/>
          <a:p>
            <a:r>
              <a:rPr lang="ja-JP" altLang="en-US" dirty="0"/>
              <a:t>備蓄について</a:t>
            </a:r>
            <a:br>
              <a:rPr lang="en-US" altLang="ja-JP" dirty="0"/>
            </a:br>
            <a:br>
              <a:rPr lang="en-US" altLang="ja-JP" dirty="0"/>
            </a:br>
            <a:r>
              <a:rPr lang="ja-JP" altLang="en-US" sz="2700" dirty="0"/>
              <a:t>はじめからすべてそろっているわけではない</a:t>
            </a:r>
            <a:endParaRPr kumimoji="1" lang="ja-JP" altLang="en-US" dirty="0"/>
          </a:p>
        </p:txBody>
      </p:sp>
      <p:pic>
        <p:nvPicPr>
          <p:cNvPr id="7" name="コンテンツ プレースホルダー 6">
            <a:extLst>
              <a:ext uri="{FF2B5EF4-FFF2-40B4-BE49-F238E27FC236}">
                <a16:creationId xmlns:a16="http://schemas.microsoft.com/office/drawing/2014/main" id="{AB25E3DF-8540-5AC3-45A6-3129FCBC51E2}"/>
              </a:ext>
            </a:extLst>
          </p:cNvPr>
          <p:cNvPicPr>
            <a:picLocks noGrp="1" noChangeAspect="1"/>
          </p:cNvPicPr>
          <p:nvPr>
            <p:ph idx="1"/>
          </p:nvPr>
        </p:nvPicPr>
        <p:blipFill>
          <a:blip r:embed="rId2"/>
          <a:stretch>
            <a:fillRect/>
          </a:stretch>
        </p:blipFill>
        <p:spPr>
          <a:xfrm>
            <a:off x="6567590" y="142653"/>
            <a:ext cx="4222330" cy="6572693"/>
          </a:xfrm>
        </p:spPr>
      </p:pic>
      <p:pic>
        <p:nvPicPr>
          <p:cNvPr id="9" name="図 8">
            <a:extLst>
              <a:ext uri="{FF2B5EF4-FFF2-40B4-BE49-F238E27FC236}">
                <a16:creationId xmlns:a16="http://schemas.microsoft.com/office/drawing/2014/main" id="{4419B72B-F4F1-03CC-54BE-7766041C86B0}"/>
              </a:ext>
            </a:extLst>
          </p:cNvPr>
          <p:cNvPicPr>
            <a:picLocks noChangeAspect="1"/>
          </p:cNvPicPr>
          <p:nvPr/>
        </p:nvPicPr>
        <p:blipFill>
          <a:blip r:embed="rId3"/>
          <a:stretch>
            <a:fillRect/>
          </a:stretch>
        </p:blipFill>
        <p:spPr>
          <a:xfrm>
            <a:off x="182879" y="2293110"/>
            <a:ext cx="5717736" cy="4422235"/>
          </a:xfrm>
          <a:prstGeom prst="rect">
            <a:avLst/>
          </a:prstGeom>
        </p:spPr>
      </p:pic>
    </p:spTree>
    <p:extLst>
      <p:ext uri="{BB962C8B-B14F-4D97-AF65-F5344CB8AC3E}">
        <p14:creationId xmlns:p14="http://schemas.microsoft.com/office/powerpoint/2010/main" val="1648720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B41B81-1FB2-F259-EF1B-0267305750D8}"/>
              </a:ext>
            </a:extLst>
          </p:cNvPr>
          <p:cNvSpPr>
            <a:spLocks noGrp="1"/>
          </p:cNvSpPr>
          <p:nvPr>
            <p:ph type="title"/>
          </p:nvPr>
        </p:nvSpPr>
        <p:spPr>
          <a:xfrm>
            <a:off x="677333" y="609600"/>
            <a:ext cx="9932610" cy="1320800"/>
          </a:xfrm>
        </p:spPr>
        <p:txBody>
          <a:bodyPr/>
          <a:lstStyle/>
          <a:p>
            <a:r>
              <a:rPr kumimoji="1" lang="ja-JP" altLang="en-US" dirty="0"/>
              <a:t>避難所運営マニュアルについて見直し</a:t>
            </a:r>
          </a:p>
        </p:txBody>
      </p:sp>
      <p:sp>
        <p:nvSpPr>
          <p:cNvPr id="3" name="コンテンツ プレースホルダー 2">
            <a:extLst>
              <a:ext uri="{FF2B5EF4-FFF2-40B4-BE49-F238E27FC236}">
                <a16:creationId xmlns:a16="http://schemas.microsoft.com/office/drawing/2014/main" id="{9221D20B-F53A-CA18-AD53-836BE2AC5BFB}"/>
              </a:ext>
            </a:extLst>
          </p:cNvPr>
          <p:cNvSpPr>
            <a:spLocks noGrp="1"/>
          </p:cNvSpPr>
          <p:nvPr>
            <p:ph idx="1"/>
          </p:nvPr>
        </p:nvSpPr>
        <p:spPr>
          <a:xfrm>
            <a:off x="677333" y="1667865"/>
            <a:ext cx="10694610" cy="4979678"/>
          </a:xfrm>
        </p:spPr>
        <p:txBody>
          <a:bodyPr>
            <a:normAutofit fontScale="70000" lnSpcReduction="20000"/>
          </a:bodyPr>
          <a:lstStyle/>
          <a:p>
            <a:pPr marL="0" indent="0">
              <a:lnSpc>
                <a:spcPct val="150000"/>
              </a:lnSpc>
              <a:buNone/>
            </a:pPr>
            <a:r>
              <a:rPr lang="ja-JP" altLang="en-US" sz="3600" dirty="0"/>
              <a:t>金沢市</a:t>
            </a:r>
            <a:endParaRPr kumimoji="1" lang="en-US" altLang="ja-JP" sz="3600" dirty="0"/>
          </a:p>
          <a:p>
            <a:pPr marL="0" indent="0">
              <a:lnSpc>
                <a:spcPct val="150000"/>
              </a:lnSpc>
              <a:buNone/>
            </a:pPr>
            <a:r>
              <a:rPr lang="ja-JP" altLang="en-US" sz="3600" dirty="0"/>
              <a:t>・</a:t>
            </a:r>
            <a:r>
              <a:rPr kumimoji="1" lang="ja-JP" altLang="en-US" sz="3600" dirty="0"/>
              <a:t>避難所運営等各種マニュアルについて見直し</a:t>
            </a:r>
            <a:endParaRPr kumimoji="1" lang="en-US" altLang="ja-JP" sz="3600" dirty="0"/>
          </a:p>
          <a:p>
            <a:pPr marL="0" indent="0">
              <a:lnSpc>
                <a:spcPct val="150000"/>
              </a:lnSpc>
              <a:buNone/>
            </a:pPr>
            <a:r>
              <a:rPr lang="ja-JP" altLang="en-US" sz="3600" dirty="0"/>
              <a:t>・</a:t>
            </a:r>
            <a:r>
              <a:rPr kumimoji="1" lang="ja-JP" altLang="en-US" sz="3600" dirty="0"/>
              <a:t>学識経験者や地域代表からの意見を聴取</a:t>
            </a:r>
            <a:endParaRPr kumimoji="1" lang="en-US" altLang="ja-JP" sz="3600" dirty="0"/>
          </a:p>
          <a:p>
            <a:pPr marL="0" indent="0">
              <a:lnSpc>
                <a:spcPct val="150000"/>
              </a:lnSpc>
              <a:buNone/>
            </a:pPr>
            <a:r>
              <a:rPr lang="ja-JP" altLang="en-US" sz="3600" dirty="0"/>
              <a:t>・</a:t>
            </a:r>
            <a:r>
              <a:rPr kumimoji="1" lang="ja-JP" altLang="en-US" sz="3600" dirty="0"/>
              <a:t>検証会議において課題等の整理・検討を行う</a:t>
            </a:r>
            <a:endParaRPr kumimoji="1" lang="en-US" altLang="ja-JP" sz="3600" dirty="0"/>
          </a:p>
          <a:p>
            <a:pPr marL="0" indent="0">
              <a:lnSpc>
                <a:spcPct val="150000"/>
              </a:lnSpc>
              <a:buNone/>
            </a:pPr>
            <a:r>
              <a:rPr kumimoji="1" lang="ja-JP" altLang="en-US" sz="3600" dirty="0"/>
              <a:t>・福祉避難所の開設についても検討</a:t>
            </a:r>
            <a:endParaRPr kumimoji="1" lang="en-US" altLang="ja-JP" sz="3600" dirty="0"/>
          </a:p>
          <a:p>
            <a:pPr marL="0" indent="0">
              <a:lnSpc>
                <a:spcPct val="150000"/>
              </a:lnSpc>
              <a:buNone/>
            </a:pPr>
            <a:r>
              <a:rPr kumimoji="1" lang="ja-JP" altLang="en-US" sz="3600" dirty="0"/>
              <a:t>・個別避難支援計画をどうするか</a:t>
            </a:r>
            <a:endParaRPr kumimoji="1" lang="en-US" altLang="ja-JP" sz="3600" dirty="0"/>
          </a:p>
          <a:p>
            <a:pPr marL="0" indent="0">
              <a:lnSpc>
                <a:spcPct val="150000"/>
              </a:lnSpc>
              <a:buNone/>
            </a:pPr>
            <a:r>
              <a:rPr lang="ja-JP" altLang="en-US" sz="3600" dirty="0"/>
              <a:t>・</a:t>
            </a:r>
            <a:r>
              <a:rPr kumimoji="1" lang="ja-JP" altLang="en-US" sz="3600" dirty="0">
                <a:highlight>
                  <a:srgbClr val="FFFF00"/>
                </a:highlight>
              </a:rPr>
              <a:t>実効性の高い内容に</a:t>
            </a:r>
            <a:r>
              <a:rPr kumimoji="1" lang="ja-JP" altLang="en-US" sz="3600" dirty="0"/>
              <a:t>改定する</a:t>
            </a:r>
            <a:endParaRPr kumimoji="1" lang="en-US" altLang="ja-JP" sz="3600" dirty="0"/>
          </a:p>
          <a:p>
            <a:pPr marL="0" indent="0">
              <a:lnSpc>
                <a:spcPct val="150000"/>
              </a:lnSpc>
              <a:buNone/>
            </a:pPr>
            <a:r>
              <a:rPr lang="en-US" altLang="ja-JP" sz="3600" dirty="0"/>
              <a:t>※</a:t>
            </a:r>
            <a:r>
              <a:rPr lang="ja-JP" altLang="en-US" sz="3600" dirty="0"/>
              <a:t>スフィア基準を基準とするよう求めました！</a:t>
            </a:r>
            <a:endParaRPr kumimoji="1" lang="ja-JP" altLang="en-US" sz="3600" dirty="0"/>
          </a:p>
        </p:txBody>
      </p:sp>
    </p:spTree>
    <p:extLst>
      <p:ext uri="{BB962C8B-B14F-4D97-AF65-F5344CB8AC3E}">
        <p14:creationId xmlns:p14="http://schemas.microsoft.com/office/powerpoint/2010/main" val="3429134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FF9A5D-9D6F-A89D-DACF-18B635B46482}"/>
              </a:ext>
            </a:extLst>
          </p:cNvPr>
          <p:cNvSpPr>
            <a:spLocks noGrp="1"/>
          </p:cNvSpPr>
          <p:nvPr>
            <p:ph type="title"/>
          </p:nvPr>
        </p:nvSpPr>
        <p:spPr/>
        <p:txBody>
          <a:bodyPr/>
          <a:lstStyle/>
          <a:p>
            <a:r>
              <a:rPr kumimoji="1" lang="ja-JP" altLang="en-US" dirty="0"/>
              <a:t>覚えていてほしいこと</a:t>
            </a:r>
          </a:p>
        </p:txBody>
      </p:sp>
      <p:sp>
        <p:nvSpPr>
          <p:cNvPr id="3" name="コンテンツ プレースホルダー 2">
            <a:extLst>
              <a:ext uri="{FF2B5EF4-FFF2-40B4-BE49-F238E27FC236}">
                <a16:creationId xmlns:a16="http://schemas.microsoft.com/office/drawing/2014/main" id="{73D8B390-2CC4-410F-FE68-89A6913FF88D}"/>
              </a:ext>
            </a:extLst>
          </p:cNvPr>
          <p:cNvSpPr>
            <a:spLocks noGrp="1"/>
          </p:cNvSpPr>
          <p:nvPr>
            <p:ph idx="1"/>
          </p:nvPr>
        </p:nvSpPr>
        <p:spPr>
          <a:xfrm>
            <a:off x="610740" y="2140187"/>
            <a:ext cx="6348859" cy="3302928"/>
          </a:xfrm>
        </p:spPr>
        <p:txBody>
          <a:bodyPr>
            <a:normAutofit lnSpcReduction="10000"/>
          </a:bodyPr>
          <a:lstStyle/>
          <a:p>
            <a:pPr marL="0" indent="0">
              <a:lnSpc>
                <a:spcPct val="150000"/>
              </a:lnSpc>
              <a:buNone/>
            </a:pPr>
            <a:r>
              <a:rPr kumimoji="1" lang="ja-JP" altLang="en-US" sz="3200" dirty="0"/>
              <a:t>・誰しもはじめて</a:t>
            </a:r>
            <a:endParaRPr kumimoji="1" lang="en-US" altLang="ja-JP" sz="3200" dirty="0"/>
          </a:p>
          <a:p>
            <a:pPr marL="0" indent="0">
              <a:lnSpc>
                <a:spcPct val="150000"/>
              </a:lnSpc>
              <a:buNone/>
            </a:pPr>
            <a:r>
              <a:rPr kumimoji="1" lang="ja-JP" altLang="en-US" sz="3200" dirty="0"/>
              <a:t>・みんなで運営</a:t>
            </a:r>
            <a:endParaRPr kumimoji="1" lang="en-US" altLang="ja-JP" sz="3200" dirty="0"/>
          </a:p>
          <a:p>
            <a:pPr marL="0" indent="0">
              <a:lnSpc>
                <a:spcPct val="150000"/>
              </a:lnSpc>
              <a:buNone/>
            </a:pPr>
            <a:r>
              <a:rPr lang="ja-JP" altLang="en-US" sz="3200" dirty="0"/>
              <a:t>・まずは</a:t>
            </a:r>
            <a:r>
              <a:rPr lang="ja-JP" altLang="en-US" sz="3200" dirty="0">
                <a:highlight>
                  <a:srgbClr val="FFFF00"/>
                </a:highlight>
              </a:rPr>
              <a:t>避難所</a:t>
            </a:r>
            <a:r>
              <a:rPr lang="en-US" altLang="ja-JP" sz="3200" dirty="0">
                <a:highlight>
                  <a:srgbClr val="FFFF00"/>
                </a:highlight>
              </a:rPr>
              <a:t>BOX</a:t>
            </a:r>
          </a:p>
          <a:p>
            <a:pPr marL="0" indent="0">
              <a:lnSpc>
                <a:spcPct val="150000"/>
              </a:lnSpc>
              <a:buNone/>
            </a:pPr>
            <a:r>
              <a:rPr lang="ja-JP" altLang="en-US" sz="3200" dirty="0"/>
              <a:t>　これを開ければなんとかなる</a:t>
            </a:r>
            <a:endParaRPr kumimoji="1" lang="ja-JP" altLang="en-US" sz="3200" dirty="0"/>
          </a:p>
        </p:txBody>
      </p:sp>
      <p:pic>
        <p:nvPicPr>
          <p:cNvPr id="5" name="図 4">
            <a:extLst>
              <a:ext uri="{FF2B5EF4-FFF2-40B4-BE49-F238E27FC236}">
                <a16:creationId xmlns:a16="http://schemas.microsoft.com/office/drawing/2014/main" id="{A82CA75A-0F41-52DD-51EB-8312022D08AA}"/>
              </a:ext>
            </a:extLst>
          </p:cNvPr>
          <p:cNvPicPr>
            <a:picLocks noChangeAspect="1"/>
          </p:cNvPicPr>
          <p:nvPr/>
        </p:nvPicPr>
        <p:blipFill>
          <a:blip r:embed="rId2"/>
          <a:stretch>
            <a:fillRect/>
          </a:stretch>
        </p:blipFill>
        <p:spPr>
          <a:xfrm>
            <a:off x="7371075" y="0"/>
            <a:ext cx="4517494" cy="6858000"/>
          </a:xfrm>
          <a:prstGeom prst="rect">
            <a:avLst/>
          </a:prstGeom>
        </p:spPr>
      </p:pic>
    </p:spTree>
    <p:extLst>
      <p:ext uri="{BB962C8B-B14F-4D97-AF65-F5344CB8AC3E}">
        <p14:creationId xmlns:p14="http://schemas.microsoft.com/office/powerpoint/2010/main" val="3172590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6BA2CB-3ECD-081C-6614-9A36A9F48694}"/>
              </a:ext>
            </a:extLst>
          </p:cNvPr>
          <p:cNvSpPr>
            <a:spLocks noGrp="1"/>
          </p:cNvSpPr>
          <p:nvPr>
            <p:ph type="title"/>
          </p:nvPr>
        </p:nvSpPr>
        <p:spPr>
          <a:xfrm>
            <a:off x="523715" y="172988"/>
            <a:ext cx="8596668" cy="1320800"/>
          </a:xfrm>
        </p:spPr>
        <p:txBody>
          <a:bodyPr/>
          <a:lstStyle/>
          <a:p>
            <a:r>
              <a:rPr kumimoji="1" lang="ja-JP" altLang="en-US" dirty="0"/>
              <a:t>自宅での備え 　今回の場合</a:t>
            </a:r>
          </a:p>
        </p:txBody>
      </p:sp>
      <p:sp>
        <p:nvSpPr>
          <p:cNvPr id="3" name="コンテンツ プレースホルダー 2">
            <a:extLst>
              <a:ext uri="{FF2B5EF4-FFF2-40B4-BE49-F238E27FC236}">
                <a16:creationId xmlns:a16="http://schemas.microsoft.com/office/drawing/2014/main" id="{794E6F59-798C-F9C6-E642-B9196DF79BFA}"/>
              </a:ext>
            </a:extLst>
          </p:cNvPr>
          <p:cNvSpPr>
            <a:spLocks noGrp="1"/>
          </p:cNvSpPr>
          <p:nvPr>
            <p:ph idx="1"/>
          </p:nvPr>
        </p:nvSpPr>
        <p:spPr>
          <a:xfrm>
            <a:off x="640758" y="1275449"/>
            <a:ext cx="10866052" cy="5278969"/>
          </a:xfrm>
        </p:spPr>
        <p:txBody>
          <a:bodyPr>
            <a:normAutofit fontScale="92500" lnSpcReduction="20000"/>
          </a:bodyPr>
          <a:lstStyle/>
          <a:p>
            <a:pPr marL="0" indent="0">
              <a:lnSpc>
                <a:spcPct val="150000"/>
              </a:lnSpc>
              <a:buNone/>
            </a:pPr>
            <a:r>
              <a:rPr lang="ja-JP" altLang="en-US" sz="2800" dirty="0"/>
              <a:t>・まず命を守る</a:t>
            </a:r>
            <a:endParaRPr lang="en-US" altLang="ja-JP" sz="2800" dirty="0"/>
          </a:p>
          <a:p>
            <a:pPr marL="0" indent="0">
              <a:lnSpc>
                <a:spcPct val="150000"/>
              </a:lnSpc>
              <a:buNone/>
            </a:pPr>
            <a:r>
              <a:rPr lang="ja-JP" altLang="en-US" sz="2800" dirty="0"/>
              <a:t>　　家具やモノが倒れない、</a:t>
            </a:r>
            <a:r>
              <a:rPr lang="ja-JP" altLang="en-US" sz="2800" dirty="0">
                <a:highlight>
                  <a:srgbClr val="FFFF00"/>
                </a:highlight>
              </a:rPr>
              <a:t>飛ばないように</a:t>
            </a:r>
            <a:endParaRPr lang="en-US" altLang="ja-JP" sz="2800" dirty="0">
              <a:highlight>
                <a:srgbClr val="FFFF00"/>
              </a:highlight>
            </a:endParaRPr>
          </a:p>
          <a:p>
            <a:pPr marL="0" indent="0">
              <a:lnSpc>
                <a:spcPct val="150000"/>
              </a:lnSpc>
              <a:buNone/>
            </a:pPr>
            <a:r>
              <a:rPr lang="ja-JP" altLang="en-US" sz="2800" dirty="0"/>
              <a:t>・揺れがおさまったら外へ出る</a:t>
            </a:r>
            <a:endParaRPr lang="en-US" altLang="ja-JP" sz="2800" dirty="0"/>
          </a:p>
          <a:p>
            <a:pPr marL="0" indent="0">
              <a:lnSpc>
                <a:spcPct val="150000"/>
              </a:lnSpc>
              <a:buNone/>
            </a:pPr>
            <a:r>
              <a:rPr lang="ja-JP" altLang="en-US" sz="2800" dirty="0"/>
              <a:t>　　自宅が１９８１年以前の建築なら特に</a:t>
            </a:r>
            <a:endParaRPr lang="en-US" altLang="ja-JP" sz="2800" dirty="0"/>
          </a:p>
          <a:p>
            <a:pPr marL="0" indent="0">
              <a:lnSpc>
                <a:spcPct val="150000"/>
              </a:lnSpc>
              <a:buNone/>
            </a:pPr>
            <a:r>
              <a:rPr lang="ja-JP" altLang="en-US" sz="2800" dirty="0"/>
              <a:t>・自宅から出ても、道路に家が倒れてくるかもしない</a:t>
            </a:r>
            <a:endParaRPr lang="en-US" altLang="ja-JP" sz="2800" dirty="0"/>
          </a:p>
          <a:p>
            <a:pPr marL="0" indent="0">
              <a:lnSpc>
                <a:spcPct val="150000"/>
              </a:lnSpc>
              <a:buNone/>
            </a:pPr>
            <a:r>
              <a:rPr lang="ja-JP" altLang="en-US" sz="2800" dirty="0"/>
              <a:t>　　安全なところを、一時避難所までいけない場合見つけておく</a:t>
            </a:r>
            <a:endParaRPr lang="en-US" altLang="ja-JP" sz="2800" dirty="0"/>
          </a:p>
          <a:p>
            <a:pPr marL="0" indent="0">
              <a:lnSpc>
                <a:spcPct val="150000"/>
              </a:lnSpc>
              <a:buNone/>
            </a:pPr>
            <a:r>
              <a:rPr lang="ja-JP" altLang="en-US" sz="2800" dirty="0"/>
              <a:t>・家が新しくてもどこに立っているか</a:t>
            </a:r>
            <a:endParaRPr lang="en-US" altLang="ja-JP" sz="2800" dirty="0"/>
          </a:p>
          <a:p>
            <a:pPr marL="0" indent="0">
              <a:lnSpc>
                <a:spcPct val="150000"/>
              </a:lnSpc>
              <a:buNone/>
            </a:pPr>
            <a:r>
              <a:rPr lang="ja-JP" altLang="en-US" sz="2800" dirty="0"/>
              <a:t>　　田上新町では家を飛び出して助かった</a:t>
            </a:r>
            <a:endParaRPr lang="en-US" altLang="ja-JP" sz="2800" dirty="0"/>
          </a:p>
          <a:p>
            <a:pPr marL="0" indent="0">
              <a:lnSpc>
                <a:spcPct val="150000"/>
              </a:lnSpc>
              <a:buNone/>
            </a:pPr>
            <a:endParaRPr lang="en-US" altLang="ja-JP" sz="2800" dirty="0"/>
          </a:p>
          <a:p>
            <a:pPr marL="0" indent="0">
              <a:lnSpc>
                <a:spcPct val="150000"/>
              </a:lnSpc>
              <a:buNone/>
            </a:pPr>
            <a:endParaRPr lang="en-US" altLang="ja-JP" sz="2800" dirty="0"/>
          </a:p>
          <a:p>
            <a:pPr marL="0" indent="0">
              <a:lnSpc>
                <a:spcPct val="150000"/>
              </a:lnSpc>
              <a:buNone/>
            </a:pPr>
            <a:endParaRPr kumimoji="1" lang="ja-JP" altLang="en-US" sz="2800" dirty="0"/>
          </a:p>
        </p:txBody>
      </p:sp>
      <p:pic>
        <p:nvPicPr>
          <p:cNvPr id="5" name="図 4">
            <a:extLst>
              <a:ext uri="{FF2B5EF4-FFF2-40B4-BE49-F238E27FC236}">
                <a16:creationId xmlns:a16="http://schemas.microsoft.com/office/drawing/2014/main" id="{40A5D609-B112-B56E-6031-4EBEBABECE74}"/>
              </a:ext>
            </a:extLst>
          </p:cNvPr>
          <p:cNvPicPr>
            <a:picLocks noChangeAspect="1"/>
          </p:cNvPicPr>
          <p:nvPr/>
        </p:nvPicPr>
        <p:blipFill>
          <a:blip r:embed="rId2"/>
          <a:stretch>
            <a:fillRect/>
          </a:stretch>
        </p:blipFill>
        <p:spPr>
          <a:xfrm>
            <a:off x="8576387" y="391326"/>
            <a:ext cx="2059914" cy="2474371"/>
          </a:xfrm>
          <a:prstGeom prst="rect">
            <a:avLst/>
          </a:prstGeom>
        </p:spPr>
      </p:pic>
    </p:spTree>
    <p:extLst>
      <p:ext uri="{BB962C8B-B14F-4D97-AF65-F5344CB8AC3E}">
        <p14:creationId xmlns:p14="http://schemas.microsoft.com/office/powerpoint/2010/main" val="1934458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コンテンツ プレースホルダー 8">
            <a:extLst>
              <a:ext uri="{FF2B5EF4-FFF2-40B4-BE49-F238E27FC236}">
                <a16:creationId xmlns:a16="http://schemas.microsoft.com/office/drawing/2014/main" id="{6FF8C7F3-D2D4-1323-5DC4-51E20DF5A4B3}"/>
              </a:ext>
            </a:extLst>
          </p:cNvPr>
          <p:cNvPicPr>
            <a:picLocks noGrp="1" noChangeAspect="1"/>
          </p:cNvPicPr>
          <p:nvPr>
            <p:ph idx="1"/>
          </p:nvPr>
        </p:nvPicPr>
        <p:blipFill>
          <a:blip r:embed="rId2"/>
          <a:stretch>
            <a:fillRect/>
          </a:stretch>
        </p:blipFill>
        <p:spPr>
          <a:xfrm>
            <a:off x="1112657" y="247246"/>
            <a:ext cx="9334626" cy="6421349"/>
          </a:xfrm>
        </p:spPr>
      </p:pic>
    </p:spTree>
    <p:extLst>
      <p:ext uri="{BB962C8B-B14F-4D97-AF65-F5344CB8AC3E}">
        <p14:creationId xmlns:p14="http://schemas.microsoft.com/office/powerpoint/2010/main" val="525185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DDCB7F57-A435-B6F0-4F6F-182549A5CAAA}"/>
              </a:ext>
            </a:extLst>
          </p:cNvPr>
          <p:cNvPicPr>
            <a:picLocks noGrp="1" noChangeAspect="1"/>
          </p:cNvPicPr>
          <p:nvPr>
            <p:ph idx="1"/>
          </p:nvPr>
        </p:nvPicPr>
        <p:blipFill>
          <a:blip r:embed="rId2"/>
          <a:stretch>
            <a:fillRect/>
          </a:stretch>
        </p:blipFill>
        <p:spPr>
          <a:xfrm>
            <a:off x="1041344" y="88096"/>
            <a:ext cx="9626656" cy="6681807"/>
          </a:xfrm>
        </p:spPr>
      </p:pic>
    </p:spTree>
    <p:extLst>
      <p:ext uri="{BB962C8B-B14F-4D97-AF65-F5344CB8AC3E}">
        <p14:creationId xmlns:p14="http://schemas.microsoft.com/office/powerpoint/2010/main" val="2981565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E0B07737-5A96-9F32-B6BE-F9EB2A1C5DB4}"/>
              </a:ext>
            </a:extLst>
          </p:cNvPr>
          <p:cNvPicPr>
            <a:picLocks noGrp="1" noChangeAspect="1"/>
          </p:cNvPicPr>
          <p:nvPr>
            <p:ph idx="1"/>
          </p:nvPr>
        </p:nvPicPr>
        <p:blipFill>
          <a:blip r:embed="rId2"/>
          <a:stretch>
            <a:fillRect/>
          </a:stretch>
        </p:blipFill>
        <p:spPr>
          <a:xfrm>
            <a:off x="922833" y="211509"/>
            <a:ext cx="9965884" cy="6434981"/>
          </a:xfrm>
        </p:spPr>
      </p:pic>
    </p:spTree>
    <p:extLst>
      <p:ext uri="{BB962C8B-B14F-4D97-AF65-F5344CB8AC3E}">
        <p14:creationId xmlns:p14="http://schemas.microsoft.com/office/powerpoint/2010/main" val="232841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7741A7-FB3D-2CC9-04C1-B08D3D0FA721}"/>
              </a:ext>
            </a:extLst>
          </p:cNvPr>
          <p:cNvSpPr>
            <a:spLocks noGrp="1"/>
          </p:cNvSpPr>
          <p:nvPr>
            <p:ph type="title"/>
          </p:nvPr>
        </p:nvSpPr>
        <p:spPr/>
        <p:txBody>
          <a:bodyPr/>
          <a:lstStyle/>
          <a:p>
            <a:r>
              <a:rPr kumimoji="1" lang="ja-JP" altLang="en-US" dirty="0"/>
              <a:t>防災訓練の必要性</a:t>
            </a:r>
          </a:p>
        </p:txBody>
      </p:sp>
      <p:sp>
        <p:nvSpPr>
          <p:cNvPr id="3" name="コンテンツ プレースホルダー 2">
            <a:extLst>
              <a:ext uri="{FF2B5EF4-FFF2-40B4-BE49-F238E27FC236}">
                <a16:creationId xmlns:a16="http://schemas.microsoft.com/office/drawing/2014/main" id="{EC20662B-16E4-F70E-5967-3C91FBEDF963}"/>
              </a:ext>
            </a:extLst>
          </p:cNvPr>
          <p:cNvSpPr>
            <a:spLocks noGrp="1"/>
          </p:cNvSpPr>
          <p:nvPr>
            <p:ph idx="1"/>
          </p:nvPr>
        </p:nvSpPr>
        <p:spPr>
          <a:xfrm>
            <a:off x="539447" y="2264226"/>
            <a:ext cx="10926837" cy="4450902"/>
          </a:xfrm>
        </p:spPr>
        <p:txBody>
          <a:bodyPr>
            <a:normAutofit fontScale="92500" lnSpcReduction="20000"/>
          </a:bodyPr>
          <a:lstStyle/>
          <a:p>
            <a:pPr marL="0" indent="0">
              <a:lnSpc>
                <a:spcPct val="150000"/>
              </a:lnSpc>
              <a:buNone/>
            </a:pPr>
            <a:r>
              <a:rPr kumimoji="1" lang="ja-JP" altLang="en-US" sz="3200" dirty="0"/>
              <a:t>・</a:t>
            </a:r>
            <a:r>
              <a:rPr kumimoji="1" lang="ja-JP" altLang="en-US" sz="3200" dirty="0">
                <a:highlight>
                  <a:srgbClr val="FFFF00"/>
                </a:highlight>
              </a:rPr>
              <a:t>平常時にできないことは災害時には絶対できない</a:t>
            </a:r>
            <a:endParaRPr kumimoji="1" lang="en-US" altLang="ja-JP" sz="3200" dirty="0">
              <a:highlight>
                <a:srgbClr val="FFFF00"/>
              </a:highlight>
            </a:endParaRPr>
          </a:p>
          <a:p>
            <a:pPr marL="0" indent="0">
              <a:lnSpc>
                <a:spcPct val="150000"/>
              </a:lnSpc>
              <a:buNone/>
            </a:pPr>
            <a:r>
              <a:rPr kumimoji="1" lang="ja-JP" altLang="en-US" sz="3200" dirty="0"/>
              <a:t>・いつ起こるかわからない</a:t>
            </a:r>
            <a:endParaRPr kumimoji="1" lang="en-US" altLang="ja-JP" sz="3200" dirty="0"/>
          </a:p>
          <a:p>
            <a:pPr marL="0" indent="0">
              <a:lnSpc>
                <a:spcPct val="150000"/>
              </a:lnSpc>
              <a:buNone/>
            </a:pPr>
            <a:r>
              <a:rPr lang="ja-JP" altLang="en-US" sz="3200" dirty="0"/>
              <a:t>・誰が被災するかわからない　</a:t>
            </a:r>
            <a:endParaRPr lang="en-US" altLang="ja-JP" sz="3200" dirty="0"/>
          </a:p>
          <a:p>
            <a:pPr marL="0" indent="0">
              <a:lnSpc>
                <a:spcPct val="150000"/>
              </a:lnSpc>
              <a:buNone/>
            </a:pPr>
            <a:r>
              <a:rPr lang="ja-JP" altLang="en-US" sz="3200" dirty="0"/>
              <a:t>・みんながはじめて</a:t>
            </a:r>
            <a:endParaRPr lang="en-US" altLang="ja-JP" sz="3200" dirty="0"/>
          </a:p>
          <a:p>
            <a:pPr marL="0" indent="0">
              <a:lnSpc>
                <a:spcPct val="150000"/>
              </a:lnSpc>
              <a:buNone/>
            </a:pPr>
            <a:r>
              <a:rPr lang="ja-JP" altLang="en-US" sz="3200" dirty="0"/>
              <a:t>・自宅や地域のリスクを知る</a:t>
            </a:r>
            <a:endParaRPr lang="en-US" altLang="ja-JP" sz="3200" dirty="0"/>
          </a:p>
          <a:p>
            <a:pPr marL="0" indent="0">
              <a:lnSpc>
                <a:spcPct val="150000"/>
              </a:lnSpc>
              <a:buNone/>
            </a:pPr>
            <a:r>
              <a:rPr lang="ja-JP" altLang="en-US" sz="3200" dirty="0"/>
              <a:t>・行政にどんな計画やマニュアルがあるのか知る</a:t>
            </a:r>
            <a:endParaRPr lang="en-US" altLang="ja-JP" sz="3200" dirty="0"/>
          </a:p>
        </p:txBody>
      </p:sp>
      <p:pic>
        <p:nvPicPr>
          <p:cNvPr id="5" name="図 4">
            <a:extLst>
              <a:ext uri="{FF2B5EF4-FFF2-40B4-BE49-F238E27FC236}">
                <a16:creationId xmlns:a16="http://schemas.microsoft.com/office/drawing/2014/main" id="{1267C2EF-B24B-DD7F-2869-F650D99EB9B0}"/>
              </a:ext>
            </a:extLst>
          </p:cNvPr>
          <p:cNvPicPr>
            <a:picLocks noChangeAspect="1"/>
          </p:cNvPicPr>
          <p:nvPr/>
        </p:nvPicPr>
        <p:blipFill>
          <a:blip r:embed="rId2"/>
          <a:stretch>
            <a:fillRect/>
          </a:stretch>
        </p:blipFill>
        <p:spPr>
          <a:xfrm>
            <a:off x="7719849" y="320449"/>
            <a:ext cx="4062248" cy="1899101"/>
          </a:xfrm>
          <a:prstGeom prst="rect">
            <a:avLst/>
          </a:prstGeom>
        </p:spPr>
      </p:pic>
    </p:spTree>
    <p:extLst>
      <p:ext uri="{BB962C8B-B14F-4D97-AF65-F5344CB8AC3E}">
        <p14:creationId xmlns:p14="http://schemas.microsoft.com/office/powerpoint/2010/main" val="278673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405E24-2CF1-F5A0-91BE-2A2ACF3BEA78}"/>
              </a:ext>
            </a:extLst>
          </p:cNvPr>
          <p:cNvSpPr>
            <a:spLocks noGrp="1"/>
          </p:cNvSpPr>
          <p:nvPr>
            <p:ph type="title"/>
          </p:nvPr>
        </p:nvSpPr>
        <p:spPr/>
        <p:txBody>
          <a:bodyPr/>
          <a:lstStyle/>
          <a:p>
            <a:r>
              <a:rPr lang="ja-JP" altLang="en-US" dirty="0"/>
              <a:t>自助・共助・公助と言うが、</a:t>
            </a:r>
            <a:endParaRPr kumimoji="1" lang="ja-JP" altLang="en-US" dirty="0"/>
          </a:p>
        </p:txBody>
      </p:sp>
      <p:sp>
        <p:nvSpPr>
          <p:cNvPr id="3" name="コンテンツ プレースホルダー 2">
            <a:extLst>
              <a:ext uri="{FF2B5EF4-FFF2-40B4-BE49-F238E27FC236}">
                <a16:creationId xmlns:a16="http://schemas.microsoft.com/office/drawing/2014/main" id="{00E72383-D78B-FF82-E441-20C49B3BD6C0}"/>
              </a:ext>
            </a:extLst>
          </p:cNvPr>
          <p:cNvSpPr>
            <a:spLocks noGrp="1"/>
          </p:cNvSpPr>
          <p:nvPr>
            <p:ph idx="1"/>
          </p:nvPr>
        </p:nvSpPr>
        <p:spPr>
          <a:xfrm>
            <a:off x="460858" y="1872691"/>
            <a:ext cx="10146182" cy="4820717"/>
          </a:xfrm>
        </p:spPr>
        <p:txBody>
          <a:bodyPr>
            <a:normAutofit fontScale="92500" lnSpcReduction="20000"/>
          </a:bodyPr>
          <a:lstStyle/>
          <a:p>
            <a:pPr marL="0" indent="0">
              <a:buNone/>
            </a:pPr>
            <a:r>
              <a:rPr kumimoji="1" lang="ja-JP" altLang="en-US" sz="3900" dirty="0">
                <a:highlight>
                  <a:srgbClr val="FFFF00"/>
                </a:highlight>
              </a:rPr>
              <a:t>公の責任は重大　　➡政治の責任</a:t>
            </a:r>
            <a:endParaRPr kumimoji="1" lang="en-US" altLang="ja-JP" sz="3900" dirty="0">
              <a:highlight>
                <a:srgbClr val="FFFF00"/>
              </a:highlight>
            </a:endParaRPr>
          </a:p>
          <a:p>
            <a:pPr marL="0" indent="0">
              <a:buNone/>
            </a:pPr>
            <a:endParaRPr kumimoji="1" lang="en-US" altLang="ja-JP" sz="2800" dirty="0">
              <a:highlight>
                <a:srgbClr val="FFFF00"/>
              </a:highlight>
            </a:endParaRPr>
          </a:p>
          <a:p>
            <a:pPr marL="0" indent="0">
              <a:buNone/>
            </a:pPr>
            <a:r>
              <a:rPr lang="ja-JP" altLang="en-US" sz="2800" dirty="0"/>
              <a:t>・断層調査や被害想定、防災計画の遅れ</a:t>
            </a:r>
            <a:endParaRPr lang="en-US" altLang="ja-JP" sz="2800" dirty="0"/>
          </a:p>
          <a:p>
            <a:pPr marL="0" indent="0">
              <a:buNone/>
            </a:pPr>
            <a:r>
              <a:rPr lang="ja-JP" altLang="en-US" sz="2800" dirty="0"/>
              <a:t>・住まいの保障、</a:t>
            </a:r>
            <a:r>
              <a:rPr lang="ja-JP" altLang="en-US" sz="3000" dirty="0"/>
              <a:t>未耐震</a:t>
            </a:r>
            <a:r>
              <a:rPr lang="ja-JP" altLang="en-US" sz="2800" dirty="0"/>
              <a:t>の遅れ</a:t>
            </a:r>
            <a:endParaRPr lang="en-US" altLang="ja-JP" sz="2800" dirty="0"/>
          </a:p>
          <a:p>
            <a:pPr marL="0" indent="0">
              <a:buNone/>
            </a:pPr>
            <a:r>
              <a:rPr kumimoji="1" lang="ja-JP" altLang="en-US" sz="2800" dirty="0"/>
              <a:t>・ライフラインの更新、耐震</a:t>
            </a:r>
            <a:endParaRPr kumimoji="1" lang="en-US" altLang="ja-JP" sz="2800" dirty="0"/>
          </a:p>
          <a:p>
            <a:pPr marL="0" indent="0">
              <a:buNone/>
            </a:pPr>
            <a:r>
              <a:rPr lang="ja-JP" altLang="en-US" sz="2800" dirty="0"/>
              <a:t>・行革と合併で公務員が減らされてきた　３つの課が１つに統合</a:t>
            </a:r>
            <a:r>
              <a:rPr lang="ja-JP" altLang="en-US" sz="1400" dirty="0"/>
              <a:t>など</a:t>
            </a:r>
            <a:endParaRPr lang="en-US" altLang="ja-JP" sz="2800" dirty="0"/>
          </a:p>
          <a:p>
            <a:pPr marL="0" indent="0">
              <a:buNone/>
            </a:pPr>
            <a:r>
              <a:rPr lang="ja-JP" altLang="en-US" sz="2800" dirty="0"/>
              <a:t>・消防や保健所の統合、医療や介護の余裕のなさ</a:t>
            </a:r>
            <a:endParaRPr lang="en-US" altLang="ja-JP" sz="2800" dirty="0"/>
          </a:p>
          <a:p>
            <a:pPr marL="0" indent="0">
              <a:buNone/>
            </a:pPr>
            <a:r>
              <a:rPr lang="ja-JP" altLang="en-US" sz="2800" dirty="0"/>
              <a:t>・大都市一極集中</a:t>
            </a:r>
            <a:endParaRPr lang="en-US" altLang="ja-JP" sz="2800" dirty="0"/>
          </a:p>
          <a:p>
            <a:pPr marL="0" indent="0">
              <a:buNone/>
            </a:pPr>
            <a:r>
              <a:rPr lang="ja-JP" altLang="en-US" sz="2800" dirty="0"/>
              <a:t>・避難所での人権を守る対策の乏しさ</a:t>
            </a:r>
            <a:endParaRPr lang="en-US" altLang="ja-JP" sz="2800" dirty="0"/>
          </a:p>
          <a:p>
            <a:pPr marL="0" indent="0">
              <a:buNone/>
            </a:pPr>
            <a:r>
              <a:rPr kumimoji="1" lang="ja-JP" altLang="en-US" sz="2800" dirty="0"/>
              <a:t>・被害に対し、私財への税の投入はしないという考え方</a:t>
            </a:r>
            <a:endParaRPr kumimoji="1" lang="en-US" altLang="ja-JP" sz="2800" dirty="0"/>
          </a:p>
          <a:p>
            <a:pPr marL="0" indent="0">
              <a:buNone/>
            </a:pPr>
            <a:r>
              <a:rPr lang="ja-JP" altLang="en-US" sz="2800" dirty="0"/>
              <a:t>・自立とコスト</a:t>
            </a:r>
            <a:endParaRPr kumimoji="1" lang="ja-JP" altLang="en-US" sz="2800" dirty="0"/>
          </a:p>
        </p:txBody>
      </p:sp>
    </p:spTree>
    <p:extLst>
      <p:ext uri="{BB962C8B-B14F-4D97-AF65-F5344CB8AC3E}">
        <p14:creationId xmlns:p14="http://schemas.microsoft.com/office/powerpoint/2010/main" val="670518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BF1F36-31EE-43D0-9775-CAF956B2082F}"/>
              </a:ext>
            </a:extLst>
          </p:cNvPr>
          <p:cNvSpPr>
            <a:spLocks noGrp="1"/>
          </p:cNvSpPr>
          <p:nvPr>
            <p:ph type="title"/>
          </p:nvPr>
        </p:nvSpPr>
        <p:spPr>
          <a:xfrm>
            <a:off x="926051" y="2314041"/>
            <a:ext cx="8596668" cy="1320800"/>
          </a:xfrm>
        </p:spPr>
        <p:txBody>
          <a:bodyPr>
            <a:normAutofit fontScale="90000"/>
          </a:bodyPr>
          <a:lstStyle/>
          <a:p>
            <a:pPr>
              <a:lnSpc>
                <a:spcPct val="150000"/>
              </a:lnSpc>
            </a:pPr>
            <a:r>
              <a:rPr kumimoji="1" lang="ja-JP" altLang="en-US" dirty="0"/>
              <a:t>公をしっかり機能させると同時に、</a:t>
            </a:r>
            <a:br>
              <a:rPr kumimoji="1" lang="en-US" altLang="ja-JP" dirty="0"/>
            </a:br>
            <a:r>
              <a:rPr kumimoji="1" lang="ja-JP" altLang="en-US" dirty="0"/>
              <a:t>自分の命を守るにはどうしたらよいか？</a:t>
            </a:r>
            <a:br>
              <a:rPr kumimoji="1" lang="ja-JP" altLang="en-US" dirty="0"/>
            </a:br>
            <a:endParaRPr kumimoji="1" lang="ja-JP" altLang="en-US" dirty="0"/>
          </a:p>
        </p:txBody>
      </p:sp>
    </p:spTree>
    <p:extLst>
      <p:ext uri="{BB962C8B-B14F-4D97-AF65-F5344CB8AC3E}">
        <p14:creationId xmlns:p14="http://schemas.microsoft.com/office/powerpoint/2010/main" val="2279090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CDDACA-1925-A0F7-22FE-C1222DA78D26}"/>
              </a:ext>
            </a:extLst>
          </p:cNvPr>
          <p:cNvSpPr>
            <a:spLocks noGrp="1"/>
          </p:cNvSpPr>
          <p:nvPr>
            <p:ph type="title"/>
          </p:nvPr>
        </p:nvSpPr>
        <p:spPr>
          <a:xfrm>
            <a:off x="677334" y="609600"/>
            <a:ext cx="8596668" cy="714451"/>
          </a:xfrm>
        </p:spPr>
        <p:txBody>
          <a:bodyPr/>
          <a:lstStyle/>
          <a:p>
            <a:r>
              <a:rPr kumimoji="1" lang="ja-JP" altLang="en-US" dirty="0">
                <a:highlight>
                  <a:srgbClr val="FFFF00"/>
                </a:highlight>
              </a:rPr>
              <a:t>計画やマニュアルを知る</a:t>
            </a:r>
          </a:p>
        </p:txBody>
      </p:sp>
      <p:sp>
        <p:nvSpPr>
          <p:cNvPr id="3" name="コンテンツ プレースホルダー 2">
            <a:extLst>
              <a:ext uri="{FF2B5EF4-FFF2-40B4-BE49-F238E27FC236}">
                <a16:creationId xmlns:a16="http://schemas.microsoft.com/office/drawing/2014/main" id="{2C717856-E7EE-4F12-A652-5AC98C72B841}"/>
              </a:ext>
            </a:extLst>
          </p:cNvPr>
          <p:cNvSpPr>
            <a:spLocks noGrp="1"/>
          </p:cNvSpPr>
          <p:nvPr>
            <p:ph idx="1"/>
          </p:nvPr>
        </p:nvSpPr>
        <p:spPr>
          <a:xfrm>
            <a:off x="560290" y="1572241"/>
            <a:ext cx="10681024" cy="5285759"/>
          </a:xfrm>
        </p:spPr>
        <p:txBody>
          <a:bodyPr>
            <a:normAutofit/>
          </a:bodyPr>
          <a:lstStyle/>
          <a:p>
            <a:pPr marL="0" indent="0">
              <a:lnSpc>
                <a:spcPct val="150000"/>
              </a:lnSpc>
              <a:buNone/>
            </a:pPr>
            <a:r>
              <a:rPr lang="ja-JP" altLang="en-US" dirty="0"/>
              <a:t>・各種ハザードマップ</a:t>
            </a:r>
            <a:endParaRPr lang="en-US" altLang="ja-JP" dirty="0"/>
          </a:p>
          <a:p>
            <a:pPr marL="0" indent="0">
              <a:lnSpc>
                <a:spcPct val="150000"/>
              </a:lnSpc>
              <a:buNone/>
            </a:pPr>
            <a:r>
              <a:rPr kumimoji="1" lang="ja-JP" altLang="en-US" dirty="0"/>
              <a:t>・地域防災計画　　国　　石川県</a:t>
            </a:r>
            <a:r>
              <a:rPr kumimoji="1" lang="ja-JP" altLang="en-US" sz="1800" dirty="0"/>
              <a:t>　　</a:t>
            </a:r>
            <a:r>
              <a:rPr kumimoji="1" lang="ja-JP" altLang="en-US" dirty="0"/>
              <a:t>各市町</a:t>
            </a:r>
            <a:endParaRPr kumimoji="1" lang="en-US" altLang="ja-JP" dirty="0"/>
          </a:p>
          <a:p>
            <a:pPr marL="0" indent="0">
              <a:lnSpc>
                <a:spcPct val="150000"/>
              </a:lnSpc>
              <a:buNone/>
            </a:pPr>
            <a:r>
              <a:rPr lang="ja-JP" altLang="en-US" dirty="0"/>
              <a:t>・地区防災計画　　校下ごとに作成</a:t>
            </a:r>
            <a:endParaRPr lang="en-US" altLang="ja-JP" dirty="0"/>
          </a:p>
          <a:p>
            <a:pPr marL="0" indent="0">
              <a:lnSpc>
                <a:spcPct val="150000"/>
              </a:lnSpc>
              <a:buNone/>
            </a:pPr>
            <a:r>
              <a:rPr lang="ja-JP" altLang="en-US" dirty="0"/>
              <a:t>・決められた避難所</a:t>
            </a:r>
            <a:endParaRPr lang="en-US" altLang="ja-JP" dirty="0"/>
          </a:p>
          <a:p>
            <a:pPr marL="0" indent="0">
              <a:lnSpc>
                <a:spcPct val="150000"/>
              </a:lnSpc>
              <a:buNone/>
            </a:pPr>
            <a:r>
              <a:rPr lang="ja-JP" altLang="en-US" dirty="0"/>
              <a:t>・避難所運営マニュアル</a:t>
            </a:r>
            <a:endParaRPr lang="en-US" altLang="ja-JP" dirty="0"/>
          </a:p>
          <a:p>
            <a:pPr marL="0" indent="0">
              <a:lnSpc>
                <a:spcPct val="150000"/>
              </a:lnSpc>
              <a:buNone/>
            </a:pPr>
            <a:r>
              <a:rPr kumimoji="1" lang="ja-JP" altLang="en-US" dirty="0"/>
              <a:t>・個別避難支援計画</a:t>
            </a:r>
            <a:endParaRPr lang="en-US" altLang="ja-JP" dirty="0"/>
          </a:p>
          <a:p>
            <a:pPr marL="0" indent="0">
              <a:lnSpc>
                <a:spcPct val="150000"/>
              </a:lnSpc>
              <a:buNone/>
            </a:pPr>
            <a:endParaRPr lang="en-US" altLang="ja-JP" dirty="0"/>
          </a:p>
          <a:p>
            <a:pPr marL="0" indent="0">
              <a:lnSpc>
                <a:spcPct val="150000"/>
              </a:lnSpc>
              <a:buNone/>
            </a:pPr>
            <a:endParaRPr lang="en-US" altLang="ja-JP" dirty="0"/>
          </a:p>
          <a:p>
            <a:pPr marL="0" indent="0">
              <a:lnSpc>
                <a:spcPct val="150000"/>
              </a:lnSpc>
              <a:buNone/>
            </a:pPr>
            <a:endParaRPr lang="en-US" altLang="ja-JP" dirty="0"/>
          </a:p>
          <a:p>
            <a:pPr marL="0" indent="0">
              <a:lnSpc>
                <a:spcPct val="150000"/>
              </a:lnSpc>
              <a:buNone/>
            </a:pPr>
            <a:endParaRPr lang="en-US" altLang="ja-JP" dirty="0"/>
          </a:p>
          <a:p>
            <a:pPr marL="0" indent="0">
              <a:lnSpc>
                <a:spcPct val="150000"/>
              </a:lnSpc>
              <a:buNone/>
            </a:pPr>
            <a:endParaRPr kumimoji="1" lang="ja-JP" altLang="en-US" dirty="0"/>
          </a:p>
        </p:txBody>
      </p:sp>
      <p:pic>
        <p:nvPicPr>
          <p:cNvPr id="5" name="図 4">
            <a:extLst>
              <a:ext uri="{FF2B5EF4-FFF2-40B4-BE49-F238E27FC236}">
                <a16:creationId xmlns:a16="http://schemas.microsoft.com/office/drawing/2014/main" id="{4843F9AC-B62D-A745-F920-21AC6A738387}"/>
              </a:ext>
            </a:extLst>
          </p:cNvPr>
          <p:cNvPicPr>
            <a:picLocks noChangeAspect="1"/>
          </p:cNvPicPr>
          <p:nvPr/>
        </p:nvPicPr>
        <p:blipFill>
          <a:blip r:embed="rId2"/>
          <a:stretch>
            <a:fillRect/>
          </a:stretch>
        </p:blipFill>
        <p:spPr>
          <a:xfrm>
            <a:off x="8861937" y="405727"/>
            <a:ext cx="1485032" cy="1342606"/>
          </a:xfrm>
          <a:prstGeom prst="rect">
            <a:avLst/>
          </a:prstGeom>
        </p:spPr>
      </p:pic>
    </p:spTree>
    <p:extLst>
      <p:ext uri="{BB962C8B-B14F-4D97-AF65-F5344CB8AC3E}">
        <p14:creationId xmlns:p14="http://schemas.microsoft.com/office/powerpoint/2010/main" val="1436632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D8B0453-58C1-F8D5-0F1F-C390959D6FF6}"/>
              </a:ext>
            </a:extLst>
          </p:cNvPr>
          <p:cNvPicPr>
            <a:picLocks noChangeAspect="1"/>
          </p:cNvPicPr>
          <p:nvPr/>
        </p:nvPicPr>
        <p:blipFill>
          <a:blip r:embed="rId2"/>
          <a:stretch>
            <a:fillRect/>
          </a:stretch>
        </p:blipFill>
        <p:spPr>
          <a:xfrm>
            <a:off x="7941412" y="0"/>
            <a:ext cx="4172560" cy="5552236"/>
          </a:xfrm>
          <a:prstGeom prst="rect">
            <a:avLst/>
          </a:prstGeom>
        </p:spPr>
      </p:pic>
      <p:sp>
        <p:nvSpPr>
          <p:cNvPr id="2" name="タイトル 1">
            <a:extLst>
              <a:ext uri="{FF2B5EF4-FFF2-40B4-BE49-F238E27FC236}">
                <a16:creationId xmlns:a16="http://schemas.microsoft.com/office/drawing/2014/main" id="{E50E44D2-2734-384E-D9E4-92280E5FDF37}"/>
              </a:ext>
            </a:extLst>
          </p:cNvPr>
          <p:cNvSpPr>
            <a:spLocks noGrp="1"/>
          </p:cNvSpPr>
          <p:nvPr>
            <p:ph type="title"/>
          </p:nvPr>
        </p:nvSpPr>
        <p:spPr>
          <a:xfrm>
            <a:off x="297484" y="108451"/>
            <a:ext cx="8596668" cy="1320800"/>
          </a:xfrm>
        </p:spPr>
        <p:txBody>
          <a:bodyPr/>
          <a:lstStyle/>
          <a:p>
            <a:r>
              <a:rPr kumimoji="1" lang="ja-JP" altLang="en-US" dirty="0"/>
              <a:t>地域防災計画の重要性</a:t>
            </a:r>
          </a:p>
        </p:txBody>
      </p:sp>
      <p:sp>
        <p:nvSpPr>
          <p:cNvPr id="3" name="コンテンツ プレースホルダー 2">
            <a:extLst>
              <a:ext uri="{FF2B5EF4-FFF2-40B4-BE49-F238E27FC236}">
                <a16:creationId xmlns:a16="http://schemas.microsoft.com/office/drawing/2014/main" id="{4E0C8848-01AB-4EED-ED0B-9EC5D3A86F9B}"/>
              </a:ext>
            </a:extLst>
          </p:cNvPr>
          <p:cNvSpPr>
            <a:spLocks noGrp="1"/>
          </p:cNvSpPr>
          <p:nvPr>
            <p:ph idx="1"/>
          </p:nvPr>
        </p:nvSpPr>
        <p:spPr>
          <a:xfrm>
            <a:off x="297484" y="1141172"/>
            <a:ext cx="9490255" cy="5376672"/>
          </a:xfrm>
        </p:spPr>
        <p:txBody>
          <a:bodyPr>
            <a:normAutofit fontScale="55000" lnSpcReduction="20000"/>
          </a:bodyPr>
          <a:lstStyle/>
          <a:p>
            <a:pPr marL="0" indent="0">
              <a:lnSpc>
                <a:spcPct val="160000"/>
              </a:lnSpc>
              <a:buNone/>
            </a:pPr>
            <a:r>
              <a:rPr kumimoji="1" lang="ja-JP" altLang="en-US" dirty="0"/>
              <a:t>石川県の地域防災計画は、県下全域を対象とした広域的防災対策を推進する見地から、</a:t>
            </a:r>
            <a:endParaRPr kumimoji="1" lang="en-US" altLang="ja-JP" dirty="0"/>
          </a:p>
          <a:p>
            <a:pPr marL="0" indent="0">
              <a:lnSpc>
                <a:spcPct val="160000"/>
              </a:lnSpc>
              <a:buNone/>
            </a:pPr>
            <a:r>
              <a:rPr kumimoji="1" lang="ja-JP" altLang="en-US" dirty="0"/>
              <a:t>大聖寺、加賀平野、邑知潟、能登半島北方沖・東方沖の５つのケースの想定地震を設定。</a:t>
            </a:r>
            <a:endParaRPr kumimoji="1" lang="en-US" altLang="ja-JP" dirty="0"/>
          </a:p>
          <a:p>
            <a:pPr marL="0" indent="0">
              <a:lnSpc>
                <a:spcPct val="160000"/>
              </a:lnSpc>
              <a:buNone/>
            </a:pPr>
            <a:endParaRPr lang="en-US" altLang="ja-JP" dirty="0"/>
          </a:p>
          <a:p>
            <a:pPr marL="0" indent="0">
              <a:lnSpc>
                <a:spcPct val="160000"/>
              </a:lnSpc>
              <a:buNone/>
            </a:pPr>
            <a:r>
              <a:rPr kumimoji="1" lang="ja-JP" altLang="en-US" dirty="0"/>
              <a:t>今回起きたのが、</a:t>
            </a:r>
            <a:r>
              <a:rPr kumimoji="1" lang="ja-JP" altLang="en-US" sz="2300" dirty="0">
                <a:highlight>
                  <a:srgbClr val="FFFF00"/>
                </a:highlight>
              </a:rPr>
              <a:t>能登半島北方沖を震源とする地震</a:t>
            </a:r>
            <a:endParaRPr kumimoji="1" lang="en-US" altLang="ja-JP" dirty="0">
              <a:highlight>
                <a:srgbClr val="FFFF00"/>
              </a:highlight>
            </a:endParaRPr>
          </a:p>
          <a:p>
            <a:pPr marL="0" indent="0">
              <a:lnSpc>
                <a:spcPct val="160000"/>
              </a:lnSpc>
              <a:buNone/>
            </a:pPr>
            <a:endParaRPr lang="en-US" altLang="ja-JP" dirty="0">
              <a:highlight>
                <a:srgbClr val="FFFF00"/>
              </a:highlight>
            </a:endParaRPr>
          </a:p>
          <a:p>
            <a:pPr marL="0" indent="0">
              <a:lnSpc>
                <a:spcPct val="160000"/>
              </a:lnSpc>
              <a:buNone/>
            </a:pPr>
            <a:r>
              <a:rPr kumimoji="1" lang="ja-JP" altLang="en-US" dirty="0"/>
              <a:t>１９９５年度から９７年度の調査をもとにした被害想定は実際どうだったか。</a:t>
            </a:r>
            <a:endParaRPr kumimoji="1" lang="en-US" altLang="ja-JP" dirty="0"/>
          </a:p>
          <a:p>
            <a:pPr marL="0" indent="0">
              <a:lnSpc>
                <a:spcPct val="160000"/>
              </a:lnSpc>
              <a:buNone/>
            </a:pPr>
            <a:r>
              <a:rPr lang="ja-JP" altLang="en-US" dirty="0"/>
              <a:t>震源断層規模　長さ５０㎞　</a:t>
            </a:r>
            <a:r>
              <a:rPr lang="ja-JP" altLang="en-US" dirty="0">
                <a:solidFill>
                  <a:srgbClr val="FF0000"/>
                </a:solidFill>
              </a:rPr>
              <a:t>➡１５０㎞</a:t>
            </a:r>
            <a:r>
              <a:rPr lang="ja-JP" altLang="en-US" dirty="0"/>
              <a:t>　　</a:t>
            </a:r>
            <a:r>
              <a:rPr lang="en-US" altLang="ja-JP" dirty="0"/>
              <a:t>Ⅿ</a:t>
            </a:r>
            <a:r>
              <a:rPr lang="ja-JP" altLang="en-US" dirty="0"/>
              <a:t>７．０　</a:t>
            </a:r>
            <a:r>
              <a:rPr lang="ja-JP" altLang="en-US" dirty="0">
                <a:solidFill>
                  <a:srgbClr val="FF0000"/>
                </a:solidFill>
              </a:rPr>
              <a:t>➡７．６　</a:t>
            </a:r>
            <a:r>
              <a:rPr lang="ja-JP" altLang="en-US" dirty="0"/>
              <a:t>最大震度６弱　</a:t>
            </a:r>
            <a:r>
              <a:rPr lang="ja-JP" altLang="en-US" dirty="0">
                <a:solidFill>
                  <a:srgbClr val="FF0000"/>
                </a:solidFill>
              </a:rPr>
              <a:t>➡７</a:t>
            </a:r>
            <a:endParaRPr lang="en-US" altLang="ja-JP" dirty="0">
              <a:solidFill>
                <a:srgbClr val="FF0000"/>
              </a:solidFill>
            </a:endParaRPr>
          </a:p>
          <a:p>
            <a:pPr marL="0" indent="0">
              <a:lnSpc>
                <a:spcPct val="160000"/>
              </a:lnSpc>
              <a:buNone/>
            </a:pPr>
            <a:r>
              <a:rPr kumimoji="1" lang="ja-JP" altLang="en-US" dirty="0"/>
              <a:t>　石川県　建物全壊１２０棟　</a:t>
            </a:r>
            <a:r>
              <a:rPr kumimoji="1" lang="ja-JP" altLang="en-US" dirty="0">
                <a:solidFill>
                  <a:srgbClr val="FF0000"/>
                </a:solidFill>
              </a:rPr>
              <a:t>➡８２２１棟　</a:t>
            </a:r>
            <a:r>
              <a:rPr kumimoji="1" lang="ja-JP" altLang="en-US" dirty="0"/>
              <a:t>死者７名　</a:t>
            </a:r>
            <a:r>
              <a:rPr kumimoji="1" lang="ja-JP" altLang="en-US" dirty="0">
                <a:solidFill>
                  <a:srgbClr val="FF0000"/>
                </a:solidFill>
              </a:rPr>
              <a:t>➡</a:t>
            </a:r>
            <a:r>
              <a:rPr lang="ja-JP" altLang="en-US" dirty="0">
                <a:solidFill>
                  <a:srgbClr val="FF0000"/>
                </a:solidFill>
              </a:rPr>
              <a:t>３１８</a:t>
            </a:r>
            <a:r>
              <a:rPr kumimoji="1" lang="ja-JP" altLang="en-US" dirty="0">
                <a:solidFill>
                  <a:srgbClr val="FF0000"/>
                </a:solidFill>
              </a:rPr>
              <a:t>名（うち災害関連死</a:t>
            </a:r>
            <a:r>
              <a:rPr lang="ja-JP" altLang="en-US" dirty="0">
                <a:solidFill>
                  <a:srgbClr val="FF0000"/>
                </a:solidFill>
              </a:rPr>
              <a:t>８９</a:t>
            </a:r>
            <a:r>
              <a:rPr kumimoji="1" lang="ja-JP" altLang="en-US" dirty="0">
                <a:solidFill>
                  <a:srgbClr val="FF0000"/>
                </a:solidFill>
              </a:rPr>
              <a:t>名）</a:t>
            </a:r>
            <a:endParaRPr kumimoji="1" lang="en-US" altLang="ja-JP" dirty="0">
              <a:solidFill>
                <a:srgbClr val="FF0000"/>
              </a:solidFill>
            </a:endParaRPr>
          </a:p>
          <a:p>
            <a:pPr marL="0" indent="0">
              <a:lnSpc>
                <a:spcPct val="160000"/>
              </a:lnSpc>
              <a:buNone/>
            </a:pPr>
            <a:r>
              <a:rPr lang="ja-JP" altLang="en-US" dirty="0"/>
              <a:t>　金沢市　最大震度５強　</a:t>
            </a:r>
            <a:r>
              <a:rPr lang="ja-JP" altLang="en-US" dirty="0">
                <a:solidFill>
                  <a:srgbClr val="FF0000"/>
                </a:solidFill>
              </a:rPr>
              <a:t>➡５強</a:t>
            </a:r>
            <a:r>
              <a:rPr lang="ja-JP" altLang="en-US" dirty="0"/>
              <a:t>　建物全壊０　</a:t>
            </a:r>
            <a:r>
              <a:rPr lang="ja-JP" altLang="en-US" dirty="0">
                <a:solidFill>
                  <a:srgbClr val="FF0000"/>
                </a:solidFill>
              </a:rPr>
              <a:t>➡５４棟　　</a:t>
            </a:r>
            <a:r>
              <a:rPr lang="ja-JP" altLang="en-US" dirty="0"/>
              <a:t>負傷者０名　</a:t>
            </a:r>
            <a:r>
              <a:rPr lang="ja-JP" altLang="en-US" dirty="0">
                <a:solidFill>
                  <a:srgbClr val="FF0000"/>
                </a:solidFill>
              </a:rPr>
              <a:t>➡９名</a:t>
            </a:r>
            <a:endParaRPr lang="en-US" altLang="ja-JP" dirty="0">
              <a:solidFill>
                <a:srgbClr val="FF0000"/>
              </a:solidFill>
            </a:endParaRPr>
          </a:p>
          <a:p>
            <a:pPr marL="0" indent="0">
              <a:lnSpc>
                <a:spcPct val="160000"/>
              </a:lnSpc>
              <a:buNone/>
            </a:pPr>
            <a:endParaRPr lang="en-US" altLang="ja-JP" dirty="0"/>
          </a:p>
          <a:p>
            <a:pPr marL="0" indent="0">
              <a:lnSpc>
                <a:spcPct val="160000"/>
              </a:lnSpc>
              <a:buNone/>
            </a:pPr>
            <a:r>
              <a:rPr lang="ja-JP" altLang="en-US" sz="2300" dirty="0">
                <a:highlight>
                  <a:srgbClr val="FFFF00"/>
                </a:highlight>
              </a:rPr>
              <a:t>２０１０年、国は北方沖に４つの活断層を示していたが、県は津波対策だけは見直し、</a:t>
            </a:r>
            <a:endParaRPr lang="en-US" altLang="ja-JP" sz="2300" dirty="0">
              <a:highlight>
                <a:srgbClr val="FFFF00"/>
              </a:highlight>
            </a:endParaRPr>
          </a:p>
          <a:p>
            <a:pPr marL="0" indent="0">
              <a:lnSpc>
                <a:spcPct val="160000"/>
              </a:lnSpc>
              <a:buNone/>
            </a:pPr>
            <a:r>
              <a:rPr lang="ja-JP" altLang="en-US" sz="2300" dirty="0">
                <a:highlight>
                  <a:srgbClr val="FFFF00"/>
                </a:highlight>
              </a:rPr>
              <a:t>地震対策は２０２３、２０２４年度に見直す予定だった。</a:t>
            </a:r>
            <a:endParaRPr lang="en-US" altLang="ja-JP" sz="2300" dirty="0">
              <a:highlight>
                <a:srgbClr val="FFFF00"/>
              </a:highlight>
            </a:endParaRPr>
          </a:p>
          <a:p>
            <a:pPr marL="0" indent="0">
              <a:lnSpc>
                <a:spcPct val="160000"/>
              </a:lnSpc>
              <a:buNone/>
            </a:pPr>
            <a:endParaRPr kumimoji="1" lang="ja-JP" altLang="en-US" dirty="0">
              <a:highlight>
                <a:srgbClr val="FFFF00"/>
              </a:highlight>
            </a:endParaRPr>
          </a:p>
        </p:txBody>
      </p:sp>
    </p:spTree>
    <p:extLst>
      <p:ext uri="{BB962C8B-B14F-4D97-AF65-F5344CB8AC3E}">
        <p14:creationId xmlns:p14="http://schemas.microsoft.com/office/powerpoint/2010/main" val="169204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CEEFB4-AF8E-1E13-5D32-CEEDDF49FDD1}"/>
              </a:ext>
            </a:extLst>
          </p:cNvPr>
          <p:cNvSpPr>
            <a:spLocks noGrp="1"/>
          </p:cNvSpPr>
          <p:nvPr>
            <p:ph type="title"/>
          </p:nvPr>
        </p:nvSpPr>
        <p:spPr>
          <a:xfrm>
            <a:off x="457878" y="360883"/>
            <a:ext cx="8596668" cy="1320800"/>
          </a:xfrm>
        </p:spPr>
        <p:txBody>
          <a:bodyPr/>
          <a:lstStyle/>
          <a:p>
            <a:r>
              <a:rPr kumimoji="1" lang="ja-JP" altLang="en-US" dirty="0"/>
              <a:t>今後の見直し</a:t>
            </a:r>
          </a:p>
        </p:txBody>
      </p:sp>
      <p:sp>
        <p:nvSpPr>
          <p:cNvPr id="3" name="コンテンツ プレースホルダー 2">
            <a:extLst>
              <a:ext uri="{FF2B5EF4-FFF2-40B4-BE49-F238E27FC236}">
                <a16:creationId xmlns:a16="http://schemas.microsoft.com/office/drawing/2014/main" id="{DF0D7B8C-0D64-3925-FABE-99D14B4B3853}"/>
              </a:ext>
            </a:extLst>
          </p:cNvPr>
          <p:cNvSpPr>
            <a:spLocks noGrp="1"/>
          </p:cNvSpPr>
          <p:nvPr>
            <p:ph idx="1"/>
          </p:nvPr>
        </p:nvSpPr>
        <p:spPr>
          <a:xfrm>
            <a:off x="370095" y="1349994"/>
            <a:ext cx="9344490" cy="4898406"/>
          </a:xfrm>
        </p:spPr>
        <p:txBody>
          <a:bodyPr>
            <a:normAutofit fontScale="92500" lnSpcReduction="10000"/>
          </a:bodyPr>
          <a:lstStyle/>
          <a:p>
            <a:pPr marL="0" indent="0">
              <a:lnSpc>
                <a:spcPct val="150000"/>
              </a:lnSpc>
              <a:buNone/>
            </a:pPr>
            <a:r>
              <a:rPr kumimoji="1" lang="ja-JP" altLang="en-US" sz="2400" dirty="0"/>
              <a:t>石川県、金沢市も地域防災計画を見直す予定。</a:t>
            </a:r>
            <a:endParaRPr kumimoji="1" lang="en-US" altLang="ja-JP" sz="2400" dirty="0"/>
          </a:p>
          <a:p>
            <a:pPr marL="0" indent="0">
              <a:lnSpc>
                <a:spcPct val="150000"/>
              </a:lnSpc>
              <a:buNone/>
            </a:pPr>
            <a:endParaRPr kumimoji="1" lang="en-US" altLang="ja-JP" sz="2400" dirty="0"/>
          </a:p>
          <a:p>
            <a:pPr marL="0" indent="0">
              <a:lnSpc>
                <a:spcPct val="150000"/>
              </a:lnSpc>
              <a:buNone/>
            </a:pPr>
            <a:r>
              <a:rPr lang="ja-JP" altLang="en-US" sz="2400" b="1" dirty="0"/>
              <a:t>金沢市では、</a:t>
            </a:r>
            <a:endParaRPr lang="en-US" altLang="ja-JP" sz="2400" b="1" dirty="0"/>
          </a:p>
          <a:p>
            <a:pPr marL="0" indent="0">
              <a:lnSpc>
                <a:spcPct val="150000"/>
              </a:lnSpc>
              <a:buNone/>
            </a:pPr>
            <a:r>
              <a:rPr lang="ja-JP" altLang="en-US" sz="2400" dirty="0"/>
              <a:t>・外部の専門家による検証会議を設置し</a:t>
            </a:r>
            <a:endParaRPr lang="en-US" altLang="ja-JP" sz="2400" dirty="0"/>
          </a:p>
          <a:p>
            <a:pPr marL="0" indent="0">
              <a:lnSpc>
                <a:spcPct val="150000"/>
              </a:lnSpc>
              <a:buNone/>
            </a:pPr>
            <a:r>
              <a:rPr lang="ja-JP" altLang="en-US" sz="2400" dirty="0"/>
              <a:t>・新たに委嘱する防災アドバイザーの指導も仰ぐ</a:t>
            </a:r>
            <a:endParaRPr lang="en-US" altLang="ja-JP" sz="2400" dirty="0"/>
          </a:p>
          <a:p>
            <a:pPr marL="0" indent="0">
              <a:lnSpc>
                <a:spcPct val="150000"/>
              </a:lnSpc>
              <a:buNone/>
            </a:pPr>
            <a:r>
              <a:rPr lang="ja-JP" altLang="en-US" sz="2400" dirty="0"/>
              <a:t>・防災マニュアルや避難所運営マニュアルも改定予定</a:t>
            </a:r>
            <a:endParaRPr lang="en-US" altLang="ja-JP" sz="2400" dirty="0"/>
          </a:p>
          <a:p>
            <a:pPr marL="0" indent="0">
              <a:lnSpc>
                <a:spcPct val="150000"/>
              </a:lnSpc>
              <a:buNone/>
            </a:pPr>
            <a:r>
              <a:rPr kumimoji="1" lang="ja-JP" altLang="en-US" sz="2400" dirty="0"/>
              <a:t>・復旧推進室も設置　被災地域の調査、復旧</a:t>
            </a:r>
            <a:endParaRPr kumimoji="1" lang="en-US" altLang="ja-JP" sz="2400" dirty="0"/>
          </a:p>
          <a:p>
            <a:pPr marL="0" indent="0">
              <a:lnSpc>
                <a:spcPct val="150000"/>
              </a:lnSpc>
              <a:buNone/>
            </a:pPr>
            <a:r>
              <a:rPr kumimoji="1" lang="ja-JP" altLang="en-US" sz="2400" dirty="0">
                <a:highlight>
                  <a:srgbClr val="FFFF00"/>
                </a:highlight>
              </a:rPr>
              <a:t>江戸時代ぶりの大きな地震であり、しっかり見直し必要</a:t>
            </a:r>
          </a:p>
          <a:p>
            <a:pPr marL="0" indent="0">
              <a:lnSpc>
                <a:spcPct val="150000"/>
              </a:lnSpc>
              <a:buNone/>
            </a:pPr>
            <a:endParaRPr kumimoji="1" lang="en-US" altLang="ja-JP" sz="2400" dirty="0"/>
          </a:p>
          <a:p>
            <a:pPr marL="0" indent="0">
              <a:lnSpc>
                <a:spcPct val="150000"/>
              </a:lnSpc>
              <a:buNone/>
            </a:pPr>
            <a:endParaRPr kumimoji="1" lang="ja-JP" altLang="en-US" sz="2400" dirty="0"/>
          </a:p>
        </p:txBody>
      </p:sp>
      <p:pic>
        <p:nvPicPr>
          <p:cNvPr id="4" name="コンテンツ プレースホルダー 5">
            <a:extLst>
              <a:ext uri="{FF2B5EF4-FFF2-40B4-BE49-F238E27FC236}">
                <a16:creationId xmlns:a16="http://schemas.microsoft.com/office/drawing/2014/main" id="{76375C40-52F1-B67F-8AF7-F871DAFA8C3B}"/>
              </a:ext>
            </a:extLst>
          </p:cNvPr>
          <p:cNvPicPr>
            <a:picLocks noChangeAspect="1"/>
          </p:cNvPicPr>
          <p:nvPr/>
        </p:nvPicPr>
        <p:blipFill>
          <a:blip r:embed="rId2"/>
          <a:stretch>
            <a:fillRect/>
          </a:stretch>
        </p:blipFill>
        <p:spPr>
          <a:xfrm>
            <a:off x="7404756" y="360883"/>
            <a:ext cx="4619657" cy="6316676"/>
          </a:xfrm>
          <a:prstGeom prst="rect">
            <a:avLst/>
          </a:prstGeom>
        </p:spPr>
      </p:pic>
    </p:spTree>
    <p:extLst>
      <p:ext uri="{BB962C8B-B14F-4D97-AF65-F5344CB8AC3E}">
        <p14:creationId xmlns:p14="http://schemas.microsoft.com/office/powerpoint/2010/main" val="1055344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477291-7622-2C78-2CCC-2A74E2FCB538}"/>
              </a:ext>
            </a:extLst>
          </p:cNvPr>
          <p:cNvSpPr>
            <a:spLocks noGrp="1"/>
          </p:cNvSpPr>
          <p:nvPr>
            <p:ph type="title"/>
          </p:nvPr>
        </p:nvSpPr>
        <p:spPr>
          <a:xfrm>
            <a:off x="223791" y="386427"/>
            <a:ext cx="8596668" cy="1320800"/>
          </a:xfrm>
        </p:spPr>
        <p:txBody>
          <a:bodyPr>
            <a:normAutofit/>
          </a:bodyPr>
          <a:lstStyle/>
          <a:p>
            <a:r>
              <a:rPr kumimoji="1" lang="ja-JP" altLang="en-US" sz="3600" dirty="0"/>
              <a:t>森本・富樫断層帯による地震</a:t>
            </a:r>
            <a:br>
              <a:rPr kumimoji="1" lang="ja-JP" altLang="en-US" sz="3600" dirty="0"/>
            </a:br>
            <a:endParaRPr kumimoji="1" lang="ja-JP" altLang="en-US" sz="3600" dirty="0"/>
          </a:p>
        </p:txBody>
      </p:sp>
      <p:pic>
        <p:nvPicPr>
          <p:cNvPr id="5" name="コンテンツ プレースホルダー 4">
            <a:extLst>
              <a:ext uri="{FF2B5EF4-FFF2-40B4-BE49-F238E27FC236}">
                <a16:creationId xmlns:a16="http://schemas.microsoft.com/office/drawing/2014/main" id="{191DF1E1-18EA-E92C-282C-AF3074973216}"/>
              </a:ext>
            </a:extLst>
          </p:cNvPr>
          <p:cNvPicPr>
            <a:picLocks noGrp="1" noChangeAspect="1"/>
          </p:cNvPicPr>
          <p:nvPr>
            <p:ph sz="half" idx="1"/>
          </p:nvPr>
        </p:nvPicPr>
        <p:blipFill>
          <a:blip r:embed="rId2"/>
          <a:stretch>
            <a:fillRect/>
          </a:stretch>
        </p:blipFill>
        <p:spPr>
          <a:xfrm>
            <a:off x="6640286" y="386427"/>
            <a:ext cx="5465809" cy="6269131"/>
          </a:xfrm>
        </p:spPr>
      </p:pic>
      <p:sp>
        <p:nvSpPr>
          <p:cNvPr id="6" name="コンテンツ プレースホルダー 5">
            <a:extLst>
              <a:ext uri="{FF2B5EF4-FFF2-40B4-BE49-F238E27FC236}">
                <a16:creationId xmlns:a16="http://schemas.microsoft.com/office/drawing/2014/main" id="{857AA50E-050C-C477-259E-790D6541B4C6}"/>
              </a:ext>
            </a:extLst>
          </p:cNvPr>
          <p:cNvSpPr>
            <a:spLocks noGrp="1"/>
          </p:cNvSpPr>
          <p:nvPr>
            <p:ph sz="half" idx="2"/>
          </p:nvPr>
        </p:nvSpPr>
        <p:spPr>
          <a:xfrm>
            <a:off x="424683" y="1623975"/>
            <a:ext cx="5643000" cy="5054803"/>
          </a:xfrm>
        </p:spPr>
        <p:txBody>
          <a:bodyPr>
            <a:normAutofit/>
          </a:bodyPr>
          <a:lstStyle/>
          <a:p>
            <a:pPr marL="0" indent="0">
              <a:lnSpc>
                <a:spcPct val="150000"/>
              </a:lnSpc>
              <a:buNone/>
            </a:pPr>
            <a:r>
              <a:rPr lang="ja-JP" altLang="en-US" sz="2800" dirty="0"/>
              <a:t>・金沢市で最も危惧する地震</a:t>
            </a:r>
            <a:endParaRPr lang="en-US" altLang="ja-JP" sz="2800" dirty="0"/>
          </a:p>
          <a:p>
            <a:pPr marL="0" indent="0">
              <a:lnSpc>
                <a:spcPct val="150000"/>
              </a:lnSpc>
              <a:buNone/>
            </a:pPr>
            <a:r>
              <a:rPr lang="ja-JP" altLang="en-US" sz="2800" dirty="0"/>
              <a:t>・都市直下型地震</a:t>
            </a:r>
            <a:endParaRPr lang="en-US" altLang="ja-JP" sz="2800" dirty="0"/>
          </a:p>
          <a:p>
            <a:pPr marL="0" indent="0">
              <a:lnSpc>
                <a:spcPct val="150000"/>
              </a:lnSpc>
              <a:buNone/>
            </a:pPr>
            <a:r>
              <a:rPr lang="ja-JP" altLang="en-US" sz="2800" dirty="0"/>
              <a:t>・</a:t>
            </a:r>
            <a:r>
              <a:rPr lang="ja-JP" altLang="en-US" sz="2800" dirty="0">
                <a:highlight>
                  <a:srgbClr val="FFFF00"/>
                </a:highlight>
              </a:rPr>
              <a:t>今日、明日にでも起こる可能性</a:t>
            </a:r>
            <a:endParaRPr lang="en-US" altLang="ja-JP" sz="2800" dirty="0">
              <a:highlight>
                <a:srgbClr val="FFFF00"/>
              </a:highlight>
            </a:endParaRPr>
          </a:p>
          <a:p>
            <a:pPr marL="0" indent="0">
              <a:lnSpc>
                <a:spcPct val="150000"/>
              </a:lnSpc>
              <a:buNone/>
            </a:pPr>
            <a:r>
              <a:rPr lang="ja-JP" altLang="en-US" sz="2800" dirty="0"/>
              <a:t>・マグニチュード　</a:t>
            </a:r>
            <a:r>
              <a:rPr lang="en-US" altLang="ja-JP" sz="2800" dirty="0"/>
              <a:t>7.2</a:t>
            </a:r>
            <a:r>
              <a:rPr lang="ja-JP" altLang="en-US" sz="2800" dirty="0"/>
              <a:t>程度　</a:t>
            </a:r>
            <a:endParaRPr lang="en-US" altLang="ja-JP" sz="2800" dirty="0"/>
          </a:p>
          <a:p>
            <a:pPr marL="0" indent="0">
              <a:lnSpc>
                <a:spcPct val="150000"/>
              </a:lnSpc>
              <a:buNone/>
            </a:pPr>
            <a:r>
              <a:rPr lang="ja-JP" altLang="en-US" sz="2800" dirty="0"/>
              <a:t>・震度６強～７</a:t>
            </a:r>
            <a:endParaRPr lang="en-US" altLang="ja-JP" sz="2800" dirty="0"/>
          </a:p>
          <a:p>
            <a:pPr marL="0" indent="0">
              <a:lnSpc>
                <a:spcPct val="150000"/>
              </a:lnSpc>
              <a:buNone/>
            </a:pPr>
            <a:endParaRPr lang="en-US" altLang="ja-JP" sz="2800" dirty="0"/>
          </a:p>
          <a:p>
            <a:pPr marL="0" indent="0">
              <a:lnSpc>
                <a:spcPct val="150000"/>
              </a:lnSpc>
              <a:buNone/>
            </a:pPr>
            <a:endParaRPr lang="ja-JP" altLang="en-US" sz="2800" dirty="0"/>
          </a:p>
        </p:txBody>
      </p:sp>
    </p:spTree>
    <p:extLst>
      <p:ext uri="{BB962C8B-B14F-4D97-AF65-F5344CB8AC3E}">
        <p14:creationId xmlns:p14="http://schemas.microsoft.com/office/powerpoint/2010/main" val="3677374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704F67-7DF9-961E-CF2C-6212CD03D958}"/>
              </a:ext>
            </a:extLst>
          </p:cNvPr>
          <p:cNvSpPr>
            <a:spLocks noGrp="1"/>
          </p:cNvSpPr>
          <p:nvPr>
            <p:ph type="title"/>
          </p:nvPr>
        </p:nvSpPr>
        <p:spPr/>
        <p:txBody>
          <a:bodyPr/>
          <a:lstStyle/>
          <a:p>
            <a:r>
              <a:rPr kumimoji="1" lang="ja-JP" altLang="en-US" dirty="0"/>
              <a:t>被害想定　</a:t>
            </a:r>
          </a:p>
        </p:txBody>
      </p:sp>
      <p:pic>
        <p:nvPicPr>
          <p:cNvPr id="6" name="コンテンツ プレースホルダー 5">
            <a:extLst>
              <a:ext uri="{FF2B5EF4-FFF2-40B4-BE49-F238E27FC236}">
                <a16:creationId xmlns:a16="http://schemas.microsoft.com/office/drawing/2014/main" id="{5210AAB2-03A5-0C5C-451D-747B1CE8FABB}"/>
              </a:ext>
            </a:extLst>
          </p:cNvPr>
          <p:cNvPicPr>
            <a:picLocks noGrp="1" noChangeAspect="1"/>
          </p:cNvPicPr>
          <p:nvPr>
            <p:ph sz="half" idx="1"/>
          </p:nvPr>
        </p:nvPicPr>
        <p:blipFill>
          <a:blip r:embed="rId2"/>
          <a:stretch>
            <a:fillRect/>
          </a:stretch>
        </p:blipFill>
        <p:spPr>
          <a:xfrm>
            <a:off x="5224969" y="415925"/>
            <a:ext cx="6755538" cy="6309360"/>
          </a:xfrm>
        </p:spPr>
      </p:pic>
      <p:sp>
        <p:nvSpPr>
          <p:cNvPr id="7" name="テキスト ボックス 6">
            <a:extLst>
              <a:ext uri="{FF2B5EF4-FFF2-40B4-BE49-F238E27FC236}">
                <a16:creationId xmlns:a16="http://schemas.microsoft.com/office/drawing/2014/main" id="{50619D15-5C67-C800-BAC8-79BBB0258797}"/>
              </a:ext>
            </a:extLst>
          </p:cNvPr>
          <p:cNvSpPr txBox="1"/>
          <p:nvPr/>
        </p:nvSpPr>
        <p:spPr>
          <a:xfrm>
            <a:off x="372359" y="2326002"/>
            <a:ext cx="4852610" cy="1967462"/>
          </a:xfrm>
          <a:prstGeom prst="rect">
            <a:avLst/>
          </a:prstGeom>
          <a:noFill/>
        </p:spPr>
        <p:txBody>
          <a:bodyPr wrap="none" rtlCol="0">
            <a:spAutoFit/>
          </a:bodyPr>
          <a:lstStyle/>
          <a:p>
            <a:pPr>
              <a:lnSpc>
                <a:spcPct val="150000"/>
              </a:lnSpc>
            </a:pPr>
            <a:r>
              <a:rPr kumimoji="1" lang="zh-TW" altLang="en-US" sz="2800" dirty="0"/>
              <a:t>死傷者最大　１４</a:t>
            </a:r>
            <a:r>
              <a:rPr kumimoji="1" lang="en-US" altLang="zh-TW" sz="2800" dirty="0"/>
              <a:t>,</a:t>
            </a:r>
            <a:r>
              <a:rPr kumimoji="1" lang="zh-TW" altLang="en-US" sz="2800" dirty="0"/>
              <a:t>０５５名</a:t>
            </a:r>
          </a:p>
          <a:p>
            <a:pPr>
              <a:lnSpc>
                <a:spcPct val="150000"/>
              </a:lnSpc>
            </a:pPr>
            <a:r>
              <a:rPr kumimoji="1" lang="zh-TW" altLang="en-US" sz="2800" dirty="0"/>
              <a:t>　　　　　　　　（冬５時）</a:t>
            </a:r>
          </a:p>
          <a:p>
            <a:pPr>
              <a:lnSpc>
                <a:spcPct val="150000"/>
              </a:lnSpc>
            </a:pPr>
            <a:r>
              <a:rPr kumimoji="1" lang="zh-TW" altLang="en-US" sz="2800" dirty="0"/>
              <a:t>建築物大破　１８</a:t>
            </a:r>
            <a:r>
              <a:rPr kumimoji="1" lang="en-US" altLang="zh-TW" sz="2800" dirty="0"/>
              <a:t>,</a:t>
            </a:r>
            <a:r>
              <a:rPr kumimoji="1" lang="zh-TW" altLang="en-US" sz="2800" dirty="0"/>
              <a:t>１０３棟</a:t>
            </a:r>
          </a:p>
        </p:txBody>
      </p:sp>
    </p:spTree>
    <p:extLst>
      <p:ext uri="{BB962C8B-B14F-4D97-AF65-F5344CB8AC3E}">
        <p14:creationId xmlns:p14="http://schemas.microsoft.com/office/powerpoint/2010/main" val="91239975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15808</TotalTime>
  <Words>1539</Words>
  <Application>Microsoft Office PowerPoint</Application>
  <PresentationFormat>ワイド画面</PresentationFormat>
  <Paragraphs>174</Paragraphs>
  <Slides>27</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27</vt:i4>
      </vt:variant>
    </vt:vector>
  </HeadingPairs>
  <TitlesOfParts>
    <vt:vector size="31" baseType="lpstr">
      <vt:lpstr>游ゴシック</vt:lpstr>
      <vt:lpstr>游ゴシック Light</vt:lpstr>
      <vt:lpstr>Arial</vt:lpstr>
      <vt:lpstr>Office テーマ</vt:lpstr>
      <vt:lpstr>災害対策と課題 ～2024能登半島地震を経験して～</vt:lpstr>
      <vt:lpstr>地震列島日本 国土面積は地球上の 約４００分の１だが、 地震や火山のエネルギー は地球全体の１０分の１！</vt:lpstr>
      <vt:lpstr>自助・共助・公助と言うが、</vt:lpstr>
      <vt:lpstr>公をしっかり機能させると同時に、 自分の命を守るにはどうしたらよいか？ </vt:lpstr>
      <vt:lpstr>計画やマニュアルを知る</vt:lpstr>
      <vt:lpstr>地域防災計画の重要性</vt:lpstr>
      <vt:lpstr>今後の見直し</vt:lpstr>
      <vt:lpstr>森本・富樫断層帯による地震 </vt:lpstr>
      <vt:lpstr>被害想定　</vt:lpstr>
      <vt:lpstr>被害想定</vt:lpstr>
      <vt:lpstr>耐震性は１９８１年６月が分かれ目</vt:lpstr>
      <vt:lpstr>上下水道の耐震化 　※耐震適合率を耐震化としている</vt:lpstr>
      <vt:lpstr>盛土の規制について</vt:lpstr>
      <vt:lpstr>土砂災害  </vt:lpstr>
      <vt:lpstr>水害</vt:lpstr>
      <vt:lpstr>津波はどうか</vt:lpstr>
      <vt:lpstr>避難・避難所</vt:lpstr>
      <vt:lpstr>福祉避難所について</vt:lpstr>
      <vt:lpstr>体育館が寒い問題</vt:lpstr>
      <vt:lpstr>備蓄について  はじめからすべてそろっているわけではない</vt:lpstr>
      <vt:lpstr>避難所運営マニュアルについて見直し</vt:lpstr>
      <vt:lpstr>覚えていてほしいこと</vt:lpstr>
      <vt:lpstr>自宅での備え 　今回の場合</vt:lpstr>
      <vt:lpstr>PowerPoint プレゼンテーション</vt:lpstr>
      <vt:lpstr>PowerPoint プレゼンテーション</vt:lpstr>
      <vt:lpstr>PowerPoint プレゼンテーション</vt:lpstr>
      <vt:lpstr>防災訓練の必要性</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震災対策と課題 ～２０２４能登半島地震を経験して～</dc:title>
  <dc:creator>みよ 広田</dc:creator>
  <cp:lastModifiedBy>みよ 広田</cp:lastModifiedBy>
  <cp:revision>9</cp:revision>
  <cp:lastPrinted>2024-05-17T09:06:03Z</cp:lastPrinted>
  <dcterms:created xsi:type="dcterms:W3CDTF">2024-03-21T06:35:43Z</dcterms:created>
  <dcterms:modified xsi:type="dcterms:W3CDTF">2024-11-10T13:19:54Z</dcterms:modified>
</cp:coreProperties>
</file>