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6"/>
  </p:handoutMasterIdLst>
  <p:sldIdLst>
    <p:sldId id="256" r:id="rId2"/>
    <p:sldId id="286" r:id="rId3"/>
    <p:sldId id="266" r:id="rId4"/>
    <p:sldId id="258" r:id="rId5"/>
    <p:sldId id="257" r:id="rId6"/>
    <p:sldId id="269" r:id="rId7"/>
    <p:sldId id="268" r:id="rId8"/>
    <p:sldId id="259" r:id="rId9"/>
    <p:sldId id="260" r:id="rId10"/>
    <p:sldId id="261" r:id="rId11"/>
    <p:sldId id="262" r:id="rId12"/>
    <p:sldId id="263" r:id="rId13"/>
    <p:sldId id="265" r:id="rId14"/>
    <p:sldId id="294" r:id="rId15"/>
    <p:sldId id="287" r:id="rId16"/>
    <p:sldId id="272" r:id="rId17"/>
    <p:sldId id="275" r:id="rId18"/>
    <p:sldId id="278" r:id="rId19"/>
    <p:sldId id="279" r:id="rId20"/>
    <p:sldId id="295" r:id="rId21"/>
    <p:sldId id="267" r:id="rId22"/>
    <p:sldId id="291" r:id="rId23"/>
    <p:sldId id="270" r:id="rId24"/>
    <p:sldId id="271" r:id="rId25"/>
    <p:sldId id="285" r:id="rId26"/>
    <p:sldId id="280" r:id="rId27"/>
    <p:sldId id="281" r:id="rId28"/>
    <p:sldId id="284" r:id="rId29"/>
    <p:sldId id="282" r:id="rId30"/>
    <p:sldId id="283" r:id="rId31"/>
    <p:sldId id="288" r:id="rId32"/>
    <p:sldId id="290" r:id="rId33"/>
    <p:sldId id="289" r:id="rId34"/>
    <p:sldId id="293" r:id="rId3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266"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D7AD80F-13F4-4649-8F37-E1E4553D5999}" type="datetimeFigureOut">
              <a:rPr kumimoji="1" lang="ja-JP" altLang="en-US" smtClean="0"/>
              <a:t>2013/11/9</a:t>
            </a:fld>
            <a:endParaRPr kumimoji="1"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B8C0C7-6ECD-41DE-9E3B-FAC69545A0CE}" type="slidenum">
              <a:rPr kumimoji="1" lang="ja-JP" altLang="en-US" smtClean="0"/>
              <a:t>&lt;#&gt;</a:t>
            </a:fld>
            <a:endParaRPr kumimoji="1" lang="ja-JP"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A9BFDBD9-DF25-43FE-B448-BB6A63A52014}" type="datetimeFigureOut">
              <a:rPr kumimoji="1" lang="ja-JP" altLang="en-US" smtClean="0"/>
              <a:t>2013/11/8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C79A76D-A0CA-4CCE-8EFB-DCF31937356A}" type="slidenum">
              <a:rPr kumimoji="1" lang="ja-JP" altLang="en-US" smtClean="0"/>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9BFDBD9-DF25-43FE-B448-BB6A63A52014}" type="datetimeFigureOut">
              <a:rPr kumimoji="1" lang="ja-JP" altLang="en-US" smtClean="0"/>
              <a:t>2013/11/8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C79A76D-A0CA-4CCE-8EFB-DCF31937356A}" type="slidenum">
              <a:rPr kumimoji="1" lang="ja-JP" altLang="en-US" smtClean="0"/>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9BFDBD9-DF25-43FE-B448-BB6A63A52014}" type="datetimeFigureOut">
              <a:rPr kumimoji="1" lang="ja-JP" altLang="en-US" smtClean="0"/>
              <a:t>2013/11/8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C79A76D-A0CA-4CCE-8EFB-DCF31937356A}" type="slidenum">
              <a:rPr kumimoji="1" lang="ja-JP" altLang="en-US" smtClean="0"/>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9BFDBD9-DF25-43FE-B448-BB6A63A52014}" type="datetimeFigureOut">
              <a:rPr kumimoji="1" lang="ja-JP" altLang="en-US" smtClean="0"/>
              <a:t>2013/11/8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C79A76D-A0CA-4CCE-8EFB-DCF31937356A}" type="slidenum">
              <a:rPr kumimoji="1" lang="ja-JP" altLang="en-US" smtClean="0"/>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A9BFDBD9-DF25-43FE-B448-BB6A63A52014}" type="datetimeFigureOut">
              <a:rPr kumimoji="1" lang="ja-JP" altLang="en-US" smtClean="0"/>
              <a:t>2013/11/8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C79A76D-A0CA-4CCE-8EFB-DCF31937356A}" type="slidenum">
              <a:rPr kumimoji="1" lang="ja-JP" altLang="en-US" smtClean="0"/>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A9BFDBD9-DF25-43FE-B448-BB6A63A52014}" type="datetimeFigureOut">
              <a:rPr kumimoji="1" lang="ja-JP" altLang="en-US" smtClean="0"/>
              <a:t>2013/11/8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C79A76D-A0CA-4CCE-8EFB-DCF31937356A}" type="slidenum">
              <a:rPr kumimoji="1" lang="ja-JP" altLang="en-US" smtClean="0"/>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A9BFDBD9-DF25-43FE-B448-BB6A63A52014}" type="datetimeFigureOut">
              <a:rPr kumimoji="1" lang="ja-JP" altLang="en-US" smtClean="0"/>
              <a:t>2013/11/8</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5C79A76D-A0CA-4CCE-8EFB-DCF31937356A}" type="slidenum">
              <a:rPr kumimoji="1" lang="ja-JP" altLang="en-US" smtClean="0"/>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A9BFDBD9-DF25-43FE-B448-BB6A63A52014}" type="datetimeFigureOut">
              <a:rPr kumimoji="1" lang="ja-JP" altLang="en-US" smtClean="0"/>
              <a:t>2013/11/8</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5C79A76D-A0CA-4CCE-8EFB-DCF31937356A}" type="slidenum">
              <a:rPr kumimoji="1" lang="ja-JP" altLang="en-US" smtClean="0"/>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A9BFDBD9-DF25-43FE-B448-BB6A63A52014}" type="datetimeFigureOut">
              <a:rPr kumimoji="1" lang="ja-JP" altLang="en-US" smtClean="0"/>
              <a:t>2013/11/8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5C79A76D-A0CA-4CCE-8EFB-DCF31937356A}" type="slidenum">
              <a:rPr kumimoji="1" lang="ja-JP" altLang="en-US" smtClean="0"/>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9BFDBD9-DF25-43FE-B448-BB6A63A52014}" type="datetimeFigureOut">
              <a:rPr kumimoji="1" lang="ja-JP" altLang="en-US" smtClean="0"/>
              <a:t>2013/11/8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C79A76D-A0CA-4CCE-8EFB-DCF31937356A}" type="slidenum">
              <a:rPr kumimoji="1" lang="ja-JP" altLang="en-US" smtClean="0"/>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9BFDBD9-DF25-43FE-B448-BB6A63A52014}" type="datetimeFigureOut">
              <a:rPr kumimoji="1" lang="ja-JP" altLang="en-US" smtClean="0"/>
              <a:t>2013/11/8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C79A76D-A0CA-4CCE-8EFB-DCF31937356A}" type="slidenum">
              <a:rPr kumimoji="1" lang="ja-JP" altLang="en-US" smtClean="0"/>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BFDBD9-DF25-43FE-B448-BB6A63A52014}" type="datetimeFigureOut">
              <a:rPr kumimoji="1" lang="ja-JP" altLang="en-US" smtClean="0"/>
              <a:t>2013/11/8</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9A76D-A0CA-4CCE-8EFB-DCF31937356A}" type="slidenum">
              <a:rPr kumimoji="1" lang="ja-JP" altLang="en-US" smtClean="0"/>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124744"/>
            <a:ext cx="8964488" cy="1470025"/>
          </a:xfrm>
        </p:spPr>
        <p:txBody>
          <a:bodyPr/>
          <a:lstStyle/>
          <a:p>
            <a:r>
              <a:rPr kumimoji="1" lang="ja-JP" altLang="en-US" dirty="0" smtClean="0"/>
              <a:t>金沢市</a:t>
            </a:r>
            <a:r>
              <a:rPr kumimoji="1" lang="en-US" altLang="ja-JP" dirty="0" smtClean="0"/>
              <a:t/>
            </a:r>
            <a:br>
              <a:rPr kumimoji="1" lang="en-US" altLang="ja-JP" dirty="0" smtClean="0"/>
            </a:br>
            <a:r>
              <a:rPr kumimoji="1" lang="ja-JP" altLang="en-US" dirty="0" smtClean="0"/>
              <a:t>大気汚染の現状と取り組み</a:t>
            </a:r>
            <a:endParaRPr kumimoji="1" lang="ja-JP" altLang="en-US" dirty="0"/>
          </a:p>
        </p:txBody>
      </p:sp>
      <p:sp>
        <p:nvSpPr>
          <p:cNvPr id="3" name="サブタイトル 2"/>
          <p:cNvSpPr>
            <a:spLocks noGrp="1"/>
          </p:cNvSpPr>
          <p:nvPr>
            <p:ph type="subTitle" idx="1"/>
          </p:nvPr>
        </p:nvSpPr>
        <p:spPr>
          <a:xfrm>
            <a:off x="1043608" y="5105400"/>
            <a:ext cx="6400800" cy="1752600"/>
          </a:xfrm>
        </p:spPr>
        <p:txBody>
          <a:bodyPr/>
          <a:lstStyle/>
          <a:p>
            <a:r>
              <a:rPr kumimoji="1" lang="ja-JP" altLang="en-US" dirty="0" smtClean="0">
                <a:solidFill>
                  <a:srgbClr val="0070C0"/>
                </a:solidFill>
              </a:rPr>
              <a:t>金沢市議会議員</a:t>
            </a:r>
            <a:endParaRPr kumimoji="1" lang="en-US" altLang="ja-JP" dirty="0" smtClean="0">
              <a:solidFill>
                <a:srgbClr val="0070C0"/>
              </a:solidFill>
            </a:endParaRPr>
          </a:p>
          <a:p>
            <a:r>
              <a:rPr lang="ja-JP" altLang="en-US" dirty="0" smtClean="0">
                <a:solidFill>
                  <a:srgbClr val="0070C0"/>
                </a:solidFill>
              </a:rPr>
              <a:t>　　広田みよ</a:t>
            </a:r>
            <a:endParaRPr lang="en-US" altLang="ja-JP" dirty="0" smtClean="0">
              <a:solidFill>
                <a:srgbClr val="0070C0"/>
              </a:solidFill>
            </a:endParaRPr>
          </a:p>
          <a:p>
            <a:endParaRPr lang="en-US" altLang="ja-JP" dirty="0"/>
          </a:p>
        </p:txBody>
      </p:sp>
      <p:pic>
        <p:nvPicPr>
          <p:cNvPr id="50178" name="Picture 2" descr="https://fbcdn-sphotos-b-a.akamaihd.net/hphotos-ak-prn2/1452243_530945916990528_642554329_n.jpg"/>
          <p:cNvPicPr>
            <a:picLocks noChangeAspect="1" noChangeArrowheads="1"/>
          </p:cNvPicPr>
          <p:nvPr/>
        </p:nvPicPr>
        <p:blipFill>
          <a:blip r:embed="rId2" cstate="print"/>
          <a:srcRect/>
          <a:stretch>
            <a:fillRect/>
          </a:stretch>
        </p:blipFill>
        <p:spPr bwMode="auto">
          <a:xfrm>
            <a:off x="5625734" y="2609528"/>
            <a:ext cx="3518266" cy="4248472"/>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l="12431" t="16542" r="8853" b="5499"/>
          <a:stretch>
            <a:fillRect/>
          </a:stretch>
        </p:blipFill>
        <p:spPr bwMode="auto">
          <a:xfrm>
            <a:off x="220886" y="1556792"/>
            <a:ext cx="8923114" cy="4968552"/>
          </a:xfrm>
          <a:prstGeom prst="rect">
            <a:avLst/>
          </a:prstGeom>
          <a:noFill/>
          <a:ln w="9525">
            <a:noFill/>
            <a:miter lim="800000"/>
            <a:headEnd/>
            <a:tailEnd/>
          </a:ln>
        </p:spPr>
      </p:pic>
      <p:sp>
        <p:nvSpPr>
          <p:cNvPr id="5" name="テキスト ボックス 4"/>
          <p:cNvSpPr txBox="1"/>
          <p:nvPr/>
        </p:nvSpPr>
        <p:spPr>
          <a:xfrm>
            <a:off x="2771800" y="404664"/>
            <a:ext cx="3005951" cy="769441"/>
          </a:xfrm>
          <a:prstGeom prst="rect">
            <a:avLst/>
          </a:prstGeom>
          <a:noFill/>
        </p:spPr>
        <p:txBody>
          <a:bodyPr wrap="none" rtlCol="0">
            <a:spAutoFit/>
          </a:bodyPr>
          <a:lstStyle/>
          <a:p>
            <a:r>
              <a:rPr kumimoji="1" lang="ja-JP" altLang="en-US" sz="4400" dirty="0" smtClean="0"/>
              <a:t>一酸化炭素</a:t>
            </a:r>
            <a:endParaRPr kumimoji="1" lang="ja-JP" altLang="en-US" sz="4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SPM</a:t>
            </a:r>
            <a:endParaRPr kumimoji="1" lang="ja-JP" altLang="en-US" dirty="0"/>
          </a:p>
        </p:txBody>
      </p:sp>
      <p:pic>
        <p:nvPicPr>
          <p:cNvPr id="6146" name="Picture 2"/>
          <p:cNvPicPr>
            <a:picLocks noGrp="1" noChangeAspect="1" noChangeArrowheads="1"/>
          </p:cNvPicPr>
          <p:nvPr>
            <p:ph idx="1"/>
          </p:nvPr>
        </p:nvPicPr>
        <p:blipFill>
          <a:blip r:embed="rId2" cstate="print"/>
          <a:srcRect l="11537" t="14951" r="7958" b="726"/>
          <a:stretch>
            <a:fillRect/>
          </a:stretch>
        </p:blipFill>
        <p:spPr bwMode="auto">
          <a:xfrm>
            <a:off x="0" y="1052736"/>
            <a:ext cx="9170830" cy="54006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光化学オキシダント</a:t>
            </a:r>
            <a:endParaRPr kumimoji="1" lang="ja-JP" altLang="en-US" dirty="0"/>
          </a:p>
        </p:txBody>
      </p:sp>
      <p:pic>
        <p:nvPicPr>
          <p:cNvPr id="7170" name="Picture 2"/>
          <p:cNvPicPr>
            <a:picLocks noGrp="1" noChangeAspect="1" noChangeArrowheads="1"/>
          </p:cNvPicPr>
          <p:nvPr>
            <p:ph idx="1"/>
          </p:nvPr>
        </p:nvPicPr>
        <p:blipFill>
          <a:blip r:embed="rId2" cstate="print"/>
          <a:srcRect l="12431" t="16542" r="8853" b="3908"/>
          <a:stretch>
            <a:fillRect/>
          </a:stretch>
        </p:blipFill>
        <p:spPr bwMode="auto">
          <a:xfrm>
            <a:off x="145880" y="1484784"/>
            <a:ext cx="8998120" cy="511256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酸性雨</a:t>
            </a:r>
            <a:endParaRPr kumimoji="1" lang="ja-JP" altLang="en-US" dirty="0"/>
          </a:p>
        </p:txBody>
      </p:sp>
      <p:pic>
        <p:nvPicPr>
          <p:cNvPr id="9218" name="Picture 2"/>
          <p:cNvPicPr>
            <a:picLocks noGrp="1" noChangeAspect="1" noChangeArrowheads="1"/>
          </p:cNvPicPr>
          <p:nvPr>
            <p:ph idx="1"/>
          </p:nvPr>
        </p:nvPicPr>
        <p:blipFill>
          <a:blip r:embed="rId2" cstate="print"/>
          <a:srcRect l="16904" t="13360" r="15114" b="2317"/>
          <a:stretch>
            <a:fillRect/>
          </a:stretch>
        </p:blipFill>
        <p:spPr bwMode="auto">
          <a:xfrm>
            <a:off x="1043608" y="1340768"/>
            <a:ext cx="7596336" cy="529744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金沢市</a:t>
            </a:r>
            <a:r>
              <a:rPr lang="ja-JP" altLang="en-US" dirty="0" smtClean="0"/>
              <a:t>の見解</a:t>
            </a:r>
            <a:endParaRPr kumimoji="1" lang="ja-JP" altLang="en-US" dirty="0"/>
          </a:p>
        </p:txBody>
      </p:sp>
      <p:sp>
        <p:nvSpPr>
          <p:cNvPr id="3" name="コンテンツ プレースホルダ 2"/>
          <p:cNvSpPr>
            <a:spLocks noGrp="1"/>
          </p:cNvSpPr>
          <p:nvPr>
            <p:ph idx="1"/>
          </p:nvPr>
        </p:nvSpPr>
        <p:spPr/>
        <p:txBody>
          <a:bodyPr>
            <a:normAutofit fontScale="92500" lnSpcReduction="10000"/>
          </a:bodyPr>
          <a:lstStyle/>
          <a:p>
            <a:pPr>
              <a:buNone/>
            </a:pPr>
            <a:r>
              <a:rPr kumimoji="1" lang="ja-JP" altLang="en-US" dirty="0" smtClean="0"/>
              <a:t>○光化学オキシダントは基準が厳しいこともあって、なかなか目標達成しないが、大気汚染全般は達成できている。</a:t>
            </a:r>
            <a:endParaRPr kumimoji="1" lang="en-US" altLang="ja-JP" dirty="0" smtClean="0"/>
          </a:p>
          <a:p>
            <a:pPr>
              <a:buNone/>
            </a:pPr>
            <a:r>
              <a:rPr lang="ja-JP" altLang="en-US" dirty="0" smtClean="0"/>
              <a:t>○常時監視を続けていき、対策としては主に</a:t>
            </a:r>
            <a:endParaRPr lang="en-US" altLang="ja-JP" dirty="0" smtClean="0"/>
          </a:p>
          <a:p>
            <a:pPr>
              <a:buNone/>
            </a:pPr>
            <a:r>
              <a:rPr lang="ja-JP" altLang="en-US" dirty="0" smtClean="0"/>
              <a:t>　交通政策や国の対策をすすめる。</a:t>
            </a:r>
            <a:endParaRPr lang="en-US" altLang="ja-JP" dirty="0" smtClean="0"/>
          </a:p>
          <a:p>
            <a:pPr>
              <a:buNone/>
            </a:pPr>
            <a:r>
              <a:rPr kumimoji="1" lang="ja-JP" altLang="en-US" dirty="0" smtClean="0"/>
              <a:t>○しかし、山環道路の交通量が多いというのは</a:t>
            </a:r>
            <a:endParaRPr kumimoji="1" lang="en-US" altLang="ja-JP" dirty="0" smtClean="0"/>
          </a:p>
          <a:p>
            <a:pPr>
              <a:buNone/>
            </a:pPr>
            <a:r>
              <a:rPr kumimoji="1" lang="ja-JP" altLang="en-US" dirty="0" smtClean="0"/>
              <a:t>　共通理解。</a:t>
            </a:r>
            <a:endParaRPr kumimoji="1" lang="en-US" altLang="ja-JP" dirty="0" smtClean="0"/>
          </a:p>
          <a:p>
            <a:pPr>
              <a:buNone/>
            </a:pPr>
            <a:r>
              <a:rPr kumimoji="1" lang="ja-JP" altLang="en-US" dirty="0" smtClean="0"/>
              <a:t>よって、藤江廃止→山科へ自排局は移設。</a:t>
            </a:r>
            <a:endParaRPr kumimoji="1" lang="en-US" altLang="ja-JP" dirty="0" smtClean="0"/>
          </a:p>
          <a:p>
            <a:pPr>
              <a:buNone/>
            </a:pPr>
            <a:r>
              <a:rPr lang="ja-JP" altLang="en-US" dirty="0" smtClean="0"/>
              <a:t>駅前閉鎖に続き２カ所目ですね・・・</a:t>
            </a:r>
            <a:endParaRPr kumimoji="1" lang="ja-JP"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996952"/>
            <a:ext cx="8229600" cy="1143000"/>
          </a:xfrm>
        </p:spPr>
        <p:txBody>
          <a:bodyPr/>
          <a:lstStyle/>
          <a:p>
            <a:r>
              <a:rPr kumimoji="1" lang="ja-JP" altLang="en-US" dirty="0" smtClean="0"/>
              <a:t>対策</a:t>
            </a:r>
            <a:endParaRPr kumimoji="1" lang="ja-JP"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2492896"/>
            <a:ext cx="8229600" cy="1143000"/>
          </a:xfrm>
        </p:spPr>
        <p:txBody>
          <a:bodyPr/>
          <a:lstStyle/>
          <a:p>
            <a:r>
              <a:rPr lang="ja-JP" altLang="en-US" dirty="0" smtClean="0"/>
              <a:t>国の</a:t>
            </a:r>
            <a:r>
              <a:rPr kumimoji="1" lang="ja-JP" altLang="en-US" dirty="0" smtClean="0"/>
              <a:t>対策</a:t>
            </a:r>
            <a:endParaRPr kumimoji="1" lang="ja-JP"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l="25046" t="12728" r="9656" b="1358"/>
          <a:stretch>
            <a:fillRect/>
          </a:stretch>
        </p:blipFill>
        <p:spPr bwMode="auto">
          <a:xfrm>
            <a:off x="251519" y="188640"/>
            <a:ext cx="8566285" cy="6336704"/>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rcRect l="25849" t="11769" r="11536" b="2317"/>
          <a:stretch>
            <a:fillRect/>
          </a:stretch>
        </p:blipFill>
        <p:spPr bwMode="auto">
          <a:xfrm>
            <a:off x="323527" y="260648"/>
            <a:ext cx="7934215" cy="612068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cstate="print"/>
          <a:srcRect l="25849" t="11769" r="9747" b="726"/>
          <a:stretch>
            <a:fillRect/>
          </a:stretch>
        </p:blipFill>
        <p:spPr bwMode="auto">
          <a:xfrm>
            <a:off x="323528" y="188640"/>
            <a:ext cx="8483852" cy="648072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3068960"/>
            <a:ext cx="8229600" cy="1143000"/>
          </a:xfrm>
        </p:spPr>
        <p:txBody>
          <a:bodyPr/>
          <a:lstStyle/>
          <a:p>
            <a:r>
              <a:rPr kumimoji="1" lang="ja-JP" altLang="en-US" dirty="0" smtClean="0"/>
              <a:t>現状</a:t>
            </a:r>
            <a:endParaRPr kumimoji="1" lang="ja-JP"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2852936"/>
            <a:ext cx="8229600" cy="1143000"/>
          </a:xfrm>
        </p:spPr>
        <p:txBody>
          <a:bodyPr/>
          <a:lstStyle/>
          <a:p>
            <a:r>
              <a:rPr kumimoji="1" lang="ja-JP" altLang="en-US" dirty="0" smtClean="0"/>
              <a:t>ゾーン３０</a:t>
            </a:r>
            <a:endParaRPr kumimoji="1" lang="ja-JP"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548680"/>
            <a:ext cx="8229600" cy="1143000"/>
          </a:xfrm>
        </p:spPr>
        <p:txBody>
          <a:bodyPr>
            <a:normAutofit fontScale="90000"/>
          </a:bodyPr>
          <a:lstStyle/>
          <a:p>
            <a:r>
              <a:rPr lang="ja-JP" altLang="en-US" dirty="0" smtClean="0"/>
              <a:t>大気汚染防止法及び</a:t>
            </a:r>
            <a:r>
              <a:rPr lang="en-US" altLang="ja-JP" dirty="0" smtClean="0"/>
              <a:t/>
            </a:r>
            <a:br>
              <a:rPr lang="en-US" altLang="ja-JP" dirty="0" smtClean="0"/>
            </a:br>
            <a:r>
              <a:rPr lang="ja-JP" altLang="en-US" dirty="0" smtClean="0"/>
              <a:t>金沢市環境保全条例の目的</a:t>
            </a:r>
            <a:br>
              <a:rPr lang="ja-JP" altLang="en-US" dirty="0" smtClean="0"/>
            </a:br>
            <a:endParaRPr kumimoji="1" lang="ja-JP" altLang="en-US" dirty="0"/>
          </a:p>
        </p:txBody>
      </p:sp>
      <p:sp>
        <p:nvSpPr>
          <p:cNvPr id="3" name="コンテンツ プレースホルダ 2"/>
          <p:cNvSpPr>
            <a:spLocks noGrp="1"/>
          </p:cNvSpPr>
          <p:nvPr>
            <p:ph idx="1"/>
          </p:nvPr>
        </p:nvSpPr>
        <p:spPr>
          <a:xfrm>
            <a:off x="467544" y="1628800"/>
            <a:ext cx="8229600" cy="4886003"/>
          </a:xfrm>
        </p:spPr>
        <p:txBody>
          <a:bodyPr>
            <a:normAutofit fontScale="92500" lnSpcReduction="10000"/>
          </a:bodyPr>
          <a:lstStyle/>
          <a:p>
            <a:pPr>
              <a:buNone/>
            </a:pPr>
            <a:r>
              <a:rPr lang="ja-JP" altLang="en-US" dirty="0" smtClean="0"/>
              <a:t>○大気</a:t>
            </a:r>
            <a:r>
              <a:rPr lang="ja-JP" altLang="en-US" dirty="0"/>
              <a:t>汚染防止法は、工場及び事業場における事業活動に伴って生ずる</a:t>
            </a:r>
            <a:r>
              <a:rPr lang="ja-JP" altLang="en-US" dirty="0" err="1"/>
              <a:t>ばい</a:t>
            </a:r>
            <a:r>
              <a:rPr lang="ja-JP" altLang="en-US" dirty="0"/>
              <a:t>煙、揮発性有機</a:t>
            </a:r>
            <a:r>
              <a:rPr lang="ja-JP" altLang="en-US" dirty="0" smtClean="0"/>
              <a:t>化合物及び</a:t>
            </a:r>
            <a:r>
              <a:rPr lang="ja-JP" altLang="en-US" dirty="0"/>
              <a:t>粉じんの排出等を規制し、並びに自動車排出ガスに係る許容限度を定めること等により、</a:t>
            </a:r>
            <a:r>
              <a:rPr lang="ja-JP" altLang="en-US" dirty="0" smtClean="0"/>
              <a:t>大気汚染</a:t>
            </a:r>
            <a:r>
              <a:rPr lang="ja-JP" altLang="en-US" dirty="0"/>
              <a:t>に関し国民の健康を保護するとともに生活環境を保全することを目的としています。</a:t>
            </a:r>
          </a:p>
          <a:p>
            <a:pPr>
              <a:buNone/>
            </a:pPr>
            <a:r>
              <a:rPr lang="ja-JP" altLang="en-US" dirty="0"/>
              <a:t>○</a:t>
            </a:r>
            <a:r>
              <a:rPr lang="ja-JP" altLang="en-US" dirty="0" smtClean="0"/>
              <a:t>また</a:t>
            </a:r>
            <a:r>
              <a:rPr lang="ja-JP" altLang="en-US" dirty="0"/>
              <a:t>、金沢市環境保全条例は法による規制を補完するとともに、本市に即したきめ細かな規制</a:t>
            </a:r>
            <a:r>
              <a:rPr lang="ja-JP" altLang="en-US" dirty="0" smtClean="0"/>
              <a:t>を行う</a:t>
            </a:r>
            <a:r>
              <a:rPr lang="ja-JP" altLang="en-US" dirty="0"/>
              <a:t>ことにより、現在及び将来の市民の健康で</a:t>
            </a:r>
            <a:r>
              <a:rPr lang="ja-JP" altLang="en-US" dirty="0" smtClean="0"/>
              <a:t>文化的な</a:t>
            </a:r>
            <a:r>
              <a:rPr lang="ja-JP" altLang="en-US" dirty="0"/>
              <a:t>生活を営む権利の確保に寄与することを</a:t>
            </a:r>
            <a:r>
              <a:rPr lang="ja-JP" altLang="en-US" dirty="0" smtClean="0"/>
              <a:t>目的</a:t>
            </a:r>
            <a:r>
              <a:rPr lang="ja-JP" altLang="en-US" dirty="0"/>
              <a:t>としています。</a:t>
            </a:r>
            <a:endParaRPr kumimoji="1" lang="ja-JP"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金沢市環境保全条例</a:t>
            </a:r>
            <a:endParaRPr kumimoji="1" lang="ja-JP" altLang="en-US" dirty="0"/>
          </a:p>
        </p:txBody>
      </p:sp>
      <p:pic>
        <p:nvPicPr>
          <p:cNvPr id="27649" name="Picture 1"/>
          <p:cNvPicPr>
            <a:picLocks noGrp="1" noChangeAspect="1" noChangeArrowheads="1"/>
          </p:cNvPicPr>
          <p:nvPr>
            <p:ph idx="1"/>
          </p:nvPr>
        </p:nvPicPr>
        <p:blipFill>
          <a:blip r:embed="rId2" cstate="print"/>
          <a:srcRect l="1697" t="6996" r="57156" b="40501"/>
          <a:stretch>
            <a:fillRect/>
          </a:stretch>
        </p:blipFill>
        <p:spPr bwMode="auto">
          <a:xfrm>
            <a:off x="1187624" y="1412776"/>
            <a:ext cx="7128792" cy="5114133"/>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公共交通の利用促進に関する条例</a:t>
            </a:r>
            <a:endParaRPr kumimoji="1" lang="ja-JP" altLang="en-US" dirty="0"/>
          </a:p>
        </p:txBody>
      </p:sp>
      <p:pic>
        <p:nvPicPr>
          <p:cNvPr id="12290" name="Picture 2"/>
          <p:cNvPicPr>
            <a:picLocks noGrp="1" noChangeAspect="1" noChangeArrowheads="1"/>
          </p:cNvPicPr>
          <p:nvPr>
            <p:ph idx="1"/>
          </p:nvPr>
        </p:nvPicPr>
        <p:blipFill>
          <a:blip r:embed="rId2" cstate="print"/>
          <a:srcRect l="803" t="6996" r="1697" b="2317"/>
          <a:stretch>
            <a:fillRect/>
          </a:stretch>
        </p:blipFill>
        <p:spPr bwMode="auto">
          <a:xfrm>
            <a:off x="179512" y="1268760"/>
            <a:ext cx="8399670" cy="4392488"/>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パークアンドライド</a:t>
            </a:r>
            <a:endParaRPr kumimoji="1" lang="ja-JP" altLang="en-US" dirty="0"/>
          </a:p>
        </p:txBody>
      </p:sp>
      <p:pic>
        <p:nvPicPr>
          <p:cNvPr id="23554" name="Picture 2"/>
          <p:cNvPicPr>
            <a:picLocks noGrp="1" noChangeAspect="1" noChangeArrowheads="1"/>
          </p:cNvPicPr>
          <p:nvPr>
            <p:ph idx="1"/>
          </p:nvPr>
        </p:nvPicPr>
        <p:blipFill>
          <a:blip r:embed="rId2" cstate="print"/>
          <a:srcRect l="30321" t="8587" r="26743" b="2317"/>
          <a:stretch>
            <a:fillRect/>
          </a:stretch>
        </p:blipFill>
        <p:spPr bwMode="auto">
          <a:xfrm>
            <a:off x="1907704" y="1268760"/>
            <a:ext cx="4536504" cy="5292588"/>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まちのり</a:t>
            </a:r>
            <a:endParaRPr kumimoji="1" lang="ja-JP" altLang="en-US" dirty="0"/>
          </a:p>
        </p:txBody>
      </p:sp>
      <p:pic>
        <p:nvPicPr>
          <p:cNvPr id="20482" name="Picture 2"/>
          <p:cNvPicPr>
            <a:picLocks noGrp="1" noChangeAspect="1" noChangeArrowheads="1"/>
          </p:cNvPicPr>
          <p:nvPr>
            <p:ph idx="1"/>
          </p:nvPr>
        </p:nvPicPr>
        <p:blipFill>
          <a:blip r:embed="rId2" cstate="print"/>
          <a:srcRect l="15115" t="10178" r="17798" b="-865"/>
          <a:stretch>
            <a:fillRect/>
          </a:stretch>
        </p:blipFill>
        <p:spPr bwMode="auto">
          <a:xfrm>
            <a:off x="1043608" y="1385392"/>
            <a:ext cx="7200800" cy="5472608"/>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道路交通量調査</a:t>
            </a:r>
            <a:endParaRPr kumimoji="1" lang="ja-JP" altLang="en-US" dirty="0"/>
          </a:p>
        </p:txBody>
      </p:sp>
      <p:sp>
        <p:nvSpPr>
          <p:cNvPr id="3" name="コンテンツ プレースホルダ 2"/>
          <p:cNvSpPr>
            <a:spLocks noGrp="1"/>
          </p:cNvSpPr>
          <p:nvPr>
            <p:ph idx="1"/>
          </p:nvPr>
        </p:nvSpPr>
        <p:spPr/>
        <p:txBody>
          <a:bodyPr/>
          <a:lstStyle/>
          <a:p>
            <a:pPr>
              <a:buNone/>
            </a:pPr>
            <a:r>
              <a:rPr kumimoji="1" lang="ja-JP" altLang="en-US" dirty="0" smtClean="0"/>
              <a:t>５年に１回</a:t>
            </a:r>
            <a:endParaRPr kumimoji="1" lang="en-US" altLang="ja-JP" dirty="0" smtClean="0"/>
          </a:p>
          <a:p>
            <a:pPr>
              <a:buNone/>
            </a:pPr>
            <a:endParaRPr lang="en-US" altLang="ja-JP" dirty="0"/>
          </a:p>
          <a:p>
            <a:pPr>
              <a:buNone/>
            </a:pPr>
            <a:r>
              <a:rPr kumimoji="1" lang="ja-JP" altLang="en-US" dirty="0" smtClean="0"/>
              <a:t>平成１７年度と平成２２年度</a:t>
            </a:r>
            <a:endParaRPr kumimoji="1" lang="en-US" altLang="ja-JP" dirty="0" smtClean="0"/>
          </a:p>
          <a:p>
            <a:pPr>
              <a:buNone/>
            </a:pPr>
            <a:endParaRPr lang="en-US" altLang="ja-JP" dirty="0"/>
          </a:p>
          <a:p>
            <a:pPr>
              <a:buNone/>
            </a:pPr>
            <a:r>
              <a:rPr kumimoji="1" lang="ja-JP" altLang="en-US" dirty="0" smtClean="0"/>
              <a:t>山側環状道路は比較できない</a:t>
            </a:r>
            <a:endParaRPr kumimoji="1" lang="en-US" altLang="ja-JP" dirty="0" smtClean="0"/>
          </a:p>
          <a:p>
            <a:pPr>
              <a:buNone/>
            </a:pPr>
            <a:endParaRPr lang="en-US" altLang="ja-JP" dirty="0"/>
          </a:p>
          <a:p>
            <a:pPr>
              <a:buNone/>
            </a:pPr>
            <a:r>
              <a:rPr kumimoji="1" lang="ja-JP" altLang="en-US" dirty="0" smtClean="0"/>
              <a:t>しかし、山側環状道路は増えている</a:t>
            </a:r>
            <a:endParaRPr kumimoji="1" lang="ja-JP"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自動車保有＆免許保有は増加</a:t>
            </a:r>
            <a:endParaRPr kumimoji="1" lang="ja-JP" altLang="en-US" dirty="0"/>
          </a:p>
        </p:txBody>
      </p:sp>
      <p:pic>
        <p:nvPicPr>
          <p:cNvPr id="4" name="コンテンツ プレースホルダ 3" descr="IMG_9610.jpg"/>
          <p:cNvPicPr>
            <a:picLocks noGrp="1" noChangeAspect="1"/>
          </p:cNvPicPr>
          <p:nvPr>
            <p:ph idx="1"/>
          </p:nvPr>
        </p:nvPicPr>
        <p:blipFill>
          <a:blip r:embed="rId2" cstate="print"/>
          <a:stretch>
            <a:fillRect/>
          </a:stretch>
        </p:blipFill>
        <p:spPr>
          <a:xfrm>
            <a:off x="179512" y="1196752"/>
            <a:ext cx="8732735" cy="5661248"/>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自動車保有台数増加</a:t>
            </a:r>
            <a:endParaRPr kumimoji="1" lang="ja-JP" altLang="en-US" dirty="0"/>
          </a:p>
        </p:txBody>
      </p:sp>
      <p:pic>
        <p:nvPicPr>
          <p:cNvPr id="4" name="コンテンツ プレースホルダ 3" descr="IMG_9607.jpg"/>
          <p:cNvPicPr>
            <a:picLocks noGrp="1" noChangeAspect="1"/>
          </p:cNvPicPr>
          <p:nvPr>
            <p:ph idx="1"/>
          </p:nvPr>
        </p:nvPicPr>
        <p:blipFill>
          <a:blip r:embed="rId2" cstate="print"/>
          <a:stretch>
            <a:fillRect/>
          </a:stretch>
        </p:blipFill>
        <p:spPr>
          <a:xfrm>
            <a:off x="0" y="1628800"/>
            <a:ext cx="9020762" cy="4902856"/>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原付自動車</a:t>
            </a:r>
            <a:r>
              <a:rPr lang="ja-JP" altLang="en-US" dirty="0" smtClean="0"/>
              <a:t>は減小</a:t>
            </a:r>
            <a:endParaRPr kumimoji="1" lang="ja-JP" altLang="en-US" dirty="0"/>
          </a:p>
        </p:txBody>
      </p:sp>
      <p:pic>
        <p:nvPicPr>
          <p:cNvPr id="4" name="コンテンツ プレースホルダ 3" descr="IMG_9609.jpg"/>
          <p:cNvPicPr>
            <a:picLocks noGrp="1" noChangeAspect="1"/>
          </p:cNvPicPr>
          <p:nvPr>
            <p:ph idx="1"/>
          </p:nvPr>
        </p:nvPicPr>
        <p:blipFill>
          <a:blip r:embed="rId2" cstate="print"/>
          <a:stretch>
            <a:fillRect/>
          </a:stretch>
        </p:blipFill>
        <p:spPr>
          <a:xfrm>
            <a:off x="0" y="2564904"/>
            <a:ext cx="9008760" cy="2448272"/>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金沢市の大気汚染調査</a:t>
            </a:r>
            <a:endParaRPr kumimoji="1" lang="ja-JP" altLang="en-US" dirty="0"/>
          </a:p>
        </p:txBody>
      </p:sp>
      <p:sp>
        <p:nvSpPr>
          <p:cNvPr id="3" name="コンテンツ プレースホルダ 2"/>
          <p:cNvSpPr>
            <a:spLocks noGrp="1"/>
          </p:cNvSpPr>
          <p:nvPr>
            <p:ph idx="1"/>
          </p:nvPr>
        </p:nvSpPr>
        <p:spPr>
          <a:xfrm>
            <a:off x="0" y="1196752"/>
            <a:ext cx="8964488" cy="4525963"/>
          </a:xfrm>
        </p:spPr>
        <p:txBody>
          <a:bodyPr>
            <a:noAutofit/>
          </a:bodyPr>
          <a:lstStyle/>
          <a:p>
            <a:pPr latinLnBrk="1">
              <a:buNone/>
            </a:pPr>
            <a:r>
              <a:rPr lang="ja-JP" altLang="en-US" sz="2400" dirty="0" smtClean="0"/>
              <a:t/>
            </a:r>
            <a:br>
              <a:rPr lang="ja-JP" altLang="en-US" sz="2400" dirty="0" smtClean="0"/>
            </a:br>
            <a:r>
              <a:rPr lang="ja-JP" altLang="en-US" sz="2400" dirty="0" smtClean="0"/>
              <a:t>金沢市では、大気</a:t>
            </a:r>
            <a:r>
              <a:rPr lang="ja-JP" altLang="en-US" sz="2400" dirty="0"/>
              <a:t>汚染防止法等の関係法令に基づき、大気汚染状況の監視を行っています。</a:t>
            </a:r>
            <a:br>
              <a:rPr lang="ja-JP" altLang="en-US" sz="2400" dirty="0"/>
            </a:br>
            <a:endParaRPr lang="en-US" altLang="ja-JP" sz="2400" dirty="0"/>
          </a:p>
          <a:p>
            <a:pPr latinLnBrk="1">
              <a:buNone/>
            </a:pPr>
            <a:r>
              <a:rPr lang="ja-JP" altLang="en-US" sz="2400" dirty="0" smtClean="0"/>
              <a:t>（</a:t>
            </a:r>
            <a:r>
              <a:rPr lang="ja-JP" altLang="en-US" sz="2400" dirty="0"/>
              <a:t>１）二酸化硫黄等の大気汚染常時監視（大気汚染</a:t>
            </a:r>
            <a:r>
              <a:rPr lang="ja-JP" altLang="en-US" sz="2400" dirty="0" smtClean="0"/>
              <a:t>防止法）</a:t>
            </a:r>
            <a:br>
              <a:rPr lang="ja-JP" altLang="en-US" sz="2400" dirty="0" smtClean="0"/>
            </a:br>
            <a:r>
              <a:rPr lang="ja-JP" altLang="en-US" sz="2400" dirty="0" smtClean="0"/>
              <a:t/>
            </a:r>
            <a:br>
              <a:rPr lang="ja-JP" altLang="en-US" sz="2400" dirty="0" smtClean="0"/>
            </a:br>
            <a:r>
              <a:rPr lang="ja-JP" altLang="en-US" sz="2400" dirty="0" smtClean="0"/>
              <a:t>　</a:t>
            </a:r>
            <a:endParaRPr lang="en-US" altLang="ja-JP" sz="2400" dirty="0" smtClean="0"/>
          </a:p>
          <a:p>
            <a:pPr latinLnBrk="1">
              <a:buNone/>
            </a:pPr>
            <a:r>
              <a:rPr lang="ja-JP" altLang="en-US" sz="2400" dirty="0" smtClean="0"/>
              <a:t>（</a:t>
            </a:r>
            <a:r>
              <a:rPr lang="ja-JP" altLang="en-US" sz="2400" dirty="0"/>
              <a:t>２）ベンゼン等の有害大気汚染物質の</a:t>
            </a:r>
            <a:r>
              <a:rPr lang="ja-JP" altLang="en-US" sz="2400" dirty="0" smtClean="0"/>
              <a:t>モニタリング</a:t>
            </a:r>
            <a:endParaRPr lang="en-US" altLang="ja-JP" sz="2400" dirty="0" smtClean="0"/>
          </a:p>
          <a:p>
            <a:pPr latinLnBrk="1">
              <a:buNone/>
            </a:pPr>
            <a:r>
              <a:rPr lang="ja-JP" altLang="en-US" sz="2400" dirty="0"/>
              <a:t>　</a:t>
            </a:r>
            <a:r>
              <a:rPr lang="ja-JP" altLang="en-US" sz="2400" dirty="0" smtClean="0"/>
              <a:t>　　　　　　　　　　　　　　　　　　　　　　　　　（</a:t>
            </a:r>
            <a:r>
              <a:rPr lang="ja-JP" altLang="en-US" sz="2400" dirty="0"/>
              <a:t>大気</a:t>
            </a:r>
            <a:r>
              <a:rPr lang="ja-JP" altLang="en-US" sz="2400" dirty="0" smtClean="0"/>
              <a:t>汚染防止法</a:t>
            </a:r>
            <a:r>
              <a:rPr lang="ja-JP" altLang="en-US" sz="2400" dirty="0"/>
              <a:t>）</a:t>
            </a:r>
            <a:br>
              <a:rPr lang="ja-JP" altLang="en-US" sz="2400" dirty="0"/>
            </a:br>
            <a:r>
              <a:rPr lang="ja-JP" altLang="en-US" sz="2400" dirty="0"/>
              <a:t/>
            </a:r>
            <a:br>
              <a:rPr lang="ja-JP" altLang="en-US" sz="2400" dirty="0"/>
            </a:br>
            <a:r>
              <a:rPr lang="ja-JP" altLang="en-US" sz="2400" dirty="0"/>
              <a:t>　</a:t>
            </a:r>
            <a:endParaRPr lang="en-US" altLang="ja-JP" sz="2400" dirty="0" smtClean="0"/>
          </a:p>
          <a:p>
            <a:pPr latinLnBrk="1">
              <a:buNone/>
            </a:pPr>
            <a:r>
              <a:rPr lang="ja-JP" altLang="en-US" sz="2400" dirty="0" smtClean="0"/>
              <a:t>（</a:t>
            </a:r>
            <a:r>
              <a:rPr lang="ja-JP" altLang="en-US" sz="2400" dirty="0"/>
              <a:t>３）ダイオキシン類の調査（ダイオキシン類対策特別措置法）</a:t>
            </a:r>
            <a:br>
              <a:rPr lang="ja-JP" altLang="en-US" sz="2400" dirty="0"/>
            </a:br>
            <a:endParaRPr lang="en-US" altLang="ja-JP" sz="2400" dirty="0" smtClean="0"/>
          </a:p>
          <a:p>
            <a:pPr latinLnBrk="1">
              <a:buNone/>
            </a:pPr>
            <a:r>
              <a:rPr lang="ja-JP" altLang="en-US" sz="2400" dirty="0" smtClean="0"/>
              <a:t>（</a:t>
            </a:r>
            <a:r>
              <a:rPr lang="ja-JP" altLang="en-US" sz="2400" dirty="0"/>
              <a:t>４）酸性雨の調査</a:t>
            </a:r>
            <a:br>
              <a:rPr lang="ja-JP" altLang="en-US" sz="2400" dirty="0"/>
            </a:br>
            <a:endParaRPr lang="ja-JP" altLang="en-US" sz="2400" dirty="0" smtClean="0"/>
          </a:p>
          <a:p>
            <a:endParaRPr kumimoji="1" lang="ja-JP" alt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自動車台数あたりの死傷者は減</a:t>
            </a:r>
            <a:endParaRPr kumimoji="1" lang="ja-JP" altLang="en-US" dirty="0"/>
          </a:p>
        </p:txBody>
      </p:sp>
      <p:pic>
        <p:nvPicPr>
          <p:cNvPr id="4" name="コンテンツ プレースホルダ 3" descr="IMG_9608.jpg"/>
          <p:cNvPicPr>
            <a:picLocks noGrp="1" noChangeAspect="1"/>
          </p:cNvPicPr>
          <p:nvPr>
            <p:ph idx="1"/>
          </p:nvPr>
        </p:nvPicPr>
        <p:blipFill>
          <a:blip r:embed="rId2" cstate="print"/>
          <a:stretch>
            <a:fillRect/>
          </a:stretch>
        </p:blipFill>
        <p:spPr>
          <a:xfrm>
            <a:off x="-1" y="1700808"/>
            <a:ext cx="9111903" cy="4608512"/>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その他</a:t>
            </a:r>
            <a:endParaRPr kumimoji="1" lang="ja-JP" altLang="en-US" dirty="0"/>
          </a:p>
        </p:txBody>
      </p:sp>
      <p:sp>
        <p:nvSpPr>
          <p:cNvPr id="3" name="コンテンツ プレースホルダ 2"/>
          <p:cNvSpPr>
            <a:spLocks noGrp="1"/>
          </p:cNvSpPr>
          <p:nvPr>
            <p:ph idx="1"/>
          </p:nvPr>
        </p:nvSpPr>
        <p:spPr/>
        <p:txBody>
          <a:bodyPr/>
          <a:lstStyle/>
          <a:p>
            <a:pPr>
              <a:buNone/>
            </a:pPr>
            <a:r>
              <a:rPr lang="ja-JP" altLang="en-US" dirty="0" smtClean="0"/>
              <a:t>・まちなかに駐車場が増えている</a:t>
            </a:r>
            <a:endParaRPr lang="en-US" altLang="ja-JP" dirty="0" smtClean="0"/>
          </a:p>
          <a:p>
            <a:pPr>
              <a:buNone/>
            </a:pPr>
            <a:r>
              <a:rPr kumimoji="1" lang="ja-JP" altLang="en-US" dirty="0" smtClean="0"/>
              <a:t>・郊外型大型点の乱立</a:t>
            </a:r>
            <a:endParaRPr kumimoji="1" lang="en-US" altLang="ja-JP" dirty="0" smtClean="0"/>
          </a:p>
          <a:p>
            <a:pPr>
              <a:buNone/>
            </a:pPr>
            <a:r>
              <a:rPr lang="ja-JP" altLang="en-US" dirty="0" smtClean="0"/>
              <a:t>・</a:t>
            </a:r>
            <a:endParaRPr lang="en-US" altLang="ja-JP" dirty="0" smtClean="0"/>
          </a:p>
          <a:p>
            <a:pPr>
              <a:buNone/>
            </a:pPr>
            <a:r>
              <a:rPr kumimoji="1" lang="ja-JP" altLang="en-US" dirty="0" smtClean="0"/>
              <a:t>・</a:t>
            </a:r>
            <a:endParaRPr kumimoji="1" lang="en-US" altLang="ja-JP" dirty="0" smtClean="0"/>
          </a:p>
          <a:p>
            <a:pPr>
              <a:buNone/>
            </a:pPr>
            <a:r>
              <a:rPr lang="ja-JP" altLang="en-US" dirty="0"/>
              <a:t>・</a:t>
            </a:r>
            <a:endParaRPr kumimoji="1" lang="en-US" altLang="ja-JP" dirty="0" smtClean="0"/>
          </a:p>
          <a:p>
            <a:pPr>
              <a:buNone/>
            </a:pPr>
            <a:endParaRPr kumimoji="1" lang="ja-JP"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駐車場南町の表通りに立体駐車場</a:t>
            </a:r>
            <a:endParaRPr kumimoji="1" lang="ja-JP" altLang="en-US" dirty="0"/>
          </a:p>
        </p:txBody>
      </p:sp>
      <p:pic>
        <p:nvPicPr>
          <p:cNvPr id="22530" name="Picture 2"/>
          <p:cNvPicPr>
            <a:picLocks noGrp="1" noChangeAspect="1" noChangeArrowheads="1"/>
          </p:cNvPicPr>
          <p:nvPr>
            <p:ph idx="1"/>
          </p:nvPr>
        </p:nvPicPr>
        <p:blipFill>
          <a:blip r:embed="rId2" cstate="print"/>
          <a:srcRect l="20235" t="30720" r="44201" b="22591"/>
          <a:stretch>
            <a:fillRect/>
          </a:stretch>
        </p:blipFill>
        <p:spPr bwMode="auto">
          <a:xfrm>
            <a:off x="971600" y="1268760"/>
            <a:ext cx="7272808" cy="53680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大型店乱立</a:t>
            </a:r>
            <a:endParaRPr kumimoji="1" lang="ja-JP" altLang="en-US" dirty="0"/>
          </a:p>
        </p:txBody>
      </p:sp>
      <p:pic>
        <p:nvPicPr>
          <p:cNvPr id="21506" name="Picture 2"/>
          <p:cNvPicPr>
            <a:picLocks noGrp="1" noChangeAspect="1" noChangeArrowheads="1"/>
          </p:cNvPicPr>
          <p:nvPr>
            <p:ph idx="1"/>
          </p:nvPr>
        </p:nvPicPr>
        <p:blipFill>
          <a:blip r:embed="rId2" cstate="print"/>
          <a:srcRect l="19587" t="13360" r="3486" b="5499"/>
          <a:stretch>
            <a:fillRect/>
          </a:stretch>
        </p:blipFill>
        <p:spPr bwMode="auto">
          <a:xfrm>
            <a:off x="0" y="1124744"/>
            <a:ext cx="9106895" cy="54006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その他</a:t>
            </a:r>
            <a:endParaRPr kumimoji="1" lang="ja-JP" altLang="en-US" dirty="0"/>
          </a:p>
        </p:txBody>
      </p:sp>
      <p:sp>
        <p:nvSpPr>
          <p:cNvPr id="3" name="コンテンツ プレースホルダ 2"/>
          <p:cNvSpPr>
            <a:spLocks noGrp="1"/>
          </p:cNvSpPr>
          <p:nvPr>
            <p:ph idx="1"/>
          </p:nvPr>
        </p:nvSpPr>
        <p:spPr/>
        <p:txBody>
          <a:bodyPr/>
          <a:lstStyle/>
          <a:p>
            <a:pPr>
              <a:buNone/>
            </a:pPr>
            <a:r>
              <a:rPr lang="ja-JP" altLang="en-US" dirty="0" smtClean="0"/>
              <a:t>・まちなかに駐車場が増えている</a:t>
            </a:r>
            <a:endParaRPr lang="en-US" altLang="ja-JP" dirty="0" smtClean="0"/>
          </a:p>
          <a:p>
            <a:pPr>
              <a:buNone/>
            </a:pPr>
            <a:r>
              <a:rPr kumimoji="1" lang="ja-JP" altLang="en-US" dirty="0" smtClean="0"/>
              <a:t>・郊外型大型点の乱立</a:t>
            </a:r>
            <a:endParaRPr kumimoji="1" lang="en-US" altLang="ja-JP" dirty="0" smtClean="0"/>
          </a:p>
          <a:p>
            <a:pPr>
              <a:buNone/>
            </a:pPr>
            <a:endParaRPr lang="en-US" altLang="ja-JP" dirty="0"/>
          </a:p>
          <a:p>
            <a:pPr>
              <a:buNone/>
            </a:pPr>
            <a:r>
              <a:rPr lang="ja-JP" altLang="en-US" dirty="0" smtClean="0"/>
              <a:t>他、なにが考えられるでしょうか。</a:t>
            </a:r>
            <a:endParaRPr lang="en-US" altLang="ja-JP" dirty="0" smtClean="0"/>
          </a:p>
          <a:p>
            <a:pPr>
              <a:buNone/>
            </a:pPr>
            <a:r>
              <a:rPr kumimoji="1" lang="ja-JP" altLang="en-US" dirty="0" smtClean="0"/>
              <a:t>・</a:t>
            </a:r>
            <a:endParaRPr kumimoji="1" lang="en-US" altLang="ja-JP" dirty="0" smtClean="0"/>
          </a:p>
          <a:p>
            <a:pPr>
              <a:buNone/>
            </a:pPr>
            <a:r>
              <a:rPr lang="ja-JP" altLang="en-US" dirty="0"/>
              <a:t>・</a:t>
            </a:r>
            <a:endParaRPr kumimoji="1" lang="en-US" altLang="ja-JP" dirty="0" smtClean="0"/>
          </a:p>
          <a:p>
            <a:pPr>
              <a:buNone/>
            </a:pPr>
            <a:endParaRPr kumimoji="1" lang="ja-JP"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l="24060" t="14951" r="22270" b="11863"/>
          <a:stretch>
            <a:fillRect/>
          </a:stretch>
        </p:blipFill>
        <p:spPr bwMode="auto">
          <a:xfrm>
            <a:off x="-1" y="0"/>
            <a:ext cx="8945217" cy="6858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l="14861" t="14563" r="16794" b="8657"/>
          <a:stretch>
            <a:fillRect/>
          </a:stretch>
        </p:blipFill>
        <p:spPr bwMode="auto">
          <a:xfrm>
            <a:off x="0" y="836712"/>
            <a:ext cx="8892480" cy="5616624"/>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r="20481" b="726"/>
          <a:stretch>
            <a:fillRect/>
          </a:stretch>
        </p:blipFill>
        <p:spPr bwMode="auto">
          <a:xfrm>
            <a:off x="467544" y="1222854"/>
            <a:ext cx="8028384" cy="5635146"/>
          </a:xfrm>
          <a:prstGeom prst="rect">
            <a:avLst/>
          </a:prstGeom>
          <a:noFill/>
          <a:ln w="9525">
            <a:noFill/>
            <a:miter lim="800000"/>
            <a:headEnd/>
            <a:tailEnd/>
          </a:ln>
        </p:spPr>
      </p:pic>
      <p:sp>
        <p:nvSpPr>
          <p:cNvPr id="5" name="タイトル 1"/>
          <p:cNvSpPr>
            <a:spLocks noGrp="1"/>
          </p:cNvSpPr>
          <p:nvPr>
            <p:ph type="title"/>
          </p:nvPr>
        </p:nvSpPr>
        <p:spPr/>
        <p:txBody>
          <a:bodyPr/>
          <a:lstStyle/>
          <a:p>
            <a:r>
              <a:rPr kumimoji="1" lang="ja-JP" altLang="en-US" dirty="0" smtClean="0"/>
              <a:t>リアルタイムでわかります。</a:t>
            </a:r>
            <a:endParaRPr kumimoji="1" lang="ja-JP"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リアルタイムでわかります。</a:t>
            </a:r>
            <a:endParaRPr kumimoji="1" lang="ja-JP" altLang="en-US" dirty="0"/>
          </a:p>
        </p:txBody>
      </p:sp>
      <p:pic>
        <p:nvPicPr>
          <p:cNvPr id="10242" name="Picture 2"/>
          <p:cNvPicPr>
            <a:picLocks noGrp="1" noChangeAspect="1" noChangeArrowheads="1"/>
          </p:cNvPicPr>
          <p:nvPr>
            <p:ph idx="1"/>
          </p:nvPr>
        </p:nvPicPr>
        <p:blipFill>
          <a:blip r:embed="rId2" cstate="print"/>
          <a:srcRect l="803" t="632" r="20040" b="726"/>
          <a:stretch>
            <a:fillRect/>
          </a:stretch>
        </p:blipFill>
        <p:spPr bwMode="auto">
          <a:xfrm>
            <a:off x="539552" y="1196752"/>
            <a:ext cx="8080331" cy="566124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l="12420" t="16619" r="9830" b="8673"/>
          <a:stretch>
            <a:fillRect/>
          </a:stretch>
        </p:blipFill>
        <p:spPr bwMode="auto">
          <a:xfrm>
            <a:off x="-1" y="1484784"/>
            <a:ext cx="9144001" cy="4939863"/>
          </a:xfrm>
          <a:prstGeom prst="rect">
            <a:avLst/>
          </a:prstGeom>
          <a:noFill/>
          <a:ln w="9525">
            <a:noFill/>
            <a:miter lim="800000"/>
            <a:headEnd/>
            <a:tailEnd/>
          </a:ln>
        </p:spPr>
      </p:pic>
      <p:sp>
        <p:nvSpPr>
          <p:cNvPr id="5" name="テキスト ボックス 4"/>
          <p:cNvSpPr txBox="1"/>
          <p:nvPr/>
        </p:nvSpPr>
        <p:spPr>
          <a:xfrm>
            <a:off x="2771800" y="404664"/>
            <a:ext cx="3860352" cy="769441"/>
          </a:xfrm>
          <a:prstGeom prst="rect">
            <a:avLst/>
          </a:prstGeom>
          <a:noFill/>
        </p:spPr>
        <p:txBody>
          <a:bodyPr wrap="none" rtlCol="0">
            <a:spAutoFit/>
          </a:bodyPr>
          <a:lstStyle/>
          <a:p>
            <a:r>
              <a:rPr lang="ja-JP" altLang="en-US" sz="4400" dirty="0"/>
              <a:t>二</a:t>
            </a:r>
            <a:r>
              <a:rPr lang="ja-JP" altLang="en-US" sz="4400" dirty="0" smtClean="0"/>
              <a:t>酸化窒素</a:t>
            </a:r>
            <a:r>
              <a:rPr lang="en-US" altLang="ja-JP" sz="4400" dirty="0" smtClean="0"/>
              <a:t>NO</a:t>
            </a:r>
            <a:r>
              <a:rPr lang="en-US" altLang="ja-JP" dirty="0" smtClean="0"/>
              <a:t>2</a:t>
            </a:r>
            <a:endParaRPr kumimoji="1" lang="ja-JP"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l="13326" t="14951" r="9747" b="10272"/>
          <a:stretch>
            <a:fillRect/>
          </a:stretch>
        </p:blipFill>
        <p:spPr bwMode="auto">
          <a:xfrm>
            <a:off x="52607" y="1628800"/>
            <a:ext cx="9091393" cy="4968552"/>
          </a:xfrm>
          <a:prstGeom prst="rect">
            <a:avLst/>
          </a:prstGeom>
          <a:noFill/>
          <a:ln w="9525">
            <a:noFill/>
            <a:miter lim="800000"/>
            <a:headEnd/>
            <a:tailEnd/>
          </a:ln>
        </p:spPr>
      </p:pic>
      <p:sp>
        <p:nvSpPr>
          <p:cNvPr id="5" name="テキスト ボックス 4"/>
          <p:cNvSpPr txBox="1"/>
          <p:nvPr/>
        </p:nvSpPr>
        <p:spPr>
          <a:xfrm>
            <a:off x="2771800" y="404664"/>
            <a:ext cx="3005951" cy="769441"/>
          </a:xfrm>
          <a:prstGeom prst="rect">
            <a:avLst/>
          </a:prstGeom>
          <a:noFill/>
        </p:spPr>
        <p:txBody>
          <a:bodyPr wrap="none" rtlCol="0">
            <a:spAutoFit/>
          </a:bodyPr>
          <a:lstStyle/>
          <a:p>
            <a:r>
              <a:rPr lang="ja-JP" altLang="en-US" sz="4400" dirty="0"/>
              <a:t>二</a:t>
            </a:r>
            <a:r>
              <a:rPr lang="ja-JP" altLang="en-US" sz="4400" dirty="0" smtClean="0"/>
              <a:t>酸化硫黄</a:t>
            </a:r>
            <a:endParaRPr kumimoji="1" lang="ja-JP" altLang="en-US" sz="4400" dirty="0"/>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327</Words>
  <Application>Microsoft Office PowerPoint</Application>
  <PresentationFormat>画面に合わせる (4:3)</PresentationFormat>
  <Paragraphs>64</Paragraphs>
  <Slides>34</Slides>
  <Notes>0</Notes>
  <HiddenSlides>0</HiddenSlides>
  <MMClips>0</MMClips>
  <ScaleCrop>false</ScaleCrop>
  <HeadingPairs>
    <vt:vector size="4" baseType="variant">
      <vt:variant>
        <vt:lpstr>テーマ</vt:lpstr>
      </vt:variant>
      <vt:variant>
        <vt:i4>1</vt:i4>
      </vt:variant>
      <vt:variant>
        <vt:lpstr>スライド タイトル</vt:lpstr>
      </vt:variant>
      <vt:variant>
        <vt:i4>34</vt:i4>
      </vt:variant>
    </vt:vector>
  </HeadingPairs>
  <TitlesOfParts>
    <vt:vector size="35" baseType="lpstr">
      <vt:lpstr>Office テーマ</vt:lpstr>
      <vt:lpstr>金沢市 大気汚染の現状と取り組み</vt:lpstr>
      <vt:lpstr>現状</vt:lpstr>
      <vt:lpstr>金沢市の大気汚染調査</vt:lpstr>
      <vt:lpstr>スライド 4</vt:lpstr>
      <vt:lpstr>スライド 5</vt:lpstr>
      <vt:lpstr>リアルタイムでわかります。</vt:lpstr>
      <vt:lpstr>リアルタイムでわかります。</vt:lpstr>
      <vt:lpstr>スライド 8</vt:lpstr>
      <vt:lpstr>スライド 9</vt:lpstr>
      <vt:lpstr>スライド 10</vt:lpstr>
      <vt:lpstr>SPM</vt:lpstr>
      <vt:lpstr>光化学オキシダント</vt:lpstr>
      <vt:lpstr>酸性雨</vt:lpstr>
      <vt:lpstr>金沢市の見解</vt:lpstr>
      <vt:lpstr>対策</vt:lpstr>
      <vt:lpstr>国の対策</vt:lpstr>
      <vt:lpstr>スライド 17</vt:lpstr>
      <vt:lpstr>スライド 18</vt:lpstr>
      <vt:lpstr>スライド 19</vt:lpstr>
      <vt:lpstr>ゾーン３０</vt:lpstr>
      <vt:lpstr>大気汚染防止法及び 金沢市環境保全条例の目的 </vt:lpstr>
      <vt:lpstr>金沢市環境保全条例</vt:lpstr>
      <vt:lpstr>公共交通の利用促進に関する条例</vt:lpstr>
      <vt:lpstr>パークアンドライド</vt:lpstr>
      <vt:lpstr>まちのり</vt:lpstr>
      <vt:lpstr>道路交通量調査</vt:lpstr>
      <vt:lpstr>自動車保有＆免許保有は増加</vt:lpstr>
      <vt:lpstr>自動車保有台数増加</vt:lpstr>
      <vt:lpstr>原付自動車は減小</vt:lpstr>
      <vt:lpstr>自動車台数あたりの死傷者は減</vt:lpstr>
      <vt:lpstr>その他</vt:lpstr>
      <vt:lpstr>駐車場南町の表通りに立体駐車場</vt:lpstr>
      <vt:lpstr>大型店乱立</vt:lpstr>
      <vt:lpstr>その他</vt:lpstr>
    </vt:vector>
  </TitlesOfParts>
  <Company>金沢市</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金沢市役所</dc:creator>
  <cp:lastModifiedBy>金沢市役所</cp:lastModifiedBy>
  <cp:revision>17</cp:revision>
  <dcterms:created xsi:type="dcterms:W3CDTF">2013-11-08T13:12:05Z</dcterms:created>
  <dcterms:modified xsi:type="dcterms:W3CDTF">2013-11-08T15:37:54Z</dcterms:modified>
</cp:coreProperties>
</file>