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2"/>
  </p:handoutMasterIdLst>
  <p:sldIdLst>
    <p:sldId id="257" r:id="rId2"/>
    <p:sldId id="258" r:id="rId3"/>
    <p:sldId id="259" r:id="rId4"/>
    <p:sldId id="260" r:id="rId5"/>
    <p:sldId id="265" r:id="rId6"/>
    <p:sldId id="261" r:id="rId7"/>
    <p:sldId id="262" r:id="rId8"/>
    <p:sldId id="263" r:id="rId9"/>
    <p:sldId id="264" r:id="rId10"/>
    <p:sldId id="266" r:id="rId1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4B393D6-2032-4F23-B4F3-560EC1301E10}" type="datetimeFigureOut">
              <a:rPr kumimoji="1" lang="ja-JP" altLang="en-US" smtClean="0"/>
              <a:t>2013/10/7</a:t>
            </a:fld>
            <a:endParaRPr kumimoji="1" lang="ja-JP" altLang="en-US"/>
          </a:p>
        </p:txBody>
      </p:sp>
      <p:sp>
        <p:nvSpPr>
          <p:cNvPr id="4" name="フッター プレースホル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05E3047-324C-48AE-BBB0-1744BBEDA00C}" type="slidenum">
              <a:rPr kumimoji="1" lang="ja-JP" altLang="en-US" smtClean="0"/>
              <a:t>&lt;#&gt;</a:t>
            </a:fld>
            <a:endParaRPr kumimoji="1" lang="ja-JP"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74617FDC-4507-4028-96A3-A886A49059FA}" type="datetimeFigureOut">
              <a:rPr kumimoji="1" lang="ja-JP" altLang="en-US" smtClean="0"/>
              <a:t>2013/10/7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7D00159-FE02-4467-A088-DEA003156C43}" type="slidenum">
              <a:rPr kumimoji="1" lang="ja-JP" altLang="en-US" smtClean="0"/>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74617FDC-4507-4028-96A3-A886A49059FA}" type="datetimeFigureOut">
              <a:rPr kumimoji="1" lang="ja-JP" altLang="en-US" smtClean="0"/>
              <a:t>2013/10/7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7D00159-FE02-4467-A088-DEA003156C43}" type="slidenum">
              <a:rPr kumimoji="1" lang="ja-JP" altLang="en-US" smtClean="0"/>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74617FDC-4507-4028-96A3-A886A49059FA}" type="datetimeFigureOut">
              <a:rPr kumimoji="1" lang="ja-JP" altLang="en-US" smtClean="0"/>
              <a:t>2013/10/7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7D00159-FE02-4467-A088-DEA003156C43}" type="slidenum">
              <a:rPr kumimoji="1" lang="ja-JP" altLang="en-US" smtClean="0"/>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74617FDC-4507-4028-96A3-A886A49059FA}" type="datetimeFigureOut">
              <a:rPr kumimoji="1" lang="ja-JP" altLang="en-US" smtClean="0"/>
              <a:t>2013/10/7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7D00159-FE02-4467-A088-DEA003156C43}" type="slidenum">
              <a:rPr kumimoji="1" lang="ja-JP" altLang="en-US" smtClean="0"/>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74617FDC-4507-4028-96A3-A886A49059FA}" type="datetimeFigureOut">
              <a:rPr kumimoji="1" lang="ja-JP" altLang="en-US" smtClean="0"/>
              <a:t>2013/10/7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7D00159-FE02-4467-A088-DEA003156C43}" type="slidenum">
              <a:rPr kumimoji="1" lang="ja-JP" altLang="en-US" smtClean="0"/>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74617FDC-4507-4028-96A3-A886A49059FA}" type="datetimeFigureOut">
              <a:rPr kumimoji="1" lang="ja-JP" altLang="en-US" smtClean="0"/>
              <a:t>2013/10/7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7D00159-FE02-4467-A088-DEA003156C43}" type="slidenum">
              <a:rPr kumimoji="1" lang="ja-JP" altLang="en-US" smtClean="0"/>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74617FDC-4507-4028-96A3-A886A49059FA}" type="datetimeFigureOut">
              <a:rPr kumimoji="1" lang="ja-JP" altLang="en-US" smtClean="0"/>
              <a:t>2013/10/7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07D00159-FE02-4467-A088-DEA003156C43}" type="slidenum">
              <a:rPr kumimoji="1" lang="ja-JP" altLang="en-US" smtClean="0"/>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74617FDC-4507-4028-96A3-A886A49059FA}" type="datetimeFigureOut">
              <a:rPr kumimoji="1" lang="ja-JP" altLang="en-US" smtClean="0"/>
              <a:t>2013/10/7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07D00159-FE02-4467-A088-DEA003156C43}" type="slidenum">
              <a:rPr kumimoji="1" lang="ja-JP" altLang="en-US" smtClean="0"/>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74617FDC-4507-4028-96A3-A886A49059FA}" type="datetimeFigureOut">
              <a:rPr kumimoji="1" lang="ja-JP" altLang="en-US" smtClean="0"/>
              <a:t>2013/10/7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07D00159-FE02-4467-A088-DEA003156C43}" type="slidenum">
              <a:rPr kumimoji="1" lang="ja-JP" altLang="en-US" smtClean="0"/>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74617FDC-4507-4028-96A3-A886A49059FA}" type="datetimeFigureOut">
              <a:rPr kumimoji="1" lang="ja-JP" altLang="en-US" smtClean="0"/>
              <a:t>2013/10/7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7D00159-FE02-4467-A088-DEA003156C43}" type="slidenum">
              <a:rPr kumimoji="1" lang="ja-JP" altLang="en-US" smtClean="0"/>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74617FDC-4507-4028-96A3-A886A49059FA}" type="datetimeFigureOut">
              <a:rPr kumimoji="1" lang="ja-JP" altLang="en-US" smtClean="0"/>
              <a:t>2013/10/7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7D00159-FE02-4467-A088-DEA003156C43}" type="slidenum">
              <a:rPr kumimoji="1" lang="ja-JP" altLang="en-US" smtClean="0"/>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617FDC-4507-4028-96A3-A886A49059FA}" type="datetimeFigureOut">
              <a:rPr kumimoji="1" lang="ja-JP" altLang="en-US" smtClean="0"/>
              <a:t>2013/10/7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D00159-FE02-4467-A088-DEA003156C43}" type="slidenum">
              <a:rPr kumimoji="1" lang="ja-JP" altLang="en-US" smtClean="0"/>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dirty="0" smtClean="0">
                <a:latin typeface="メイリオ" pitchFamily="50" charset="-128"/>
                <a:ea typeface="メイリオ" pitchFamily="50" charset="-128"/>
                <a:cs typeface="メイリオ" pitchFamily="50" charset="-128"/>
              </a:rPr>
              <a:t>不妊治療の助成制度</a:t>
            </a:r>
            <a:r>
              <a:rPr lang="ja-JP" altLang="en-US" dirty="0" smtClean="0">
                <a:latin typeface="メイリオ" pitchFamily="50" charset="-128"/>
                <a:ea typeface="メイリオ" pitchFamily="50" charset="-128"/>
                <a:cs typeface="メイリオ" pitchFamily="50" charset="-128"/>
              </a:rPr>
              <a:t>の拡充を</a:t>
            </a:r>
            <a:r>
              <a:rPr lang="ja-JP" altLang="ja-JP" dirty="0" smtClean="0">
                <a:latin typeface="メイリオ" pitchFamily="50" charset="-128"/>
                <a:ea typeface="メイリオ" pitchFamily="50" charset="-128"/>
                <a:cs typeface="メイリオ" pitchFamily="50" charset="-128"/>
              </a:rPr>
              <a:t>！</a:t>
            </a:r>
            <a:endParaRPr kumimoji="1" lang="ja-JP" altLang="en-US" dirty="0">
              <a:latin typeface="メイリオ" pitchFamily="50" charset="-128"/>
              <a:ea typeface="メイリオ" pitchFamily="50" charset="-128"/>
              <a:cs typeface="メイリオ" pitchFamily="50" charset="-128"/>
            </a:endParaRPr>
          </a:p>
        </p:txBody>
      </p:sp>
      <p:sp>
        <p:nvSpPr>
          <p:cNvPr id="3" name="コンテンツ プレースホルダ 2"/>
          <p:cNvSpPr>
            <a:spLocks noGrp="1"/>
          </p:cNvSpPr>
          <p:nvPr>
            <p:ph idx="1"/>
          </p:nvPr>
        </p:nvSpPr>
        <p:spPr/>
        <p:txBody>
          <a:bodyPr>
            <a:normAutofit lnSpcReduction="10000"/>
          </a:bodyPr>
          <a:lstStyle/>
          <a:p>
            <a:pPr>
              <a:buNone/>
            </a:pPr>
            <a:r>
              <a:rPr lang="ja-JP" altLang="en-US" dirty="0" smtClean="0">
                <a:latin typeface="メイリオ" pitchFamily="50" charset="-128"/>
                <a:ea typeface="メイリオ" pitchFamily="50" charset="-128"/>
                <a:cs typeface="メイリオ" pitchFamily="50" charset="-128"/>
              </a:rPr>
              <a:t>　　　２０１３年・９月議会の到達</a:t>
            </a:r>
            <a:endParaRPr lang="en-US" altLang="ja-JP" dirty="0" smtClean="0">
              <a:latin typeface="メイリオ" pitchFamily="50" charset="-128"/>
              <a:ea typeface="メイリオ" pitchFamily="50" charset="-128"/>
              <a:cs typeface="メイリオ" pitchFamily="50" charset="-128"/>
            </a:endParaRPr>
          </a:p>
          <a:p>
            <a:pPr>
              <a:buNone/>
            </a:pPr>
            <a:endParaRPr kumimoji="1" lang="en-US" altLang="ja-JP" dirty="0" smtClean="0">
              <a:latin typeface="メイリオ" pitchFamily="50" charset="-128"/>
              <a:ea typeface="メイリオ" pitchFamily="50" charset="-128"/>
              <a:cs typeface="メイリオ" pitchFamily="50" charset="-128"/>
            </a:endParaRPr>
          </a:p>
          <a:p>
            <a:pPr>
              <a:buNone/>
            </a:pPr>
            <a:endParaRPr lang="en-US" altLang="ja-JP" dirty="0">
              <a:latin typeface="メイリオ" pitchFamily="50" charset="-128"/>
              <a:ea typeface="メイリオ" pitchFamily="50" charset="-128"/>
              <a:cs typeface="メイリオ" pitchFamily="50" charset="-128"/>
            </a:endParaRPr>
          </a:p>
          <a:p>
            <a:pPr>
              <a:buNone/>
            </a:pPr>
            <a:endParaRPr kumimoji="1" lang="en-US" altLang="ja-JP" dirty="0" smtClean="0">
              <a:latin typeface="メイリオ" pitchFamily="50" charset="-128"/>
              <a:ea typeface="メイリオ" pitchFamily="50" charset="-128"/>
              <a:cs typeface="メイリオ" pitchFamily="50" charset="-128"/>
            </a:endParaRPr>
          </a:p>
          <a:p>
            <a:pPr>
              <a:buNone/>
            </a:pPr>
            <a:endParaRPr lang="en-US" altLang="ja-JP" dirty="0">
              <a:latin typeface="メイリオ" pitchFamily="50" charset="-128"/>
              <a:ea typeface="メイリオ" pitchFamily="50" charset="-128"/>
              <a:cs typeface="メイリオ" pitchFamily="50" charset="-128"/>
            </a:endParaRPr>
          </a:p>
          <a:p>
            <a:pPr>
              <a:buNone/>
            </a:pPr>
            <a:endParaRPr kumimoji="1" lang="en-US" altLang="ja-JP" dirty="0" smtClean="0">
              <a:latin typeface="メイリオ" pitchFamily="50" charset="-128"/>
              <a:ea typeface="メイリオ" pitchFamily="50" charset="-128"/>
              <a:cs typeface="メイリオ" pitchFamily="50" charset="-128"/>
            </a:endParaRPr>
          </a:p>
          <a:p>
            <a:pPr>
              <a:buNone/>
            </a:pPr>
            <a:endParaRPr lang="en-US" altLang="ja-JP" dirty="0">
              <a:latin typeface="メイリオ" pitchFamily="50" charset="-128"/>
              <a:ea typeface="メイリオ" pitchFamily="50" charset="-128"/>
              <a:cs typeface="メイリオ" pitchFamily="50" charset="-128"/>
            </a:endParaRPr>
          </a:p>
          <a:p>
            <a:pPr>
              <a:buNone/>
            </a:pPr>
            <a:r>
              <a:rPr kumimoji="1" lang="ja-JP" altLang="en-US" dirty="0" smtClean="0">
                <a:latin typeface="メイリオ" pitchFamily="50" charset="-128"/>
                <a:ea typeface="メイリオ" pitchFamily="50" charset="-128"/>
                <a:cs typeface="メイリオ" pitchFamily="50" charset="-128"/>
              </a:rPr>
              <a:t>　金沢市</a:t>
            </a:r>
            <a:r>
              <a:rPr kumimoji="1" lang="ja-JP" altLang="en-US" dirty="0">
                <a:latin typeface="メイリオ" pitchFamily="50" charset="-128"/>
                <a:ea typeface="メイリオ" pitchFamily="50" charset="-128"/>
                <a:cs typeface="メイリオ" pitchFamily="50" charset="-128"/>
              </a:rPr>
              <a:t>議会</a:t>
            </a:r>
            <a:r>
              <a:rPr kumimoji="1" lang="ja-JP" altLang="en-US" dirty="0" smtClean="0">
                <a:latin typeface="メイリオ" pitchFamily="50" charset="-128"/>
                <a:ea typeface="メイリオ" pitchFamily="50" charset="-128"/>
                <a:cs typeface="メイリオ" pitchFamily="50" charset="-128"/>
              </a:rPr>
              <a:t>議員　　広田みよ</a:t>
            </a:r>
            <a:endParaRPr kumimoji="1" lang="ja-JP" altLang="en-US" dirty="0">
              <a:latin typeface="メイリオ" pitchFamily="50" charset="-128"/>
              <a:ea typeface="メイリオ" pitchFamily="50" charset="-128"/>
              <a:cs typeface="メイリオ" pitchFamily="50" charset="-128"/>
            </a:endParaRPr>
          </a:p>
        </p:txBody>
      </p:sp>
      <p:pic>
        <p:nvPicPr>
          <p:cNvPr id="4" name="図 3" descr="nekomiyo.jpg"/>
          <p:cNvPicPr>
            <a:picLocks noChangeAspect="1"/>
          </p:cNvPicPr>
          <p:nvPr/>
        </p:nvPicPr>
        <p:blipFill>
          <a:blip r:embed="rId2" cstate="print">
            <a:biLevel thresh="50000"/>
          </a:blip>
          <a:stretch>
            <a:fillRect/>
          </a:stretch>
        </p:blipFill>
        <p:spPr>
          <a:xfrm>
            <a:off x="6252989" y="2708920"/>
            <a:ext cx="2891011" cy="386569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rgbClr val="FF00FF"/>
                </a:solidFill>
                <a:latin typeface="メイリオ" pitchFamily="50" charset="-128"/>
                <a:ea typeface="メイリオ" pitchFamily="50" charset="-128"/>
                <a:cs typeface="メイリオ" pitchFamily="50" charset="-128"/>
              </a:rPr>
              <a:t>行動するなら今</a:t>
            </a:r>
            <a:endParaRPr kumimoji="1" lang="ja-JP" altLang="en-US" dirty="0">
              <a:solidFill>
                <a:srgbClr val="FF00FF"/>
              </a:solidFill>
              <a:latin typeface="メイリオ" pitchFamily="50" charset="-128"/>
              <a:ea typeface="メイリオ" pitchFamily="50" charset="-128"/>
              <a:cs typeface="メイリオ" pitchFamily="50" charset="-128"/>
            </a:endParaRPr>
          </a:p>
        </p:txBody>
      </p:sp>
      <p:sp>
        <p:nvSpPr>
          <p:cNvPr id="3" name="コンテンツ プレースホルダ 2"/>
          <p:cNvSpPr>
            <a:spLocks noGrp="1"/>
          </p:cNvSpPr>
          <p:nvPr>
            <p:ph idx="1"/>
          </p:nvPr>
        </p:nvSpPr>
        <p:spPr/>
        <p:txBody>
          <a:bodyPr>
            <a:noAutofit/>
          </a:bodyPr>
          <a:lstStyle/>
          <a:p>
            <a:pPr>
              <a:buNone/>
            </a:pPr>
            <a:r>
              <a:rPr kumimoji="1" lang="ja-JP" altLang="en-US" sz="4800" dirty="0" smtClean="0">
                <a:latin typeface="メイリオ" pitchFamily="50" charset="-128"/>
                <a:ea typeface="メイリオ" pitchFamily="50" charset="-128"/>
                <a:cs typeface="メイリオ" pitchFamily="50" charset="-128"/>
              </a:rPr>
              <a:t>来年度から、年齢・回数制限がはじまるとすれば、今年の</a:t>
            </a:r>
            <a:r>
              <a:rPr kumimoji="1" lang="ja-JP" altLang="en-US" sz="4800" dirty="0" smtClean="0">
                <a:solidFill>
                  <a:srgbClr val="FF0000"/>
                </a:solidFill>
                <a:latin typeface="メイリオ" pitchFamily="50" charset="-128"/>
                <a:ea typeface="メイリオ" pitchFamily="50" charset="-128"/>
                <a:cs typeface="メイリオ" pitchFamily="50" charset="-128"/>
              </a:rPr>
              <a:t>１２月頃には要望を出したい</a:t>
            </a:r>
            <a:r>
              <a:rPr kumimoji="1" lang="ja-JP" altLang="en-US" sz="4800" dirty="0" smtClean="0">
                <a:latin typeface="メイリオ" pitchFamily="50" charset="-128"/>
                <a:ea typeface="メイリオ" pitchFamily="50" charset="-128"/>
                <a:cs typeface="メイリオ" pitchFamily="50" charset="-128"/>
              </a:rPr>
              <a:t>。</a:t>
            </a:r>
            <a:endParaRPr kumimoji="1" lang="en-US" altLang="ja-JP" sz="4800" dirty="0" smtClean="0">
              <a:latin typeface="メイリオ" pitchFamily="50" charset="-128"/>
              <a:ea typeface="メイリオ" pitchFamily="50" charset="-128"/>
              <a:cs typeface="メイリオ" pitchFamily="50" charset="-128"/>
            </a:endParaRPr>
          </a:p>
          <a:p>
            <a:pPr>
              <a:buNone/>
            </a:pPr>
            <a:r>
              <a:rPr lang="ja-JP" altLang="en-US" sz="4800" dirty="0">
                <a:latin typeface="メイリオ" pitchFamily="50" charset="-128"/>
                <a:ea typeface="メイリオ" pitchFamily="50" charset="-128"/>
                <a:cs typeface="メイリオ" pitchFamily="50" charset="-128"/>
              </a:rPr>
              <a:t>署名</a:t>
            </a:r>
            <a:r>
              <a:rPr lang="ja-JP" altLang="en-US" sz="4800" dirty="0" smtClean="0">
                <a:latin typeface="メイリオ" pitchFamily="50" charset="-128"/>
                <a:ea typeface="メイリオ" pitchFamily="50" charset="-128"/>
                <a:cs typeface="メイリオ" pitchFamily="50" charset="-128"/>
              </a:rPr>
              <a:t>など考えています。</a:t>
            </a:r>
            <a:endParaRPr lang="en-US" altLang="ja-JP" sz="4800" dirty="0" smtClean="0">
              <a:latin typeface="メイリオ" pitchFamily="50" charset="-128"/>
              <a:ea typeface="メイリオ" pitchFamily="50" charset="-128"/>
              <a:cs typeface="メイリオ" pitchFamily="50" charset="-128"/>
            </a:endParaRPr>
          </a:p>
          <a:p>
            <a:pPr>
              <a:buNone/>
            </a:pPr>
            <a:r>
              <a:rPr kumimoji="1" lang="ja-JP" altLang="en-US" sz="4800" dirty="0" smtClean="0">
                <a:latin typeface="メイリオ" pitchFamily="50" charset="-128"/>
                <a:ea typeface="メイリオ" pitchFamily="50" charset="-128"/>
                <a:cs typeface="メイリオ" pitchFamily="50" charset="-128"/>
              </a:rPr>
              <a:t>ぜひご協力を！</a:t>
            </a:r>
            <a:endParaRPr kumimoji="1" lang="ja-JP" altLang="en-US" sz="4800" dirty="0">
              <a:latin typeface="メイリオ" pitchFamily="50" charset="-128"/>
              <a:ea typeface="メイリオ" pitchFamily="50" charset="-128"/>
              <a:cs typeface="メイリオ"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cs typeface="メイリオ" pitchFamily="50" charset="-128"/>
              </a:rPr>
              <a:t>不妊治療する方は増えている</a:t>
            </a:r>
            <a:endParaRPr kumimoji="1" lang="ja-JP" altLang="en-US" dirty="0">
              <a:latin typeface="メイリオ" pitchFamily="50" charset="-128"/>
              <a:ea typeface="メイリオ" pitchFamily="50" charset="-128"/>
              <a:cs typeface="メイリオ" pitchFamily="50" charset="-128"/>
            </a:endParaRPr>
          </a:p>
        </p:txBody>
      </p:sp>
      <p:sp>
        <p:nvSpPr>
          <p:cNvPr id="3" name="コンテンツ プレースホルダ 2"/>
          <p:cNvSpPr>
            <a:spLocks noGrp="1"/>
          </p:cNvSpPr>
          <p:nvPr>
            <p:ph idx="1"/>
          </p:nvPr>
        </p:nvSpPr>
        <p:spPr>
          <a:xfrm>
            <a:off x="251520" y="1628800"/>
            <a:ext cx="8892480" cy="4525963"/>
          </a:xfrm>
        </p:spPr>
        <p:txBody>
          <a:bodyPr>
            <a:normAutofit/>
          </a:bodyPr>
          <a:lstStyle/>
          <a:p>
            <a:pPr>
              <a:buNone/>
            </a:pPr>
            <a:r>
              <a:rPr lang="ja-JP" altLang="en-US" dirty="0">
                <a:latin typeface="メイリオ" pitchFamily="50" charset="-128"/>
                <a:ea typeface="メイリオ" pitchFamily="50" charset="-128"/>
                <a:cs typeface="メイリオ" pitchFamily="50" charset="-128"/>
              </a:rPr>
              <a:t>○</a:t>
            </a:r>
            <a:r>
              <a:rPr lang="ja-JP" altLang="ja-JP" sz="2800" dirty="0" smtClean="0">
                <a:latin typeface="メイリオ" pitchFamily="50" charset="-128"/>
                <a:ea typeface="メイリオ" pitchFamily="50" charset="-128"/>
                <a:cs typeface="メイリオ" pitchFamily="50" charset="-128"/>
              </a:rPr>
              <a:t>不妊治療を続ける方々が全国で</a:t>
            </a:r>
            <a:r>
              <a:rPr lang="ja-JP" altLang="en-US" sz="2800" dirty="0" smtClean="0">
                <a:latin typeface="メイリオ" pitchFamily="50" charset="-128"/>
                <a:ea typeface="メイリオ" pitchFamily="50" charset="-128"/>
                <a:cs typeface="メイリオ" pitchFamily="50" charset="-128"/>
              </a:rPr>
              <a:t>推定</a:t>
            </a:r>
            <a:r>
              <a:rPr lang="ja-JP" altLang="ja-JP" sz="2800" dirty="0" smtClean="0">
                <a:solidFill>
                  <a:srgbClr val="FF00FF"/>
                </a:solidFill>
                <a:latin typeface="メイリオ" pitchFamily="50" charset="-128"/>
                <a:ea typeface="メイリオ" pitchFamily="50" charset="-128"/>
                <a:cs typeface="メイリオ" pitchFamily="50" charset="-128"/>
              </a:rPr>
              <a:t>２３０万人</a:t>
            </a:r>
            <a:r>
              <a:rPr lang="ja-JP" altLang="en-US" sz="2800" dirty="0" smtClean="0">
                <a:solidFill>
                  <a:srgbClr val="FF00FF"/>
                </a:solidFill>
                <a:latin typeface="メイリオ" pitchFamily="50" charset="-128"/>
                <a:ea typeface="メイリオ" pitchFamily="50" charset="-128"/>
                <a:cs typeface="メイリオ" pitchFamily="50" charset="-128"/>
              </a:rPr>
              <a:t>。</a:t>
            </a:r>
            <a:endParaRPr lang="en-US" altLang="ja-JP" sz="2800" dirty="0">
              <a:solidFill>
                <a:srgbClr val="FF00FF"/>
              </a:solidFill>
              <a:latin typeface="メイリオ" pitchFamily="50" charset="-128"/>
              <a:ea typeface="メイリオ" pitchFamily="50" charset="-128"/>
              <a:cs typeface="メイリオ" pitchFamily="50" charset="-128"/>
            </a:endParaRPr>
          </a:p>
          <a:p>
            <a:pPr>
              <a:buNone/>
            </a:pPr>
            <a:r>
              <a:rPr lang="ja-JP" altLang="en-US" dirty="0" smtClean="0">
                <a:latin typeface="メイリオ" pitchFamily="50" charset="-128"/>
                <a:ea typeface="メイリオ" pitchFamily="50" charset="-128"/>
                <a:cs typeface="メイリオ" pitchFamily="50" charset="-128"/>
              </a:rPr>
              <a:t>○</a:t>
            </a:r>
            <a:r>
              <a:rPr lang="ja-JP" altLang="en-US" sz="2800" dirty="0" smtClean="0">
                <a:latin typeface="メイリオ" pitchFamily="50" charset="-128"/>
                <a:ea typeface="メイリオ" pitchFamily="50" charset="-128"/>
                <a:cs typeface="メイリオ" pitchFamily="50" charset="-128"/>
              </a:rPr>
              <a:t>石川</a:t>
            </a:r>
            <a:r>
              <a:rPr lang="ja-JP" altLang="ja-JP" sz="2800" dirty="0" smtClean="0">
                <a:latin typeface="メイリオ" pitchFamily="50" charset="-128"/>
                <a:ea typeface="メイリオ" pitchFamily="50" charset="-128"/>
                <a:cs typeface="メイリオ" pitchFamily="50" charset="-128"/>
              </a:rPr>
              <a:t>県内</a:t>
            </a:r>
            <a:r>
              <a:rPr lang="ja-JP" altLang="en-US" sz="2800" dirty="0" smtClean="0">
                <a:latin typeface="メイリオ" pitchFamily="50" charset="-128"/>
                <a:ea typeface="メイリオ" pitchFamily="50" charset="-128"/>
                <a:cs typeface="メイリオ" pitchFamily="50" charset="-128"/>
              </a:rPr>
              <a:t>の</a:t>
            </a:r>
            <a:r>
              <a:rPr lang="ja-JP" altLang="ja-JP" sz="2800" dirty="0" smtClean="0">
                <a:latin typeface="メイリオ" pitchFamily="50" charset="-128"/>
                <a:ea typeface="メイリオ" pitchFamily="50" charset="-128"/>
                <a:cs typeface="メイリオ" pitchFamily="50" charset="-128"/>
              </a:rPr>
              <a:t>医療機関で行われている不妊治療の件数</a:t>
            </a:r>
            <a:r>
              <a:rPr lang="ja-JP" altLang="en-US" dirty="0" smtClean="0">
                <a:latin typeface="メイリオ" pitchFamily="50" charset="-128"/>
                <a:ea typeface="メイリオ" pitchFamily="50" charset="-128"/>
                <a:cs typeface="メイリオ" pitchFamily="50" charset="-128"/>
              </a:rPr>
              <a:t>→</a:t>
            </a:r>
            <a:r>
              <a:rPr lang="ja-JP" altLang="ja-JP" dirty="0" smtClean="0">
                <a:solidFill>
                  <a:srgbClr val="FF00FF"/>
                </a:solidFill>
                <a:latin typeface="メイリオ" pitchFamily="50" charset="-128"/>
                <a:ea typeface="メイリオ" pitchFamily="50" charset="-128"/>
                <a:cs typeface="メイリオ" pitchFamily="50" charset="-128"/>
              </a:rPr>
              <a:t>２３年</a:t>
            </a:r>
            <a:r>
              <a:rPr lang="ja-JP" altLang="en-US" dirty="0" smtClean="0">
                <a:solidFill>
                  <a:srgbClr val="FF00FF"/>
                </a:solidFill>
                <a:latin typeface="メイリオ" pitchFamily="50" charset="-128"/>
                <a:ea typeface="メイリオ" pitchFamily="50" charset="-128"/>
                <a:cs typeface="メイリオ" pitchFamily="50" charset="-128"/>
              </a:rPr>
              <a:t>　</a:t>
            </a:r>
            <a:r>
              <a:rPr lang="ja-JP" altLang="ja-JP" dirty="0" smtClean="0">
                <a:solidFill>
                  <a:srgbClr val="FF00FF"/>
                </a:solidFill>
                <a:latin typeface="メイリオ" pitchFamily="50" charset="-128"/>
                <a:ea typeface="メイリオ" pitchFamily="50" charset="-128"/>
                <a:cs typeface="メイリオ" pitchFamily="50" charset="-128"/>
              </a:rPr>
              <a:t>２７７４件</a:t>
            </a:r>
            <a:r>
              <a:rPr lang="ja-JP" altLang="en-US" dirty="0" smtClean="0">
                <a:solidFill>
                  <a:srgbClr val="FF00FF"/>
                </a:solidFill>
                <a:latin typeface="メイリオ" pitchFamily="50" charset="-128"/>
                <a:ea typeface="メイリオ" pitchFamily="50" charset="-128"/>
                <a:cs typeface="メイリオ" pitchFamily="50" charset="-128"/>
              </a:rPr>
              <a:t>　</a:t>
            </a:r>
            <a:r>
              <a:rPr lang="ja-JP" altLang="ja-JP" dirty="0" smtClean="0">
                <a:solidFill>
                  <a:srgbClr val="FF00FF"/>
                </a:solidFill>
                <a:latin typeface="メイリオ" pitchFamily="50" charset="-128"/>
                <a:ea typeface="メイリオ" pitchFamily="50" charset="-128"/>
                <a:cs typeface="メイリオ" pitchFamily="50" charset="-128"/>
              </a:rPr>
              <a:t>右肩上がり</a:t>
            </a:r>
            <a:endParaRPr lang="en-US" altLang="ja-JP" dirty="0">
              <a:solidFill>
                <a:srgbClr val="FF00FF"/>
              </a:solidFill>
              <a:latin typeface="メイリオ" pitchFamily="50" charset="-128"/>
              <a:ea typeface="メイリオ" pitchFamily="50" charset="-128"/>
              <a:cs typeface="メイリオ" pitchFamily="50" charset="-128"/>
            </a:endParaRPr>
          </a:p>
          <a:p>
            <a:pPr>
              <a:buNone/>
            </a:pPr>
            <a:r>
              <a:rPr lang="ja-JP" altLang="en-US" dirty="0" smtClean="0">
                <a:latin typeface="メイリオ" pitchFamily="50" charset="-128"/>
                <a:ea typeface="メイリオ" pitchFamily="50" charset="-128"/>
                <a:cs typeface="メイリオ" pitchFamily="50" charset="-128"/>
              </a:rPr>
              <a:t>○金沢市で</a:t>
            </a:r>
            <a:r>
              <a:rPr lang="ja-JP" altLang="ja-JP" dirty="0" smtClean="0">
                <a:latin typeface="メイリオ" pitchFamily="50" charset="-128"/>
                <a:ea typeface="メイリオ" pitchFamily="50" charset="-128"/>
                <a:cs typeface="メイリオ" pitchFamily="50" charset="-128"/>
              </a:rPr>
              <a:t>特定不妊治療助成</a:t>
            </a:r>
            <a:r>
              <a:rPr lang="ja-JP" altLang="en-US" dirty="0" smtClean="0">
                <a:latin typeface="メイリオ" pitchFamily="50" charset="-128"/>
                <a:ea typeface="メイリオ" pitchFamily="50" charset="-128"/>
                <a:cs typeface="メイリオ" pitchFamily="50" charset="-128"/>
              </a:rPr>
              <a:t>（</a:t>
            </a:r>
            <a:r>
              <a:rPr lang="ja-JP" altLang="ja-JP" dirty="0" smtClean="0">
                <a:latin typeface="メイリオ" pitchFamily="50" charset="-128"/>
                <a:ea typeface="メイリオ" pitchFamily="50" charset="-128"/>
                <a:cs typeface="メイリオ" pitchFamily="50" charset="-128"/>
              </a:rPr>
              <a:t>体外受精や人工授精など</a:t>
            </a:r>
            <a:r>
              <a:rPr lang="ja-JP" altLang="en-US" dirty="0" smtClean="0">
                <a:latin typeface="メイリオ" pitchFamily="50" charset="-128"/>
                <a:ea typeface="メイリオ" pitchFamily="50" charset="-128"/>
                <a:cs typeface="メイリオ" pitchFamily="50" charset="-128"/>
              </a:rPr>
              <a:t>）</a:t>
            </a:r>
            <a:r>
              <a:rPr lang="ja-JP" altLang="ja-JP" dirty="0" smtClean="0">
                <a:latin typeface="メイリオ" pitchFamily="50" charset="-128"/>
                <a:ea typeface="メイリオ" pitchFamily="50" charset="-128"/>
                <a:cs typeface="メイリオ" pitchFamily="50" charset="-128"/>
              </a:rPr>
              <a:t>件数</a:t>
            </a:r>
            <a:endParaRPr lang="en-US" altLang="ja-JP" dirty="0" smtClean="0">
              <a:latin typeface="メイリオ" pitchFamily="50" charset="-128"/>
              <a:ea typeface="メイリオ" pitchFamily="50" charset="-128"/>
              <a:cs typeface="メイリオ" pitchFamily="50" charset="-128"/>
            </a:endParaRPr>
          </a:p>
          <a:p>
            <a:pPr>
              <a:buNone/>
            </a:pPr>
            <a:r>
              <a:rPr lang="ja-JP" altLang="en-US" dirty="0">
                <a:latin typeface="メイリオ" pitchFamily="50" charset="-128"/>
                <a:ea typeface="メイリオ" pitchFamily="50" charset="-128"/>
                <a:cs typeface="メイリオ" pitchFamily="50" charset="-128"/>
              </a:rPr>
              <a:t>　</a:t>
            </a:r>
            <a:r>
              <a:rPr lang="ja-JP" altLang="en-US" dirty="0" smtClean="0">
                <a:latin typeface="メイリオ" pitchFamily="50" charset="-128"/>
                <a:ea typeface="メイリオ" pitchFamily="50" charset="-128"/>
                <a:cs typeface="メイリオ" pitchFamily="50" charset="-128"/>
              </a:rPr>
              <a:t>→</a:t>
            </a:r>
            <a:r>
              <a:rPr lang="ja-JP" altLang="en-US" dirty="0" smtClean="0">
                <a:solidFill>
                  <a:srgbClr val="FF00FF"/>
                </a:solidFill>
                <a:latin typeface="メイリオ" pitchFamily="50" charset="-128"/>
                <a:ea typeface="メイリオ" pitchFamily="50" charset="-128"/>
                <a:cs typeface="メイリオ" pitchFamily="50" charset="-128"/>
              </a:rPr>
              <a:t>２４年</a:t>
            </a:r>
            <a:r>
              <a:rPr lang="ja-JP" altLang="ja-JP" dirty="0" smtClean="0">
                <a:solidFill>
                  <a:srgbClr val="FF00FF"/>
                </a:solidFill>
                <a:latin typeface="メイリオ" pitchFamily="50" charset="-128"/>
                <a:ea typeface="メイリオ" pitchFamily="50" charset="-128"/>
                <a:cs typeface="メイリオ" pitchFamily="50" charset="-128"/>
              </a:rPr>
              <a:t>度で７２２件</a:t>
            </a:r>
            <a:r>
              <a:rPr lang="ja-JP" altLang="en-US" dirty="0" smtClean="0">
                <a:solidFill>
                  <a:srgbClr val="FF00FF"/>
                </a:solidFill>
                <a:latin typeface="メイリオ" pitchFamily="50" charset="-128"/>
                <a:ea typeface="メイリオ" pitchFamily="50" charset="-128"/>
                <a:cs typeface="メイリオ" pitchFamily="50" charset="-128"/>
              </a:rPr>
              <a:t>　右肩上がり</a:t>
            </a:r>
            <a:endParaRPr lang="en-US" altLang="ja-JP" dirty="0" smtClean="0">
              <a:solidFill>
                <a:srgbClr val="FF00FF"/>
              </a:solidFill>
              <a:latin typeface="メイリオ" pitchFamily="50" charset="-128"/>
              <a:ea typeface="メイリオ" pitchFamily="50" charset="-128"/>
              <a:cs typeface="メイリオ" pitchFamily="50" charset="-128"/>
            </a:endParaRPr>
          </a:p>
          <a:p>
            <a:pPr>
              <a:buNone/>
            </a:pPr>
            <a:r>
              <a:rPr lang="en-US" altLang="ja-JP" dirty="0" smtClean="0">
                <a:latin typeface="メイリオ" pitchFamily="50" charset="-128"/>
                <a:ea typeface="メイリオ" pitchFamily="50" charset="-128"/>
                <a:cs typeface="メイリオ" pitchFamily="50" charset="-128"/>
              </a:rPr>
              <a:t/>
            </a:r>
            <a:br>
              <a:rPr lang="en-US" altLang="ja-JP" dirty="0" smtClean="0">
                <a:latin typeface="メイリオ" pitchFamily="50" charset="-128"/>
                <a:ea typeface="メイリオ" pitchFamily="50" charset="-128"/>
                <a:cs typeface="メイリオ" pitchFamily="50" charset="-128"/>
              </a:rPr>
            </a:br>
            <a:r>
              <a:rPr lang="ja-JP" altLang="en-US" dirty="0" smtClean="0">
                <a:latin typeface="メイリオ" pitchFamily="50" charset="-128"/>
                <a:ea typeface="メイリオ" pitchFamily="50" charset="-128"/>
                <a:cs typeface="メイリオ" pitchFamily="50" charset="-128"/>
              </a:rPr>
              <a:t>　　</a:t>
            </a:r>
            <a:r>
              <a:rPr lang="ja-JP" altLang="ja-JP" dirty="0" smtClean="0">
                <a:latin typeface="メイリオ" pitchFamily="50" charset="-128"/>
                <a:ea typeface="メイリオ" pitchFamily="50" charset="-128"/>
                <a:cs typeface="メイリオ" pitchFamily="50" charset="-128"/>
              </a:rPr>
              <a:t>ここ</a:t>
            </a:r>
            <a:r>
              <a:rPr lang="ja-JP" altLang="ja-JP" dirty="0" smtClean="0">
                <a:solidFill>
                  <a:srgbClr val="FF0000"/>
                </a:solidFill>
                <a:latin typeface="メイリオ" pitchFamily="50" charset="-128"/>
                <a:ea typeface="メイリオ" pitchFamily="50" charset="-128"/>
                <a:cs typeface="メイリオ" pitchFamily="50" charset="-128"/>
              </a:rPr>
              <a:t>５年間で２倍以上</a:t>
            </a:r>
            <a:r>
              <a:rPr lang="ja-JP" altLang="ja-JP" dirty="0" smtClean="0">
                <a:latin typeface="メイリオ" pitchFamily="50" charset="-128"/>
                <a:ea typeface="メイリオ" pitchFamily="50" charset="-128"/>
                <a:cs typeface="メイリオ" pitchFamily="50" charset="-128"/>
              </a:rPr>
              <a:t>の伸び</a:t>
            </a:r>
            <a:r>
              <a:rPr lang="ja-JP" altLang="en-US" dirty="0" smtClean="0">
                <a:latin typeface="メイリオ" pitchFamily="50" charset="-128"/>
                <a:ea typeface="メイリオ" pitchFamily="50" charset="-128"/>
                <a:cs typeface="メイリオ" pitchFamily="50" charset="-128"/>
              </a:rPr>
              <a:t>！</a:t>
            </a:r>
            <a:endParaRPr kumimoji="1" lang="ja-JP" altLang="en-US" dirty="0">
              <a:latin typeface="メイリオ" pitchFamily="50" charset="-128"/>
              <a:ea typeface="メイリオ" pitchFamily="50" charset="-128"/>
              <a:cs typeface="メイリオ" pitchFamily="50"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cs typeface="メイリオ" pitchFamily="50" charset="-128"/>
              </a:rPr>
              <a:t>大きな支え</a:t>
            </a:r>
            <a:endParaRPr kumimoji="1" lang="ja-JP" altLang="en-US" dirty="0">
              <a:latin typeface="メイリオ" pitchFamily="50" charset="-128"/>
              <a:ea typeface="メイリオ" pitchFamily="50" charset="-128"/>
              <a:cs typeface="メイリオ" pitchFamily="50" charset="-128"/>
            </a:endParaRPr>
          </a:p>
        </p:txBody>
      </p:sp>
      <p:sp>
        <p:nvSpPr>
          <p:cNvPr id="3" name="コンテンツ プレースホルダ 2"/>
          <p:cNvSpPr>
            <a:spLocks noGrp="1"/>
          </p:cNvSpPr>
          <p:nvPr>
            <p:ph idx="1"/>
          </p:nvPr>
        </p:nvSpPr>
        <p:spPr>
          <a:xfrm>
            <a:off x="467544" y="1772816"/>
            <a:ext cx="8229600" cy="4525963"/>
          </a:xfrm>
        </p:spPr>
        <p:txBody>
          <a:bodyPr/>
          <a:lstStyle/>
          <a:p>
            <a:pPr algn="ctr">
              <a:lnSpc>
                <a:spcPts val="4900"/>
              </a:lnSpc>
              <a:buNone/>
            </a:pPr>
            <a:r>
              <a:rPr lang="ja-JP" altLang="ja-JP" dirty="0" smtClean="0">
                <a:latin typeface="メイリオ" pitchFamily="50" charset="-128"/>
                <a:ea typeface="メイリオ" pitchFamily="50" charset="-128"/>
                <a:cs typeface="メイリオ" pitchFamily="50" charset="-128"/>
              </a:rPr>
              <a:t>特定不妊治療は、保険が適応されず</a:t>
            </a:r>
            <a:endParaRPr lang="en-US" altLang="ja-JP" dirty="0" smtClean="0">
              <a:latin typeface="メイリオ" pitchFamily="50" charset="-128"/>
              <a:ea typeface="メイリオ" pitchFamily="50" charset="-128"/>
              <a:cs typeface="メイリオ" pitchFamily="50" charset="-128"/>
            </a:endParaRPr>
          </a:p>
          <a:p>
            <a:pPr algn="ctr">
              <a:lnSpc>
                <a:spcPts val="4900"/>
              </a:lnSpc>
              <a:buNone/>
            </a:pPr>
            <a:r>
              <a:rPr lang="ja-JP" altLang="ja-JP" dirty="0" smtClean="0">
                <a:latin typeface="メイリオ" pitchFamily="50" charset="-128"/>
                <a:ea typeface="メイリオ" pitchFamily="50" charset="-128"/>
                <a:cs typeface="メイリオ" pitchFamily="50" charset="-128"/>
              </a:rPr>
              <a:t>体外受精などは１回３０万から１００万円と</a:t>
            </a:r>
            <a:r>
              <a:rPr lang="ja-JP" altLang="ja-JP" dirty="0" smtClean="0">
                <a:solidFill>
                  <a:srgbClr val="FF00FF"/>
                </a:solidFill>
                <a:latin typeface="メイリオ" pitchFamily="50" charset="-128"/>
                <a:ea typeface="メイリオ" pitchFamily="50" charset="-128"/>
                <a:cs typeface="メイリオ" pitchFamily="50" charset="-128"/>
              </a:rPr>
              <a:t>高額な費用</a:t>
            </a:r>
            <a:r>
              <a:rPr lang="ja-JP" altLang="ja-JP" dirty="0" smtClean="0">
                <a:latin typeface="メイリオ" pitchFamily="50" charset="-128"/>
                <a:ea typeface="メイリオ" pitchFamily="50" charset="-128"/>
                <a:cs typeface="メイリオ" pitchFamily="50" charset="-128"/>
              </a:rPr>
              <a:t>がかかるため、</a:t>
            </a:r>
            <a:endParaRPr lang="en-US" altLang="ja-JP" dirty="0" smtClean="0">
              <a:latin typeface="メイリオ" pitchFamily="50" charset="-128"/>
              <a:ea typeface="メイリオ" pitchFamily="50" charset="-128"/>
              <a:cs typeface="メイリオ" pitchFamily="50" charset="-128"/>
            </a:endParaRPr>
          </a:p>
          <a:p>
            <a:pPr algn="ctr">
              <a:lnSpc>
                <a:spcPts val="4900"/>
              </a:lnSpc>
              <a:buNone/>
            </a:pPr>
            <a:r>
              <a:rPr lang="ja-JP" altLang="ja-JP" dirty="0" smtClean="0">
                <a:latin typeface="メイリオ" pitchFamily="50" charset="-128"/>
                <a:ea typeface="メイリオ" pitchFamily="50" charset="-128"/>
                <a:cs typeface="メイリオ" pitchFamily="50" charset="-128"/>
              </a:rPr>
              <a:t>当事者にとってこの制度は</a:t>
            </a:r>
            <a:endParaRPr lang="en-US" altLang="ja-JP" dirty="0" smtClean="0">
              <a:latin typeface="メイリオ" pitchFamily="50" charset="-128"/>
              <a:ea typeface="メイリオ" pitchFamily="50" charset="-128"/>
              <a:cs typeface="メイリオ" pitchFamily="50" charset="-128"/>
            </a:endParaRPr>
          </a:p>
          <a:p>
            <a:pPr algn="ctr">
              <a:lnSpc>
                <a:spcPts val="4900"/>
              </a:lnSpc>
              <a:buNone/>
            </a:pPr>
            <a:r>
              <a:rPr lang="ja-JP" altLang="en-US" dirty="0">
                <a:latin typeface="メイリオ" pitchFamily="50" charset="-128"/>
                <a:ea typeface="メイリオ" pitchFamily="50" charset="-128"/>
                <a:cs typeface="メイリオ" pitchFamily="50" charset="-128"/>
              </a:rPr>
              <a:t>　</a:t>
            </a:r>
            <a:r>
              <a:rPr lang="ja-JP" altLang="en-US" dirty="0" smtClean="0">
                <a:latin typeface="メイリオ" pitchFamily="50" charset="-128"/>
                <a:ea typeface="メイリオ" pitchFamily="50" charset="-128"/>
                <a:cs typeface="メイリオ" pitchFamily="50" charset="-128"/>
              </a:rPr>
              <a:t>　　　</a:t>
            </a:r>
            <a:r>
              <a:rPr lang="ja-JP" altLang="ja-JP" dirty="0" smtClean="0">
                <a:latin typeface="メイリオ" pitchFamily="50" charset="-128"/>
                <a:ea typeface="メイリオ" pitchFamily="50" charset="-128"/>
                <a:cs typeface="メイリオ" pitchFamily="50" charset="-128"/>
              </a:rPr>
              <a:t>経済的にも精神的にも、</a:t>
            </a:r>
            <a:endParaRPr lang="en-US" altLang="ja-JP" dirty="0" smtClean="0">
              <a:latin typeface="メイリオ" pitchFamily="50" charset="-128"/>
              <a:ea typeface="メイリオ" pitchFamily="50" charset="-128"/>
              <a:cs typeface="メイリオ" pitchFamily="50" charset="-128"/>
            </a:endParaRPr>
          </a:p>
          <a:p>
            <a:pPr algn="ctr">
              <a:lnSpc>
                <a:spcPts val="4900"/>
              </a:lnSpc>
              <a:buNone/>
            </a:pPr>
            <a:r>
              <a:rPr lang="ja-JP" altLang="en-US" dirty="0">
                <a:latin typeface="メイリオ" pitchFamily="50" charset="-128"/>
                <a:ea typeface="メイリオ" pitchFamily="50" charset="-128"/>
                <a:cs typeface="メイリオ" pitchFamily="50" charset="-128"/>
              </a:rPr>
              <a:t>　</a:t>
            </a:r>
            <a:r>
              <a:rPr lang="ja-JP" altLang="en-US" dirty="0" smtClean="0">
                <a:latin typeface="メイリオ" pitchFamily="50" charset="-128"/>
                <a:ea typeface="メイリオ" pitchFamily="50" charset="-128"/>
                <a:cs typeface="メイリオ" pitchFamily="50" charset="-128"/>
              </a:rPr>
              <a:t>　</a:t>
            </a:r>
            <a:r>
              <a:rPr lang="ja-JP" altLang="ja-JP" dirty="0" smtClean="0">
                <a:solidFill>
                  <a:srgbClr val="FF00FF"/>
                </a:solidFill>
                <a:latin typeface="メイリオ" pitchFamily="50" charset="-128"/>
                <a:ea typeface="メイリオ" pitchFamily="50" charset="-128"/>
                <a:cs typeface="メイリオ" pitchFamily="50" charset="-128"/>
              </a:rPr>
              <a:t>大きな支え</a:t>
            </a:r>
            <a:r>
              <a:rPr lang="ja-JP" altLang="ja-JP" dirty="0" smtClean="0">
                <a:latin typeface="メイリオ" pitchFamily="50" charset="-128"/>
                <a:ea typeface="メイリオ" pitchFamily="50" charset="-128"/>
                <a:cs typeface="メイリオ" pitchFamily="50" charset="-128"/>
              </a:rPr>
              <a:t>となっている。</a:t>
            </a:r>
            <a:endParaRPr kumimoji="1" lang="ja-JP" altLang="en-US" dirty="0">
              <a:latin typeface="メイリオ" pitchFamily="50" charset="-128"/>
              <a:ea typeface="メイリオ" pitchFamily="50" charset="-128"/>
              <a:cs typeface="メイリオ" pitchFamily="50"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cs typeface="メイリオ" pitchFamily="50" charset="-128"/>
              </a:rPr>
              <a:t>国は助成↓の方向</a:t>
            </a:r>
            <a:endParaRPr kumimoji="1" lang="ja-JP" altLang="en-US" dirty="0">
              <a:latin typeface="メイリオ" pitchFamily="50" charset="-128"/>
              <a:ea typeface="メイリオ" pitchFamily="50" charset="-128"/>
              <a:cs typeface="メイリオ" pitchFamily="50" charset="-128"/>
            </a:endParaRPr>
          </a:p>
        </p:txBody>
      </p:sp>
      <p:sp>
        <p:nvSpPr>
          <p:cNvPr id="3" name="コンテンツ プレースホルダ 2"/>
          <p:cNvSpPr>
            <a:spLocks noGrp="1"/>
          </p:cNvSpPr>
          <p:nvPr>
            <p:ph idx="1"/>
          </p:nvPr>
        </p:nvSpPr>
        <p:spPr>
          <a:xfrm>
            <a:off x="467544" y="1268760"/>
            <a:ext cx="8229600" cy="5400600"/>
          </a:xfrm>
        </p:spPr>
        <p:txBody>
          <a:bodyPr>
            <a:noAutofit/>
          </a:bodyPr>
          <a:lstStyle/>
          <a:p>
            <a:pPr>
              <a:lnSpc>
                <a:spcPts val="4700"/>
              </a:lnSpc>
              <a:buNone/>
            </a:pPr>
            <a:r>
              <a:rPr lang="ja-JP" altLang="ja-JP" sz="2800" dirty="0" smtClean="0">
                <a:latin typeface="メイリオ" pitchFamily="50" charset="-128"/>
                <a:ea typeface="メイリオ" pitchFamily="50" charset="-128"/>
                <a:cs typeface="メイリオ" pitchFamily="50" charset="-128"/>
              </a:rPr>
              <a:t>国は今年度、</a:t>
            </a:r>
            <a:endParaRPr lang="en-US" altLang="ja-JP" sz="2800" dirty="0" smtClean="0">
              <a:latin typeface="メイリオ" pitchFamily="50" charset="-128"/>
              <a:ea typeface="メイリオ" pitchFamily="50" charset="-128"/>
              <a:cs typeface="メイリオ" pitchFamily="50" charset="-128"/>
            </a:endParaRPr>
          </a:p>
          <a:p>
            <a:pPr>
              <a:lnSpc>
                <a:spcPts val="4700"/>
              </a:lnSpc>
              <a:buNone/>
            </a:pPr>
            <a:r>
              <a:rPr lang="ja-JP" altLang="ja-JP" sz="2800" dirty="0" smtClean="0">
                <a:latin typeface="メイリオ" pitchFamily="50" charset="-128"/>
                <a:ea typeface="メイリオ" pitchFamily="50" charset="-128"/>
                <a:cs typeface="メイリオ" pitchFamily="50" charset="-128"/>
              </a:rPr>
              <a:t>体外受精など特定不妊治療の補助額を</a:t>
            </a:r>
            <a:endParaRPr lang="en-US" altLang="ja-JP" sz="2800" dirty="0" smtClean="0">
              <a:latin typeface="メイリオ" pitchFamily="50" charset="-128"/>
              <a:ea typeface="メイリオ" pitchFamily="50" charset="-128"/>
              <a:cs typeface="メイリオ" pitchFamily="50" charset="-128"/>
            </a:endParaRPr>
          </a:p>
          <a:p>
            <a:pPr>
              <a:lnSpc>
                <a:spcPts val="4700"/>
              </a:lnSpc>
              <a:buNone/>
            </a:pPr>
            <a:r>
              <a:rPr lang="ja-JP" altLang="ja-JP" sz="2800" dirty="0" smtClean="0">
                <a:latin typeface="メイリオ" pitchFamily="50" charset="-128"/>
                <a:ea typeface="メイリオ" pitchFamily="50" charset="-128"/>
                <a:cs typeface="メイリオ" pitchFamily="50" charset="-128"/>
              </a:rPr>
              <a:t>凍結胚移植などについて</a:t>
            </a:r>
            <a:endParaRPr lang="en-US" altLang="ja-JP" sz="2800" dirty="0" smtClean="0">
              <a:latin typeface="メイリオ" pitchFamily="50" charset="-128"/>
              <a:ea typeface="メイリオ" pitchFamily="50" charset="-128"/>
              <a:cs typeface="メイリオ" pitchFamily="50" charset="-128"/>
            </a:endParaRPr>
          </a:p>
          <a:p>
            <a:pPr>
              <a:lnSpc>
                <a:spcPts val="4700"/>
              </a:lnSpc>
              <a:buNone/>
            </a:pPr>
            <a:r>
              <a:rPr lang="ja-JP" altLang="en-US" sz="2800" dirty="0" smtClean="0">
                <a:solidFill>
                  <a:srgbClr val="FF00FF"/>
                </a:solidFill>
                <a:latin typeface="メイリオ" pitchFamily="50" charset="-128"/>
                <a:ea typeface="メイリオ" pitchFamily="50" charset="-128"/>
                <a:cs typeface="メイリオ" pitchFamily="50" charset="-128"/>
              </a:rPr>
              <a:t>「</a:t>
            </a:r>
            <a:r>
              <a:rPr lang="ja-JP" altLang="ja-JP" sz="2800" dirty="0" smtClean="0">
                <a:solidFill>
                  <a:srgbClr val="FF00FF"/>
                </a:solidFill>
                <a:latin typeface="メイリオ" pitchFamily="50" charset="-128"/>
                <a:ea typeface="メイリオ" pitchFamily="50" charset="-128"/>
                <a:cs typeface="メイリオ" pitchFamily="50" charset="-128"/>
              </a:rPr>
              <a:t>１回１５万円</a:t>
            </a:r>
            <a:r>
              <a:rPr lang="ja-JP" altLang="en-US" sz="2800" dirty="0" smtClean="0">
                <a:solidFill>
                  <a:srgbClr val="FF00FF"/>
                </a:solidFill>
                <a:latin typeface="メイリオ" pitchFamily="50" charset="-128"/>
                <a:ea typeface="メイリオ" pitchFamily="50" charset="-128"/>
                <a:cs typeface="メイリオ" pitchFamily="50" charset="-128"/>
              </a:rPr>
              <a:t>→</a:t>
            </a:r>
            <a:r>
              <a:rPr lang="ja-JP" altLang="ja-JP" sz="2800" dirty="0" smtClean="0">
                <a:solidFill>
                  <a:srgbClr val="FF00FF"/>
                </a:solidFill>
                <a:latin typeface="メイリオ" pitchFamily="50" charset="-128"/>
                <a:ea typeface="メイリオ" pitchFamily="50" charset="-128"/>
                <a:cs typeface="メイリオ" pitchFamily="50" charset="-128"/>
              </a:rPr>
              <a:t>半分の７万５千円</a:t>
            </a:r>
            <a:r>
              <a:rPr lang="ja-JP" altLang="ja-JP" sz="2800" dirty="0" smtClean="0">
                <a:latin typeface="メイリオ" pitchFamily="50" charset="-128"/>
                <a:ea typeface="メイリオ" pitchFamily="50" charset="-128"/>
                <a:cs typeface="メイリオ" pitchFamily="50" charset="-128"/>
              </a:rPr>
              <a:t>に減額</a:t>
            </a:r>
            <a:r>
              <a:rPr lang="ja-JP" altLang="en-US" sz="2800" dirty="0">
                <a:latin typeface="メイリオ" pitchFamily="50" charset="-128"/>
                <a:ea typeface="メイリオ" pitchFamily="50" charset="-128"/>
                <a:cs typeface="メイリオ" pitchFamily="50" charset="-128"/>
              </a:rPr>
              <a:t>」</a:t>
            </a:r>
            <a:endParaRPr lang="en-US" altLang="ja-JP" sz="2800" dirty="0" smtClean="0">
              <a:latin typeface="メイリオ" pitchFamily="50" charset="-128"/>
              <a:ea typeface="メイリオ" pitchFamily="50" charset="-128"/>
              <a:cs typeface="メイリオ" pitchFamily="50" charset="-128"/>
            </a:endParaRPr>
          </a:p>
          <a:p>
            <a:pPr>
              <a:lnSpc>
                <a:spcPts val="4700"/>
              </a:lnSpc>
              <a:buNone/>
            </a:pPr>
            <a:r>
              <a:rPr lang="ja-JP" altLang="ja-JP" sz="2800" dirty="0" smtClean="0">
                <a:latin typeface="メイリオ" pitchFamily="50" charset="-128"/>
                <a:ea typeface="メイリオ" pitchFamily="50" charset="-128"/>
                <a:cs typeface="メイリオ" pitchFamily="50" charset="-128"/>
              </a:rPr>
              <a:t>本市もそれにあわせて引き下げ</a:t>
            </a:r>
            <a:r>
              <a:rPr lang="en-US" altLang="ja-JP" sz="2800" dirty="0" smtClean="0">
                <a:latin typeface="メイリオ" pitchFamily="50" charset="-128"/>
                <a:ea typeface="メイリオ" pitchFamily="50" charset="-128"/>
                <a:cs typeface="メイリオ" pitchFamily="50" charset="-128"/>
              </a:rPr>
              <a:t>(&gt;_&lt;)</a:t>
            </a:r>
          </a:p>
          <a:p>
            <a:pPr>
              <a:lnSpc>
                <a:spcPts val="4700"/>
              </a:lnSpc>
              <a:buNone/>
            </a:pPr>
            <a:r>
              <a:rPr lang="ja-JP" altLang="ja-JP" sz="2800" dirty="0" smtClean="0">
                <a:latin typeface="メイリオ" pitchFamily="50" charset="-128"/>
                <a:ea typeface="メイリオ" pitchFamily="50" charset="-128"/>
                <a:cs typeface="メイリオ" pitchFamily="50" charset="-128"/>
              </a:rPr>
              <a:t>さらに</a:t>
            </a:r>
            <a:r>
              <a:rPr lang="ja-JP" altLang="en-US" sz="2800" dirty="0" smtClean="0">
                <a:latin typeface="メイリオ" pitchFamily="50" charset="-128"/>
                <a:ea typeface="メイリオ" pitchFamily="50" charset="-128"/>
                <a:cs typeface="メイリオ" pitchFamily="50" charset="-128"/>
              </a:rPr>
              <a:t>！</a:t>
            </a:r>
            <a:endParaRPr lang="en-US" altLang="ja-JP" sz="2800" dirty="0" smtClean="0">
              <a:latin typeface="メイリオ" pitchFamily="50" charset="-128"/>
              <a:ea typeface="メイリオ" pitchFamily="50" charset="-128"/>
              <a:cs typeface="メイリオ" pitchFamily="50" charset="-128"/>
            </a:endParaRPr>
          </a:p>
          <a:p>
            <a:pPr>
              <a:lnSpc>
                <a:spcPts val="4700"/>
              </a:lnSpc>
              <a:buNone/>
            </a:pPr>
            <a:r>
              <a:rPr lang="ja-JP" altLang="ja-JP" sz="2800" dirty="0" smtClean="0">
                <a:latin typeface="メイリオ" pitchFamily="50" charset="-128"/>
                <a:ea typeface="メイリオ" pitchFamily="50" charset="-128"/>
                <a:cs typeface="メイリオ" pitchFamily="50" charset="-128"/>
              </a:rPr>
              <a:t>国は</a:t>
            </a:r>
            <a:r>
              <a:rPr lang="ja-JP" altLang="ja-JP" sz="2800" dirty="0" smtClean="0">
                <a:solidFill>
                  <a:srgbClr val="FF0000"/>
                </a:solidFill>
                <a:latin typeface="メイリオ" pitchFamily="50" charset="-128"/>
                <a:ea typeface="メイリオ" pitchFamily="50" charset="-128"/>
                <a:cs typeface="メイリオ" pitchFamily="50" charset="-128"/>
              </a:rPr>
              <a:t>年齢</a:t>
            </a:r>
            <a:r>
              <a:rPr lang="ja-JP" altLang="en-US" sz="2800" dirty="0" smtClean="0">
                <a:solidFill>
                  <a:srgbClr val="FF0000"/>
                </a:solidFill>
                <a:latin typeface="メイリオ" pitchFamily="50" charset="-128"/>
                <a:ea typeface="メイリオ" pitchFamily="50" charset="-128"/>
                <a:cs typeface="メイリオ" pitchFamily="50" charset="-128"/>
              </a:rPr>
              <a:t>や</a:t>
            </a:r>
            <a:r>
              <a:rPr lang="ja-JP" altLang="ja-JP" sz="2800" dirty="0" smtClean="0">
                <a:solidFill>
                  <a:srgbClr val="FF0000"/>
                </a:solidFill>
                <a:latin typeface="メイリオ" pitchFamily="50" charset="-128"/>
                <a:ea typeface="メイリオ" pitchFamily="50" charset="-128"/>
                <a:cs typeface="メイリオ" pitchFamily="50" charset="-128"/>
              </a:rPr>
              <a:t>回数制限</a:t>
            </a:r>
            <a:r>
              <a:rPr lang="ja-JP" altLang="ja-JP" sz="2800" dirty="0" smtClean="0">
                <a:latin typeface="メイリオ" pitchFamily="50" charset="-128"/>
                <a:ea typeface="メイリオ" pitchFamily="50" charset="-128"/>
                <a:cs typeface="メイリオ" pitchFamily="50" charset="-128"/>
              </a:rPr>
              <a:t>も打ち出して</a:t>
            </a:r>
            <a:r>
              <a:rPr lang="ja-JP" altLang="en-US" sz="2800" dirty="0" smtClean="0">
                <a:latin typeface="メイリオ" pitchFamily="50" charset="-128"/>
                <a:ea typeface="メイリオ" pitchFamily="50" charset="-128"/>
                <a:cs typeface="メイリオ" pitchFamily="50" charset="-128"/>
              </a:rPr>
              <a:t>いる</a:t>
            </a:r>
            <a:r>
              <a:rPr lang="en-US" altLang="ja-JP" sz="2800" dirty="0" smtClean="0">
                <a:latin typeface="メイリオ" pitchFamily="50" charset="-128"/>
                <a:ea typeface="メイリオ" pitchFamily="50" charset="-128"/>
                <a:cs typeface="メイリオ" pitchFamily="50" charset="-128"/>
              </a:rPr>
              <a:t>(&gt;_&lt;)</a:t>
            </a:r>
          </a:p>
          <a:p>
            <a:pPr>
              <a:lnSpc>
                <a:spcPts val="4700"/>
              </a:lnSpc>
              <a:buNone/>
            </a:pPr>
            <a:r>
              <a:rPr lang="ja-JP" altLang="en-US" sz="2800" dirty="0" smtClean="0">
                <a:latin typeface="メイリオ" pitchFamily="50" charset="-128"/>
                <a:ea typeface="メイリオ" pitchFamily="50" charset="-128"/>
                <a:cs typeface="メイリオ" pitchFamily="50" charset="-128"/>
              </a:rPr>
              <a:t>早くて来年度から・・</a:t>
            </a:r>
            <a:r>
              <a:rPr lang="ja-JP" altLang="ja-JP" sz="2800" dirty="0" smtClean="0">
                <a:latin typeface="メイリオ" pitchFamily="50" charset="-128"/>
                <a:ea typeface="メイリオ" pitchFamily="50" charset="-128"/>
                <a:cs typeface="メイリオ" pitchFamily="50" charset="-128"/>
              </a:rPr>
              <a:t/>
            </a:r>
            <a:br>
              <a:rPr lang="ja-JP" altLang="ja-JP" sz="2800" dirty="0" smtClean="0">
                <a:latin typeface="メイリオ" pitchFamily="50" charset="-128"/>
                <a:ea typeface="メイリオ" pitchFamily="50" charset="-128"/>
                <a:cs typeface="メイリオ" pitchFamily="50" charset="-128"/>
              </a:rPr>
            </a:br>
            <a:endParaRPr kumimoji="1" lang="ja-JP" altLang="en-US" sz="2800" dirty="0">
              <a:latin typeface="メイリオ" pitchFamily="50" charset="-128"/>
              <a:ea typeface="メイリオ" pitchFamily="50" charset="-128"/>
              <a:cs typeface="メイリオ" pitchFamily="50"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cs typeface="メイリオ" pitchFamily="50" charset="-128"/>
              </a:rPr>
              <a:t>助成の仕組み</a:t>
            </a:r>
            <a:endParaRPr kumimoji="1" lang="ja-JP" altLang="en-US" dirty="0">
              <a:latin typeface="メイリオ" pitchFamily="50" charset="-128"/>
              <a:ea typeface="メイリオ" pitchFamily="50" charset="-128"/>
              <a:cs typeface="メイリオ" pitchFamily="50" charset="-128"/>
            </a:endParaRPr>
          </a:p>
        </p:txBody>
      </p:sp>
      <p:sp>
        <p:nvSpPr>
          <p:cNvPr id="3" name="コンテンツ プレースホルダ 2"/>
          <p:cNvSpPr>
            <a:spLocks noGrp="1"/>
          </p:cNvSpPr>
          <p:nvPr>
            <p:ph idx="1"/>
          </p:nvPr>
        </p:nvSpPr>
        <p:spPr/>
        <p:txBody>
          <a:bodyPr>
            <a:normAutofit lnSpcReduction="10000"/>
          </a:bodyPr>
          <a:lstStyle/>
          <a:p>
            <a:pPr>
              <a:buNone/>
            </a:pPr>
            <a:r>
              <a:rPr kumimoji="1" lang="ja-JP" altLang="en-US" dirty="0" smtClean="0">
                <a:solidFill>
                  <a:srgbClr val="0000FF"/>
                </a:solidFill>
                <a:latin typeface="メイリオ" pitchFamily="50" charset="-128"/>
                <a:ea typeface="メイリオ" pitchFamily="50" charset="-128"/>
                <a:cs typeface="メイリオ" pitchFamily="50" charset="-128"/>
              </a:rPr>
              <a:t>石川県</a:t>
            </a:r>
            <a:endParaRPr kumimoji="1" lang="en-US" altLang="ja-JP" dirty="0" smtClean="0">
              <a:solidFill>
                <a:srgbClr val="0000FF"/>
              </a:solidFill>
              <a:latin typeface="メイリオ" pitchFamily="50" charset="-128"/>
              <a:ea typeface="メイリオ" pitchFamily="50" charset="-128"/>
              <a:cs typeface="メイリオ" pitchFamily="50" charset="-128"/>
            </a:endParaRPr>
          </a:p>
          <a:p>
            <a:pPr>
              <a:buNone/>
            </a:pPr>
            <a:r>
              <a:rPr lang="ja-JP" altLang="en-US" dirty="0" smtClean="0">
                <a:latin typeface="メイリオ" pitchFamily="50" charset="-128"/>
                <a:ea typeface="メイリオ" pitchFamily="50" charset="-128"/>
                <a:cs typeface="メイリオ" pitchFamily="50" charset="-128"/>
              </a:rPr>
              <a:t>国の制度＝県の制度</a:t>
            </a:r>
            <a:endParaRPr lang="en-US" altLang="ja-JP" dirty="0" smtClean="0">
              <a:latin typeface="メイリオ" pitchFamily="50" charset="-128"/>
              <a:ea typeface="メイリオ" pitchFamily="50" charset="-128"/>
              <a:cs typeface="メイリオ" pitchFamily="50" charset="-128"/>
            </a:endParaRPr>
          </a:p>
          <a:p>
            <a:pPr>
              <a:buNone/>
            </a:pPr>
            <a:endParaRPr kumimoji="1" lang="en-US" altLang="ja-JP" dirty="0">
              <a:latin typeface="メイリオ" pitchFamily="50" charset="-128"/>
              <a:ea typeface="メイリオ" pitchFamily="50" charset="-128"/>
              <a:cs typeface="メイリオ" pitchFamily="50" charset="-128"/>
            </a:endParaRPr>
          </a:p>
          <a:p>
            <a:pPr>
              <a:buNone/>
            </a:pPr>
            <a:r>
              <a:rPr lang="ja-JP" altLang="en-US" dirty="0" smtClean="0">
                <a:solidFill>
                  <a:srgbClr val="0000FF"/>
                </a:solidFill>
                <a:latin typeface="メイリオ" pitchFamily="50" charset="-128"/>
                <a:ea typeface="メイリオ" pitchFamily="50" charset="-128"/>
                <a:cs typeface="メイリオ" pitchFamily="50" charset="-128"/>
              </a:rPr>
              <a:t>県内の市町村</a:t>
            </a:r>
            <a:endParaRPr lang="en-US" altLang="ja-JP" dirty="0" smtClean="0">
              <a:solidFill>
                <a:srgbClr val="0000FF"/>
              </a:solidFill>
              <a:latin typeface="メイリオ" pitchFamily="50" charset="-128"/>
              <a:ea typeface="メイリオ" pitchFamily="50" charset="-128"/>
              <a:cs typeface="メイリオ" pitchFamily="50" charset="-128"/>
            </a:endParaRPr>
          </a:p>
          <a:p>
            <a:pPr>
              <a:buNone/>
            </a:pPr>
            <a:r>
              <a:rPr kumimoji="1" lang="ja-JP" altLang="en-US" dirty="0" smtClean="0">
                <a:latin typeface="メイリオ" pitchFamily="50" charset="-128"/>
                <a:ea typeface="メイリオ" pitchFamily="50" charset="-128"/>
                <a:cs typeface="メイリオ" pitchFamily="50" charset="-128"/>
              </a:rPr>
              <a:t>国１／２　＋　県１／２　＋　独自上乗せ</a:t>
            </a:r>
            <a:endParaRPr kumimoji="1" lang="en-US" altLang="ja-JP" dirty="0" smtClean="0">
              <a:latin typeface="メイリオ" pitchFamily="50" charset="-128"/>
              <a:ea typeface="メイリオ" pitchFamily="50" charset="-128"/>
              <a:cs typeface="メイリオ" pitchFamily="50" charset="-128"/>
            </a:endParaRPr>
          </a:p>
          <a:p>
            <a:pPr>
              <a:buNone/>
            </a:pPr>
            <a:endParaRPr lang="en-US" altLang="ja-JP" dirty="0">
              <a:latin typeface="メイリオ" pitchFamily="50" charset="-128"/>
              <a:ea typeface="メイリオ" pitchFamily="50" charset="-128"/>
              <a:cs typeface="メイリオ" pitchFamily="50" charset="-128"/>
            </a:endParaRPr>
          </a:p>
          <a:p>
            <a:pPr>
              <a:buNone/>
            </a:pPr>
            <a:r>
              <a:rPr kumimoji="1" lang="ja-JP" altLang="en-US" dirty="0" smtClean="0">
                <a:solidFill>
                  <a:srgbClr val="FF00FF"/>
                </a:solidFill>
                <a:latin typeface="メイリオ" pitchFamily="50" charset="-128"/>
                <a:ea typeface="メイリオ" pitchFamily="50" charset="-128"/>
                <a:cs typeface="メイリオ" pitchFamily="50" charset="-128"/>
              </a:rPr>
              <a:t>金沢市＝県の制度</a:t>
            </a:r>
            <a:r>
              <a:rPr kumimoji="1" lang="ja-JP" altLang="en-US" dirty="0" smtClean="0">
                <a:latin typeface="メイリオ" pitchFamily="50" charset="-128"/>
                <a:ea typeface="メイリオ" pitchFamily="50" charset="-128"/>
                <a:cs typeface="メイリオ" pitchFamily="50" charset="-128"/>
              </a:rPr>
              <a:t>　</a:t>
            </a:r>
            <a:r>
              <a:rPr kumimoji="1" lang="en-US" altLang="ja-JP" dirty="0" smtClean="0">
                <a:latin typeface="メイリオ" pitchFamily="50" charset="-128"/>
                <a:ea typeface="メイリオ" pitchFamily="50" charset="-128"/>
                <a:cs typeface="メイリオ" pitchFamily="50" charset="-128"/>
              </a:rPr>
              <a:t>※</a:t>
            </a:r>
            <a:r>
              <a:rPr kumimoji="1" lang="ja-JP" altLang="en-US" dirty="0" smtClean="0">
                <a:latin typeface="メイリオ" pitchFamily="50" charset="-128"/>
                <a:ea typeface="メイリオ" pitchFamily="50" charset="-128"/>
                <a:cs typeface="メイリオ" pitchFamily="50" charset="-128"/>
              </a:rPr>
              <a:t>中核市につき</a:t>
            </a:r>
            <a:endParaRPr kumimoji="1" lang="en-US" altLang="ja-JP" dirty="0" smtClean="0">
              <a:latin typeface="メイリオ" pitchFamily="50" charset="-128"/>
              <a:ea typeface="メイリオ" pitchFamily="50" charset="-128"/>
              <a:cs typeface="メイリオ" pitchFamily="50" charset="-128"/>
            </a:endParaRPr>
          </a:p>
          <a:p>
            <a:pPr>
              <a:buNone/>
            </a:pPr>
            <a:r>
              <a:rPr lang="ja-JP" altLang="en-US" dirty="0" smtClean="0">
                <a:latin typeface="メイリオ" pitchFamily="50" charset="-128"/>
                <a:ea typeface="メイリオ" pitchFamily="50" charset="-128"/>
                <a:cs typeface="メイリオ" pitchFamily="50" charset="-128"/>
              </a:rPr>
              <a:t>国１／２　＋　金沢市１／２</a:t>
            </a:r>
            <a:endParaRPr kumimoji="1" lang="ja-JP" altLang="en-US" dirty="0">
              <a:latin typeface="メイリオ" pitchFamily="50" charset="-128"/>
              <a:ea typeface="メイリオ" pitchFamily="50" charset="-128"/>
              <a:cs typeface="メイリオ"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412776"/>
            <a:ext cx="8892480" cy="1143000"/>
          </a:xfrm>
        </p:spPr>
        <p:txBody>
          <a:bodyPr>
            <a:normAutofit fontScale="90000"/>
          </a:bodyPr>
          <a:lstStyle/>
          <a:p>
            <a:r>
              <a:rPr lang="ja-JP" altLang="en-US" dirty="0" smtClean="0">
                <a:solidFill>
                  <a:srgbClr val="0000FF"/>
                </a:solidFill>
                <a:latin typeface="メイリオ" pitchFamily="50" charset="-128"/>
                <a:ea typeface="メイリオ" pitchFamily="50" charset="-128"/>
                <a:cs typeface="メイリオ" pitchFamily="50" charset="-128"/>
              </a:rPr>
              <a:t>広田</a:t>
            </a:r>
            <a:r>
              <a:rPr lang="en-US" altLang="ja-JP" dirty="0" smtClean="0">
                <a:solidFill>
                  <a:srgbClr val="0000FF"/>
                </a:solidFill>
                <a:latin typeface="メイリオ" pitchFamily="50" charset="-128"/>
                <a:ea typeface="メイリオ" pitchFamily="50" charset="-128"/>
                <a:cs typeface="メイリオ" pitchFamily="50" charset="-128"/>
              </a:rPr>
              <a:t>Q</a:t>
            </a:r>
            <a:r>
              <a:rPr lang="ja-JP" altLang="en-US" dirty="0" smtClean="0">
                <a:solidFill>
                  <a:srgbClr val="0000FF"/>
                </a:solidFill>
                <a:latin typeface="メイリオ" pitchFamily="50" charset="-128"/>
                <a:ea typeface="メイリオ" pitchFamily="50" charset="-128"/>
                <a:cs typeface="メイリオ" pitchFamily="50" charset="-128"/>
              </a:rPr>
              <a:t>：</a:t>
            </a:r>
            <a:r>
              <a:rPr lang="ja-JP" altLang="ja-JP" dirty="0" smtClean="0">
                <a:solidFill>
                  <a:srgbClr val="0000FF"/>
                </a:solidFill>
                <a:latin typeface="メイリオ" pitchFamily="50" charset="-128"/>
                <a:ea typeface="メイリオ" pitchFamily="50" charset="-128"/>
                <a:cs typeface="メイリオ" pitchFamily="50" charset="-128"/>
              </a:rPr>
              <a:t>助成額を減らし、年齢や回数の制限をすることで、子どもを産みたいという本人の選択の幅を狭め</a:t>
            </a:r>
            <a:r>
              <a:rPr lang="ja-JP" altLang="en-US" dirty="0" smtClean="0">
                <a:solidFill>
                  <a:srgbClr val="0000FF"/>
                </a:solidFill>
                <a:latin typeface="メイリオ" pitchFamily="50" charset="-128"/>
                <a:ea typeface="メイリオ" pitchFamily="50" charset="-128"/>
                <a:cs typeface="メイリオ" pitchFamily="50" charset="-128"/>
              </a:rPr>
              <a:t>ることに</a:t>
            </a:r>
            <a:r>
              <a:rPr lang="ja-JP" altLang="ja-JP" dirty="0" smtClean="0">
                <a:solidFill>
                  <a:srgbClr val="0000FF"/>
                </a:solidFill>
                <a:latin typeface="メイリオ" pitchFamily="50" charset="-128"/>
                <a:ea typeface="メイリオ" pitchFamily="50" charset="-128"/>
                <a:cs typeface="メイリオ" pitchFamily="50" charset="-128"/>
              </a:rPr>
              <a:t>ついてどう思うか。</a:t>
            </a:r>
            <a:endParaRPr kumimoji="1" lang="ja-JP" altLang="en-US" dirty="0">
              <a:solidFill>
                <a:srgbClr val="0000FF"/>
              </a:solidFill>
              <a:latin typeface="メイリオ" pitchFamily="50" charset="-128"/>
              <a:ea typeface="メイリオ" pitchFamily="50" charset="-128"/>
              <a:cs typeface="メイリオ" pitchFamily="50" charset="-128"/>
            </a:endParaRPr>
          </a:p>
        </p:txBody>
      </p:sp>
      <p:sp>
        <p:nvSpPr>
          <p:cNvPr id="3" name="コンテンツ プレースホルダ 2"/>
          <p:cNvSpPr>
            <a:spLocks noGrp="1"/>
          </p:cNvSpPr>
          <p:nvPr>
            <p:ph idx="1"/>
          </p:nvPr>
        </p:nvSpPr>
        <p:spPr>
          <a:xfrm>
            <a:off x="395536" y="3356993"/>
            <a:ext cx="8568952" cy="3501008"/>
          </a:xfrm>
        </p:spPr>
        <p:txBody>
          <a:bodyPr>
            <a:normAutofit lnSpcReduction="10000"/>
          </a:bodyPr>
          <a:lstStyle/>
          <a:p>
            <a:pPr>
              <a:buNone/>
            </a:pPr>
            <a:r>
              <a:rPr lang="ja-JP" altLang="en-US" dirty="0" smtClean="0">
                <a:latin typeface="メイリオ" pitchFamily="50" charset="-128"/>
                <a:ea typeface="メイリオ" pitchFamily="50" charset="-128"/>
                <a:cs typeface="メイリオ" pitchFamily="50" charset="-128"/>
              </a:rPr>
              <a:t>市長</a:t>
            </a:r>
            <a:r>
              <a:rPr lang="en-US" altLang="ja-JP" dirty="0" smtClean="0">
                <a:latin typeface="メイリオ" pitchFamily="50" charset="-128"/>
                <a:ea typeface="メイリオ" pitchFamily="50" charset="-128"/>
                <a:cs typeface="メイリオ" pitchFamily="50" charset="-128"/>
              </a:rPr>
              <a:t>A</a:t>
            </a:r>
            <a:r>
              <a:rPr lang="ja-JP" altLang="en-US" dirty="0" smtClean="0">
                <a:latin typeface="メイリオ" pitchFamily="50" charset="-128"/>
                <a:ea typeface="メイリオ" pitchFamily="50" charset="-128"/>
                <a:cs typeface="メイリオ" pitchFamily="50" charset="-128"/>
              </a:rPr>
              <a:t>：</a:t>
            </a:r>
            <a:r>
              <a:rPr lang="ja-JP" altLang="ja-JP" dirty="0" smtClean="0">
                <a:latin typeface="メイリオ" pitchFamily="50" charset="-128"/>
                <a:ea typeface="メイリオ" pitchFamily="50" charset="-128"/>
                <a:cs typeface="メイリオ" pitchFamily="50" charset="-128"/>
              </a:rPr>
              <a:t>今回の国の見直し案は、医学的な見地に基づき、公費負担となる治療費助成の範囲を見直すものだと聞いてる。妊娠・出産に関する判断は、当事者である夫婦の意志で行うもの</a:t>
            </a:r>
            <a:r>
              <a:rPr lang="ja-JP" altLang="en-US" dirty="0" smtClean="0">
                <a:latin typeface="メイリオ" pitchFamily="50" charset="-128"/>
                <a:ea typeface="メイリオ" pitchFamily="50" charset="-128"/>
                <a:cs typeface="メイリオ" pitchFamily="50" charset="-128"/>
              </a:rPr>
              <a:t>だ</a:t>
            </a:r>
            <a:r>
              <a:rPr lang="ja-JP" altLang="ja-JP" dirty="0" smtClean="0">
                <a:latin typeface="メイリオ" pitchFamily="50" charset="-128"/>
                <a:ea typeface="メイリオ" pitchFamily="50" charset="-128"/>
                <a:cs typeface="メイリオ" pitchFamily="50" charset="-128"/>
              </a:rPr>
              <a:t>。</a:t>
            </a:r>
            <a:endParaRPr lang="en-US" altLang="ja-JP" dirty="0" smtClean="0">
              <a:latin typeface="メイリオ" pitchFamily="50" charset="-128"/>
              <a:ea typeface="メイリオ" pitchFamily="50" charset="-128"/>
              <a:cs typeface="メイリオ" pitchFamily="50" charset="-128"/>
            </a:endParaRPr>
          </a:p>
          <a:p>
            <a:pPr>
              <a:buNone/>
            </a:pPr>
            <a:r>
              <a:rPr kumimoji="1" lang="ja-JP" altLang="en-US" dirty="0" smtClean="0">
                <a:latin typeface="メイリオ" pitchFamily="50" charset="-128"/>
                <a:ea typeface="メイリオ" pitchFamily="50" charset="-128"/>
                <a:cs typeface="メイリオ" pitchFamily="50" charset="-128"/>
              </a:rPr>
              <a:t>→</a:t>
            </a:r>
            <a:r>
              <a:rPr kumimoji="1" lang="ja-JP" altLang="en-US" dirty="0" smtClean="0">
                <a:solidFill>
                  <a:srgbClr val="FF0000"/>
                </a:solidFill>
                <a:latin typeface="メイリオ" pitchFamily="50" charset="-128"/>
                <a:ea typeface="メイリオ" pitchFamily="50" charset="-128"/>
                <a:cs typeface="メイリオ" pitchFamily="50" charset="-128"/>
              </a:rPr>
              <a:t>「減った助成額のもとで、当事者が治療するかどうか考えてください。」</a:t>
            </a:r>
            <a:endParaRPr kumimoji="1" lang="ja-JP" altLang="en-US" dirty="0">
              <a:solidFill>
                <a:srgbClr val="FF0000"/>
              </a:solidFill>
              <a:latin typeface="メイリオ" pitchFamily="50" charset="-128"/>
              <a:ea typeface="メイリオ" pitchFamily="50" charset="-128"/>
              <a:cs typeface="メイリオ" pitchFamily="50"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計画に書かれているのに</a:t>
            </a:r>
            <a:endParaRPr kumimoji="1" lang="ja-JP" altLang="en-US" dirty="0"/>
          </a:p>
        </p:txBody>
      </p:sp>
      <p:sp>
        <p:nvSpPr>
          <p:cNvPr id="3" name="コンテンツ プレースホルダ 2"/>
          <p:cNvSpPr>
            <a:spLocks noGrp="1"/>
          </p:cNvSpPr>
          <p:nvPr>
            <p:ph idx="1"/>
          </p:nvPr>
        </p:nvSpPr>
        <p:spPr>
          <a:xfrm>
            <a:off x="457200" y="1600200"/>
            <a:ext cx="8229600" cy="4925144"/>
          </a:xfrm>
        </p:spPr>
        <p:txBody>
          <a:bodyPr>
            <a:normAutofit fontScale="62500" lnSpcReduction="20000"/>
          </a:bodyPr>
          <a:lstStyle/>
          <a:p>
            <a:pPr algn="ctr">
              <a:lnSpc>
                <a:spcPts val="3800"/>
              </a:lnSpc>
              <a:buNone/>
            </a:pPr>
            <a:r>
              <a:rPr lang="ja-JP" altLang="ja-JP" sz="3400" dirty="0" smtClean="0">
                <a:latin typeface="メイリオ" pitchFamily="50" charset="-128"/>
                <a:ea typeface="メイリオ" pitchFamily="50" charset="-128"/>
                <a:cs typeface="メイリオ" pitchFamily="50" charset="-128"/>
              </a:rPr>
              <a:t>本市では、今年度から</a:t>
            </a:r>
            <a:endParaRPr lang="en-US" altLang="ja-JP" sz="3400" dirty="0" smtClean="0">
              <a:latin typeface="メイリオ" pitchFamily="50" charset="-128"/>
              <a:ea typeface="メイリオ" pitchFamily="50" charset="-128"/>
              <a:cs typeface="メイリオ" pitchFamily="50" charset="-128"/>
            </a:endParaRPr>
          </a:p>
          <a:p>
            <a:pPr algn="ctr">
              <a:lnSpc>
                <a:spcPts val="3800"/>
              </a:lnSpc>
              <a:buNone/>
            </a:pPr>
            <a:r>
              <a:rPr lang="ja-JP" altLang="ja-JP" sz="3400" dirty="0" smtClean="0">
                <a:solidFill>
                  <a:srgbClr val="FF00FF"/>
                </a:solidFill>
                <a:latin typeface="メイリオ" pitchFamily="50" charset="-128"/>
                <a:ea typeface="メイリオ" pitchFamily="50" charset="-128"/>
                <a:cs typeface="メイリオ" pitchFamily="50" charset="-128"/>
              </a:rPr>
              <a:t>「新・男女共同参画推進行動計画」</a:t>
            </a:r>
            <a:r>
              <a:rPr lang="ja-JP" altLang="ja-JP" sz="3400" dirty="0" smtClean="0">
                <a:latin typeface="メイリオ" pitchFamily="50" charset="-128"/>
                <a:ea typeface="メイリオ" pitchFamily="50" charset="-128"/>
                <a:cs typeface="メイリオ" pitchFamily="50" charset="-128"/>
              </a:rPr>
              <a:t>が開始。</a:t>
            </a:r>
            <a:r>
              <a:rPr lang="en-US" altLang="ja-JP" sz="3400" dirty="0" smtClean="0">
                <a:latin typeface="メイリオ" pitchFamily="50" charset="-128"/>
                <a:ea typeface="メイリオ" pitchFamily="50" charset="-128"/>
                <a:cs typeface="メイリオ" pitchFamily="50" charset="-128"/>
              </a:rPr>
              <a:t/>
            </a:r>
            <a:br>
              <a:rPr lang="en-US" altLang="ja-JP" sz="3400" dirty="0" smtClean="0">
                <a:latin typeface="メイリオ" pitchFamily="50" charset="-128"/>
                <a:ea typeface="メイリオ" pitchFamily="50" charset="-128"/>
                <a:cs typeface="メイリオ" pitchFamily="50" charset="-128"/>
              </a:rPr>
            </a:br>
            <a:r>
              <a:rPr lang="ja-JP" altLang="ja-JP" sz="3400" dirty="0" smtClean="0">
                <a:latin typeface="メイリオ" pitchFamily="50" charset="-128"/>
                <a:ea typeface="メイリオ" pitchFamily="50" charset="-128"/>
                <a:cs typeface="メイリオ" pitchFamily="50" charset="-128"/>
              </a:rPr>
              <a:t>この中で</a:t>
            </a:r>
            <a:r>
              <a:rPr lang="ja-JP" altLang="en-US" sz="3400" dirty="0" smtClean="0">
                <a:latin typeface="メイリオ" pitchFamily="50" charset="-128"/>
                <a:ea typeface="メイリオ" pitchFamily="50" charset="-128"/>
                <a:cs typeface="メイリオ" pitchFamily="50" charset="-128"/>
              </a:rPr>
              <a:t>、</a:t>
            </a:r>
            <a:r>
              <a:rPr lang="ja-JP" altLang="ja-JP" sz="3400" dirty="0" smtClean="0">
                <a:latin typeface="メイリオ" pitchFamily="50" charset="-128"/>
                <a:ea typeface="メイリオ" pitchFamily="50" charset="-128"/>
                <a:cs typeface="メイリオ" pitchFamily="50" charset="-128"/>
              </a:rPr>
              <a:t>これまでには無かった項目</a:t>
            </a:r>
            <a:r>
              <a:rPr lang="ja-JP" altLang="en-US" sz="3400" dirty="0" smtClean="0">
                <a:latin typeface="メイリオ" pitchFamily="50" charset="-128"/>
                <a:ea typeface="メイリオ" pitchFamily="50" charset="-128"/>
                <a:cs typeface="メイリオ" pitchFamily="50" charset="-128"/>
              </a:rPr>
              <a:t>が追加</a:t>
            </a:r>
            <a:endParaRPr lang="en-US" altLang="ja-JP" sz="3400" dirty="0">
              <a:latin typeface="メイリオ" pitchFamily="50" charset="-128"/>
              <a:ea typeface="メイリオ" pitchFamily="50" charset="-128"/>
              <a:cs typeface="メイリオ" pitchFamily="50" charset="-128"/>
            </a:endParaRPr>
          </a:p>
          <a:p>
            <a:pPr algn="ctr">
              <a:lnSpc>
                <a:spcPts val="3800"/>
              </a:lnSpc>
              <a:buNone/>
            </a:pPr>
            <a:r>
              <a:rPr lang="ja-JP" altLang="en-US" sz="3400" dirty="0" smtClean="0">
                <a:latin typeface="メイリオ" pitchFamily="50" charset="-128"/>
                <a:ea typeface="メイリオ" pitchFamily="50" charset="-128"/>
                <a:cs typeface="メイリオ" pitchFamily="50" charset="-128"/>
              </a:rPr>
              <a:t>　</a:t>
            </a:r>
            <a:r>
              <a:rPr lang="ja-JP" altLang="en-US" sz="3400" dirty="0" smtClean="0">
                <a:latin typeface="メイリオ" pitchFamily="50" charset="-128"/>
                <a:ea typeface="メイリオ" pitchFamily="50" charset="-128"/>
                <a:cs typeface="メイリオ" pitchFamily="50" charset="-128"/>
              </a:rPr>
              <a:t>↓</a:t>
            </a:r>
            <a:endParaRPr lang="en-US" altLang="ja-JP" sz="3400" dirty="0" smtClean="0">
              <a:latin typeface="メイリオ" pitchFamily="50" charset="-128"/>
              <a:ea typeface="メイリオ" pitchFamily="50" charset="-128"/>
              <a:cs typeface="メイリオ" pitchFamily="50" charset="-128"/>
            </a:endParaRPr>
          </a:p>
          <a:p>
            <a:pPr algn="ctr">
              <a:lnSpc>
                <a:spcPts val="3800"/>
              </a:lnSpc>
              <a:buNone/>
            </a:pPr>
            <a:r>
              <a:rPr lang="ja-JP" altLang="ja-JP" sz="3400" dirty="0" smtClean="0">
                <a:solidFill>
                  <a:srgbClr val="FF0000"/>
                </a:solidFill>
                <a:latin typeface="メイリオ" pitchFamily="50" charset="-128"/>
                <a:ea typeface="メイリオ" pitchFamily="50" charset="-128"/>
                <a:cs typeface="メイリオ" pitchFamily="50" charset="-128"/>
              </a:rPr>
              <a:t>「不妊治療への支援の充実」</a:t>
            </a:r>
            <a:endParaRPr lang="en-US" altLang="ja-JP" sz="3400" dirty="0" smtClean="0">
              <a:solidFill>
                <a:srgbClr val="FF0000"/>
              </a:solidFill>
              <a:latin typeface="メイリオ" pitchFamily="50" charset="-128"/>
              <a:ea typeface="メイリオ" pitchFamily="50" charset="-128"/>
              <a:cs typeface="メイリオ" pitchFamily="50" charset="-128"/>
            </a:endParaRPr>
          </a:p>
          <a:p>
            <a:pPr algn="ctr">
              <a:lnSpc>
                <a:spcPts val="3800"/>
              </a:lnSpc>
              <a:buNone/>
            </a:pPr>
            <a:r>
              <a:rPr lang="ja-JP" altLang="en-US" sz="3400" dirty="0">
                <a:latin typeface="メイリオ" pitchFamily="50" charset="-128"/>
                <a:ea typeface="メイリオ" pitchFamily="50" charset="-128"/>
                <a:cs typeface="メイリオ" pitchFamily="50" charset="-128"/>
              </a:rPr>
              <a:t>　</a:t>
            </a:r>
            <a:r>
              <a:rPr lang="ja-JP" altLang="ja-JP" sz="3400" dirty="0" smtClean="0">
                <a:latin typeface="メイリオ" pitchFamily="50" charset="-128"/>
                <a:ea typeface="メイリオ" pitchFamily="50" charset="-128"/>
                <a:cs typeface="メイリオ" pitchFamily="50" charset="-128"/>
              </a:rPr>
              <a:t>「不妊に悩む夫婦に対して、心の悩みのアドバイスや相談窓口の紹介、</a:t>
            </a:r>
            <a:r>
              <a:rPr lang="ja-JP" altLang="ja-JP" sz="3400" dirty="0" smtClean="0">
                <a:solidFill>
                  <a:srgbClr val="FF0000"/>
                </a:solidFill>
                <a:latin typeface="メイリオ" pitchFamily="50" charset="-128"/>
                <a:ea typeface="メイリオ" pitchFamily="50" charset="-128"/>
                <a:cs typeface="メイリオ" pitchFamily="50" charset="-128"/>
              </a:rPr>
              <a:t>費用負担軽減などの支援</a:t>
            </a:r>
            <a:r>
              <a:rPr lang="ja-JP" altLang="ja-JP" sz="3400" dirty="0" smtClean="0">
                <a:latin typeface="メイリオ" pitchFamily="50" charset="-128"/>
                <a:ea typeface="メイリオ" pitchFamily="50" charset="-128"/>
                <a:cs typeface="メイリオ" pitchFamily="50" charset="-128"/>
              </a:rPr>
              <a:t>を行います」と明記。</a:t>
            </a:r>
            <a:r>
              <a:rPr lang="en-US" altLang="ja-JP" sz="3400" dirty="0" smtClean="0">
                <a:latin typeface="メイリオ" pitchFamily="50" charset="-128"/>
                <a:ea typeface="メイリオ" pitchFamily="50" charset="-128"/>
                <a:cs typeface="メイリオ" pitchFamily="50" charset="-128"/>
              </a:rPr>
              <a:t/>
            </a:r>
            <a:br>
              <a:rPr lang="en-US" altLang="ja-JP" sz="3400" dirty="0" smtClean="0">
                <a:latin typeface="メイリオ" pitchFamily="50" charset="-128"/>
                <a:ea typeface="メイリオ" pitchFamily="50" charset="-128"/>
                <a:cs typeface="メイリオ" pitchFamily="50" charset="-128"/>
              </a:rPr>
            </a:br>
            <a:r>
              <a:rPr lang="ja-JP" altLang="ja-JP" sz="3400" dirty="0" err="1" smtClean="0">
                <a:latin typeface="メイリオ" pitchFamily="50" charset="-128"/>
                <a:ea typeface="メイリオ" pitchFamily="50" charset="-128"/>
                <a:cs typeface="メイリオ" pitchFamily="50" charset="-128"/>
              </a:rPr>
              <a:t>にも</a:t>
            </a:r>
            <a:r>
              <a:rPr lang="ja-JP" altLang="ja-JP" sz="3400" dirty="0" smtClean="0">
                <a:latin typeface="メイリオ" pitchFamily="50" charset="-128"/>
                <a:ea typeface="メイリオ" pitchFamily="50" charset="-128"/>
                <a:cs typeface="メイリオ" pitchFamily="50" charset="-128"/>
              </a:rPr>
              <a:t>関わらず、助成額を半分に引き下げた</a:t>
            </a:r>
            <a:r>
              <a:rPr lang="ja-JP" altLang="en-US" sz="3400" dirty="0" smtClean="0">
                <a:latin typeface="メイリオ" pitchFamily="50" charset="-128"/>
                <a:ea typeface="メイリオ" pitchFamily="50" charset="-128"/>
                <a:cs typeface="メイリオ" pitchFamily="50" charset="-128"/>
              </a:rPr>
              <a:t>のはおかしい！</a:t>
            </a:r>
            <a:r>
              <a:rPr lang="en-US" altLang="ja-JP" dirty="0" smtClean="0">
                <a:latin typeface="メイリオ" pitchFamily="50" charset="-128"/>
                <a:ea typeface="メイリオ" pitchFamily="50" charset="-128"/>
                <a:cs typeface="メイリオ" pitchFamily="50" charset="-128"/>
              </a:rPr>
              <a:t/>
            </a:r>
            <a:br>
              <a:rPr lang="en-US" altLang="ja-JP" dirty="0" smtClean="0">
                <a:latin typeface="メイリオ" pitchFamily="50" charset="-128"/>
                <a:ea typeface="メイリオ" pitchFamily="50" charset="-128"/>
                <a:cs typeface="メイリオ" pitchFamily="50" charset="-128"/>
              </a:rPr>
            </a:br>
            <a:endParaRPr kumimoji="1" lang="ja-JP" altLang="en-US" dirty="0">
              <a:latin typeface="メイリオ" pitchFamily="50" charset="-128"/>
              <a:ea typeface="メイリオ" pitchFamily="50" charset="-128"/>
              <a:cs typeface="メイリオ" pitchFamily="50"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1628800"/>
            <a:ext cx="8229600" cy="1143000"/>
          </a:xfrm>
        </p:spPr>
        <p:txBody>
          <a:bodyPr>
            <a:normAutofit fontScale="90000"/>
          </a:bodyPr>
          <a:lstStyle/>
          <a:p>
            <a:r>
              <a:rPr lang="ja-JP" altLang="en-US" sz="3600" dirty="0" smtClean="0">
                <a:solidFill>
                  <a:srgbClr val="0000FF"/>
                </a:solidFill>
                <a:latin typeface="メイリオ" pitchFamily="50" charset="-128"/>
                <a:ea typeface="メイリオ" pitchFamily="50" charset="-128"/>
                <a:cs typeface="メイリオ" pitchFamily="50" charset="-128"/>
              </a:rPr>
              <a:t>広田</a:t>
            </a:r>
            <a:r>
              <a:rPr lang="en-US" altLang="ja-JP" sz="3600" dirty="0" smtClean="0">
                <a:solidFill>
                  <a:srgbClr val="0000FF"/>
                </a:solidFill>
                <a:latin typeface="メイリオ" pitchFamily="50" charset="-128"/>
                <a:ea typeface="メイリオ" pitchFamily="50" charset="-128"/>
                <a:cs typeface="メイリオ" pitchFamily="50" charset="-128"/>
              </a:rPr>
              <a:t>Q</a:t>
            </a:r>
            <a:r>
              <a:rPr lang="ja-JP" altLang="en-US" sz="3600" dirty="0" smtClean="0">
                <a:solidFill>
                  <a:srgbClr val="0000FF"/>
                </a:solidFill>
                <a:latin typeface="メイリオ" pitchFamily="50" charset="-128"/>
                <a:ea typeface="メイリオ" pitchFamily="50" charset="-128"/>
                <a:cs typeface="メイリオ" pitchFamily="50" charset="-128"/>
              </a:rPr>
              <a:t>：</a:t>
            </a:r>
            <a:r>
              <a:rPr lang="ja-JP" altLang="ja-JP" sz="3600" dirty="0" smtClean="0">
                <a:solidFill>
                  <a:srgbClr val="0000FF"/>
                </a:solidFill>
                <a:latin typeface="メイリオ" pitchFamily="50" charset="-128"/>
                <a:ea typeface="メイリオ" pitchFamily="50" charset="-128"/>
                <a:cs typeface="メイリオ" pitchFamily="50" charset="-128"/>
              </a:rPr>
              <a:t>本市で治療を続ける方々を応援するため、本市単独で助成制度を充実する考えはないか。国にも、後退させるべきでないと声をあげるべきと考えるがどうか。</a:t>
            </a:r>
            <a:r>
              <a:rPr lang="ja-JP" altLang="ja-JP" dirty="0" smtClean="0">
                <a:solidFill>
                  <a:srgbClr val="0000FF"/>
                </a:solidFill>
              </a:rPr>
              <a:t/>
            </a:r>
            <a:br>
              <a:rPr lang="ja-JP" altLang="ja-JP" dirty="0" smtClean="0">
                <a:solidFill>
                  <a:srgbClr val="0000FF"/>
                </a:solidFill>
              </a:rPr>
            </a:br>
            <a:endParaRPr kumimoji="1" lang="ja-JP" altLang="en-US" dirty="0">
              <a:solidFill>
                <a:srgbClr val="0000FF"/>
              </a:solidFill>
            </a:endParaRPr>
          </a:p>
        </p:txBody>
      </p:sp>
      <p:sp>
        <p:nvSpPr>
          <p:cNvPr id="3" name="コンテンツ プレースホルダ 2"/>
          <p:cNvSpPr>
            <a:spLocks noGrp="1"/>
          </p:cNvSpPr>
          <p:nvPr>
            <p:ph idx="1"/>
          </p:nvPr>
        </p:nvSpPr>
        <p:spPr>
          <a:xfrm>
            <a:off x="323528" y="3356992"/>
            <a:ext cx="8229600" cy="3168352"/>
          </a:xfrm>
        </p:spPr>
        <p:txBody>
          <a:bodyPr>
            <a:normAutofit/>
          </a:bodyPr>
          <a:lstStyle/>
          <a:p>
            <a:pPr>
              <a:lnSpc>
                <a:spcPts val="3600"/>
              </a:lnSpc>
              <a:buNone/>
            </a:pPr>
            <a:r>
              <a:rPr lang="en-US" altLang="ja-JP" sz="2800" dirty="0" smtClean="0">
                <a:latin typeface="メイリオ" pitchFamily="50" charset="-128"/>
                <a:ea typeface="メイリオ" pitchFamily="50" charset="-128"/>
                <a:cs typeface="メイリオ" pitchFamily="50" charset="-128"/>
              </a:rPr>
              <a:t> </a:t>
            </a:r>
            <a:r>
              <a:rPr lang="ja-JP" altLang="en-US" sz="2800" dirty="0" smtClean="0">
                <a:latin typeface="メイリオ" pitchFamily="50" charset="-128"/>
                <a:ea typeface="メイリオ" pitchFamily="50" charset="-128"/>
                <a:cs typeface="メイリオ" pitchFamily="50" charset="-128"/>
              </a:rPr>
              <a:t>市長</a:t>
            </a:r>
            <a:r>
              <a:rPr lang="en-US" altLang="ja-JP" sz="2800" dirty="0" smtClean="0">
                <a:latin typeface="メイリオ" pitchFamily="50" charset="-128"/>
                <a:ea typeface="メイリオ" pitchFamily="50" charset="-128"/>
                <a:cs typeface="メイリオ" pitchFamily="50" charset="-128"/>
              </a:rPr>
              <a:t>A</a:t>
            </a:r>
            <a:r>
              <a:rPr lang="ja-JP" altLang="en-US" sz="2800" dirty="0" smtClean="0">
                <a:latin typeface="メイリオ" pitchFamily="50" charset="-128"/>
                <a:ea typeface="メイリオ" pitchFamily="50" charset="-128"/>
                <a:cs typeface="メイリオ" pitchFamily="50" charset="-128"/>
              </a:rPr>
              <a:t>：</a:t>
            </a:r>
            <a:r>
              <a:rPr lang="ja-JP" altLang="ja-JP" sz="2800" dirty="0" smtClean="0">
                <a:latin typeface="メイリオ" pitchFamily="50" charset="-128"/>
                <a:ea typeface="メイリオ" pitchFamily="50" charset="-128"/>
                <a:cs typeface="メイリオ" pitchFamily="50" charset="-128"/>
              </a:rPr>
              <a:t>今のところ</a:t>
            </a:r>
            <a:r>
              <a:rPr lang="ja-JP" altLang="ja-JP" sz="2800" dirty="0" smtClean="0">
                <a:solidFill>
                  <a:srgbClr val="FF00FF"/>
                </a:solidFill>
                <a:latin typeface="メイリオ" pitchFamily="50" charset="-128"/>
                <a:ea typeface="メイリオ" pitchFamily="50" charset="-128"/>
                <a:cs typeface="メイリオ" pitchFamily="50" charset="-128"/>
              </a:rPr>
              <a:t>市単独の助成や国への要望は考えていない</a:t>
            </a:r>
            <a:r>
              <a:rPr lang="ja-JP" altLang="ja-JP" sz="2800" dirty="0" smtClean="0">
                <a:latin typeface="メイリオ" pitchFamily="50" charset="-128"/>
                <a:ea typeface="メイリオ" pitchFamily="50" charset="-128"/>
                <a:cs typeface="メイリオ" pitchFamily="50" charset="-128"/>
              </a:rPr>
              <a:t>。</a:t>
            </a:r>
            <a:endParaRPr lang="en-US" altLang="ja-JP" sz="2800" dirty="0" smtClean="0">
              <a:latin typeface="メイリオ" pitchFamily="50" charset="-128"/>
              <a:ea typeface="メイリオ" pitchFamily="50" charset="-128"/>
              <a:cs typeface="メイリオ" pitchFamily="50" charset="-128"/>
            </a:endParaRPr>
          </a:p>
          <a:p>
            <a:pPr>
              <a:lnSpc>
                <a:spcPts val="3600"/>
              </a:lnSpc>
              <a:buNone/>
            </a:pPr>
            <a:r>
              <a:rPr lang="ja-JP" altLang="en-US" sz="2800" dirty="0">
                <a:latin typeface="メイリオ" pitchFamily="50" charset="-128"/>
                <a:ea typeface="メイリオ" pitchFamily="50" charset="-128"/>
                <a:cs typeface="メイリオ" pitchFamily="50" charset="-128"/>
              </a:rPr>
              <a:t>　</a:t>
            </a:r>
            <a:r>
              <a:rPr lang="ja-JP" altLang="ja-JP" sz="2800" dirty="0" smtClean="0">
                <a:latin typeface="メイリオ" pitchFamily="50" charset="-128"/>
                <a:ea typeface="メイリオ" pitchFamily="50" charset="-128"/>
                <a:cs typeface="メイリオ" pitchFamily="50" charset="-128"/>
              </a:rPr>
              <a:t>悩みに応じた支援ができるよう、今後とも相談体勢の強化に努めたい。</a:t>
            </a:r>
            <a:endParaRPr lang="en-US" altLang="ja-JP" sz="2800" dirty="0" smtClean="0">
              <a:latin typeface="メイリオ" pitchFamily="50" charset="-128"/>
              <a:ea typeface="メイリオ" pitchFamily="50" charset="-128"/>
              <a:cs typeface="メイリオ" pitchFamily="50" charset="-128"/>
            </a:endParaRPr>
          </a:p>
          <a:p>
            <a:pPr>
              <a:lnSpc>
                <a:spcPts val="3600"/>
              </a:lnSpc>
              <a:buNone/>
            </a:pPr>
            <a:r>
              <a:rPr kumimoji="1" lang="ja-JP" altLang="en-US" sz="2800" dirty="0" smtClean="0">
                <a:latin typeface="メイリオ" pitchFamily="50" charset="-128"/>
                <a:ea typeface="メイリオ" pitchFamily="50" charset="-128"/>
                <a:cs typeface="メイリオ" pitchFamily="50" charset="-128"/>
              </a:rPr>
              <a:t>→</a:t>
            </a:r>
            <a:r>
              <a:rPr kumimoji="1" lang="ja-JP" altLang="en-US" sz="2800" dirty="0" smtClean="0">
                <a:solidFill>
                  <a:srgbClr val="FF0000"/>
                </a:solidFill>
                <a:latin typeface="メイリオ" pitchFamily="50" charset="-128"/>
                <a:ea typeface="メイリオ" pitchFamily="50" charset="-128"/>
                <a:cs typeface="メイリオ" pitchFamily="50" charset="-128"/>
              </a:rPr>
              <a:t>「相談体制は継続するが、経済的な支援は考えてない。」</a:t>
            </a:r>
            <a:endParaRPr kumimoji="1" lang="ja-JP" altLang="en-US" sz="2800" dirty="0">
              <a:solidFill>
                <a:srgbClr val="FF0000"/>
              </a:solidFill>
              <a:latin typeface="メイリオ" pitchFamily="50" charset="-128"/>
              <a:ea typeface="メイリオ" pitchFamily="50" charset="-128"/>
              <a:cs typeface="メイリオ" pitchFamily="50"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cs typeface="メイリオ" pitchFamily="50" charset="-128"/>
              </a:rPr>
              <a:t>他都市の状況（上乗せ）</a:t>
            </a:r>
            <a:endParaRPr kumimoji="1" lang="ja-JP" altLang="en-US" dirty="0">
              <a:latin typeface="メイリオ" pitchFamily="50" charset="-128"/>
              <a:ea typeface="メイリオ" pitchFamily="50" charset="-128"/>
              <a:cs typeface="メイリオ" pitchFamily="50" charset="-128"/>
            </a:endParaRPr>
          </a:p>
        </p:txBody>
      </p:sp>
      <p:sp>
        <p:nvSpPr>
          <p:cNvPr id="3" name="コンテンツ プレースホルダ 2"/>
          <p:cNvSpPr>
            <a:spLocks noGrp="1"/>
          </p:cNvSpPr>
          <p:nvPr>
            <p:ph idx="1"/>
          </p:nvPr>
        </p:nvSpPr>
        <p:spPr/>
        <p:txBody>
          <a:bodyPr/>
          <a:lstStyle/>
          <a:p>
            <a:pPr>
              <a:buNone/>
            </a:pPr>
            <a:r>
              <a:rPr kumimoji="1" lang="ja-JP" altLang="en-US" dirty="0" smtClean="0">
                <a:latin typeface="メイリオ" pitchFamily="50" charset="-128"/>
                <a:ea typeface="メイリオ" pitchFamily="50" charset="-128"/>
                <a:cs typeface="メイリオ" pitchFamily="50" charset="-128"/>
              </a:rPr>
              <a:t>○富山県：内容は同じだが所得制限がない</a:t>
            </a:r>
            <a:endParaRPr kumimoji="1" lang="en-US" altLang="ja-JP" dirty="0" smtClean="0">
              <a:latin typeface="メイリオ" pitchFamily="50" charset="-128"/>
              <a:ea typeface="メイリオ" pitchFamily="50" charset="-128"/>
              <a:cs typeface="メイリオ" pitchFamily="50" charset="-128"/>
            </a:endParaRPr>
          </a:p>
          <a:p>
            <a:pPr>
              <a:buNone/>
            </a:pPr>
            <a:r>
              <a:rPr lang="ja-JP" altLang="en-US" dirty="0" smtClean="0">
                <a:latin typeface="メイリオ" pitchFamily="50" charset="-128"/>
                <a:ea typeface="メイリオ" pitchFamily="50" charset="-128"/>
                <a:cs typeface="メイリオ" pitchFamily="50" charset="-128"/>
              </a:rPr>
              <a:t>○富山市（中核市）：所得制限がない</a:t>
            </a:r>
            <a:endParaRPr lang="en-US" altLang="ja-JP" dirty="0" smtClean="0">
              <a:latin typeface="メイリオ" pitchFamily="50" charset="-128"/>
              <a:ea typeface="メイリオ" pitchFamily="50" charset="-128"/>
              <a:cs typeface="メイリオ" pitchFamily="50" charset="-128"/>
            </a:endParaRPr>
          </a:p>
          <a:p>
            <a:pPr>
              <a:buNone/>
            </a:pPr>
            <a:r>
              <a:rPr kumimoji="1" lang="ja-JP" altLang="en-US" dirty="0" smtClean="0">
                <a:latin typeface="メイリオ" pitchFamily="50" charset="-128"/>
                <a:ea typeface="メイリオ" pitchFamily="50" charset="-128"/>
                <a:cs typeface="メイリオ" pitchFamily="50" charset="-128"/>
              </a:rPr>
              <a:t>○野々市市：</a:t>
            </a:r>
            <a:r>
              <a:rPr lang="ja-JP" altLang="ja-JP" dirty="0">
                <a:latin typeface="メイリオ" pitchFamily="50" charset="-128"/>
                <a:ea typeface="メイリオ" pitchFamily="50" charset="-128"/>
                <a:cs typeface="メイリオ" pitchFamily="50" charset="-128"/>
              </a:rPr>
              <a:t>１年度</a:t>
            </a:r>
            <a:r>
              <a:rPr lang="ja-JP" altLang="ja-JP" dirty="0" smtClean="0">
                <a:latin typeface="メイリオ" pitchFamily="50" charset="-128"/>
                <a:ea typeface="メイリオ" pitchFamily="50" charset="-128"/>
                <a:cs typeface="メイリオ" pitchFamily="50" charset="-128"/>
              </a:rPr>
              <a:t>あたり</a:t>
            </a:r>
            <a:r>
              <a:rPr lang="ja-JP" altLang="en-US" dirty="0" smtClean="0">
                <a:latin typeface="メイリオ" pitchFamily="50" charset="-128"/>
                <a:ea typeface="メイリオ" pitchFamily="50" charset="-128"/>
                <a:cs typeface="メイリオ" pitchFamily="50" charset="-128"/>
              </a:rPr>
              <a:t>　</a:t>
            </a:r>
            <a:r>
              <a:rPr lang="ja-JP" altLang="ja-JP" dirty="0" smtClean="0">
                <a:latin typeface="メイリオ" pitchFamily="50" charset="-128"/>
                <a:ea typeface="メイリオ" pitchFamily="50" charset="-128"/>
                <a:cs typeface="メイリオ" pitchFamily="50" charset="-128"/>
              </a:rPr>
              <a:t>５万円</a:t>
            </a:r>
            <a:r>
              <a:rPr lang="ja-JP" altLang="ja-JP" dirty="0">
                <a:latin typeface="メイリオ" pitchFamily="50" charset="-128"/>
                <a:ea typeface="メイリオ" pitchFamily="50" charset="-128"/>
                <a:cs typeface="メイリオ" pitchFamily="50" charset="-128"/>
              </a:rPr>
              <a:t>×</a:t>
            </a:r>
            <a:r>
              <a:rPr lang="ja-JP" altLang="ja-JP" dirty="0" smtClean="0">
                <a:latin typeface="メイリオ" pitchFamily="50" charset="-128"/>
                <a:ea typeface="メイリオ" pitchFamily="50" charset="-128"/>
                <a:cs typeface="メイリオ" pitchFamily="50" charset="-128"/>
              </a:rPr>
              <a:t>１回</a:t>
            </a:r>
            <a:endParaRPr lang="en-US" altLang="ja-JP" dirty="0" smtClean="0">
              <a:latin typeface="メイリオ" pitchFamily="50" charset="-128"/>
              <a:ea typeface="メイリオ" pitchFamily="50" charset="-128"/>
              <a:cs typeface="メイリオ" pitchFamily="50" charset="-128"/>
            </a:endParaRPr>
          </a:p>
          <a:p>
            <a:pPr>
              <a:buNone/>
            </a:pPr>
            <a:r>
              <a:rPr kumimoji="1" lang="ja-JP" altLang="en-US" dirty="0" smtClean="0">
                <a:latin typeface="メイリオ" pitchFamily="50" charset="-128"/>
                <a:ea typeface="メイリオ" pitchFamily="50" charset="-128"/>
                <a:cs typeface="メイリオ" pitchFamily="50" charset="-128"/>
              </a:rPr>
              <a:t>○川北町：第１子の妊娠するまで１年間</a:t>
            </a:r>
            <a:r>
              <a:rPr lang="ja-JP" altLang="en-US" dirty="0" smtClean="0">
                <a:latin typeface="メイリオ" pitchFamily="50" charset="-128"/>
                <a:ea typeface="メイリオ" pitchFamily="50" charset="-128"/>
                <a:cs typeface="メイリオ" pitchFamily="50" charset="-128"/>
              </a:rPr>
              <a:t>の保険外検査費・診療費（限度額７０万）</a:t>
            </a:r>
            <a:endParaRPr lang="en-US" altLang="ja-JP" dirty="0" smtClean="0">
              <a:latin typeface="メイリオ" pitchFamily="50" charset="-128"/>
              <a:ea typeface="メイリオ" pitchFamily="50" charset="-128"/>
              <a:cs typeface="メイリオ" pitchFamily="50" charset="-128"/>
            </a:endParaRPr>
          </a:p>
          <a:p>
            <a:pPr>
              <a:buNone/>
            </a:pPr>
            <a:r>
              <a:rPr lang="ja-JP" altLang="en-US" dirty="0" smtClean="0">
                <a:latin typeface="メイリオ" pitchFamily="50" charset="-128"/>
                <a:ea typeface="メイリオ" pitchFamily="50" charset="-128"/>
                <a:cs typeface="メイリオ" pitchFamily="50" charset="-128"/>
              </a:rPr>
              <a:t>など、</a:t>
            </a:r>
            <a:endParaRPr lang="en-US" altLang="ja-JP" dirty="0" smtClean="0">
              <a:latin typeface="メイリオ" pitchFamily="50" charset="-128"/>
              <a:ea typeface="メイリオ" pitchFamily="50" charset="-128"/>
              <a:cs typeface="メイリオ" pitchFamily="50" charset="-128"/>
            </a:endParaRPr>
          </a:p>
          <a:p>
            <a:pPr>
              <a:buNone/>
            </a:pPr>
            <a:r>
              <a:rPr lang="ja-JP" altLang="en-US" dirty="0" smtClean="0">
                <a:latin typeface="メイリオ" pitchFamily="50" charset="-128"/>
                <a:ea typeface="メイリオ" pitchFamily="50" charset="-128"/>
                <a:cs typeface="メイリオ" pitchFamily="50" charset="-128"/>
              </a:rPr>
              <a:t>市町村単独で上乗せしている自治体が多い</a:t>
            </a:r>
            <a:endParaRPr kumimoji="1" lang="en-US" altLang="ja-JP" dirty="0" smtClean="0">
              <a:latin typeface="メイリオ" pitchFamily="50" charset="-128"/>
              <a:ea typeface="メイリオ" pitchFamily="50" charset="-128"/>
              <a:cs typeface="メイリオ"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106</TotalTime>
  <Words>401</Words>
  <Application>Microsoft Office PowerPoint</Application>
  <PresentationFormat>画面に合わせる (4:3)</PresentationFormat>
  <Paragraphs>63</Paragraphs>
  <Slides>10</Slides>
  <Notes>0</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Office テーマ</vt:lpstr>
      <vt:lpstr>不妊治療の助成制度の拡充を！</vt:lpstr>
      <vt:lpstr>不妊治療する方は増えている</vt:lpstr>
      <vt:lpstr>大きな支え</vt:lpstr>
      <vt:lpstr>国は助成↓の方向</vt:lpstr>
      <vt:lpstr>助成の仕組み</vt:lpstr>
      <vt:lpstr>広田Q：助成額を減らし、年齢や回数の制限をすることで、子どもを産みたいという本人の選択の幅を狭めることについてどう思うか。</vt:lpstr>
      <vt:lpstr>計画に書かれているのに</vt:lpstr>
      <vt:lpstr>広田Q：本市で治療を続ける方々を応援するため、本市単独で助成制度を充実する考えはないか。国にも、後退させるべきでないと声をあげるべきと考えるがどうか。 </vt:lpstr>
      <vt:lpstr>他都市の状況（上乗せ）</vt:lpstr>
      <vt:lpstr>行動するなら今</vt:lpstr>
    </vt:vector>
  </TitlesOfParts>
  <Company>金沢市</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③不妊治療の助成制度の拡充を！ 「今のところ、市単独の助成は考えていない」  「子どもがほしい」と、不妊治療を続ける方々が全国で２３０万人。 石川県内の医療機関で行われている不妊治療の件数→２３年　２７７４件　右肩上がり 金沢市　特定不妊治療助成　（体外受精や人工授精など）件数→２４年度で７２２件　右肩上がり 　　　　　　　　ここ５年間で２倍以上の伸び 特定不妊治療は、保険が適応されず体外受精などは１回３０万から１００万円と高額な費用がかかるため、当事者にとってこの制度は経済的にも精神的にも、大きな支えとなっている。 しかし国は今年度、体外受精など特定不妊治療の１回１５万円の補助額を凍結胚移植などについては半分の７万５千円に減額。本市もそれにあわせて引き下げ、治療をしている方々からも落胆の声。 さらに国は年齢制限や回数も制限も打ち出しており許されない。  ・助成額を減らし、年齢や回数の制限をすることで、子どもを産みたいという本人の選択の幅を狭めてしまうことについてどう思うか。   ○今回の国の見直し案は、医学的な見地に基づき、公費負担となる治療費助成の範囲を見直すものだと聞いている。妊娠・出産に関する判断は、当事者である夫婦の意志で行うものである。  ・本市では、今年度から「新・男女共同参画推進行動計画」が開始。この中でこれまでには無かった項目である「不妊治療への支援の充実」として「不妊に悩む夫婦に対して、心の悩みのアドバイスや相談窓口の紹介、費用負担軽減などの支援を行います」と明記されている。にも関わらず、助成額を半分に引き下げたことはまことに遺憾。本市で治療を続ける方々を応援するため、本市単独で助成制度を充実する考えはないか。国にも、後退させるべきでないと声をあげるべきと考えるがどうか。   ○　今のところ市単独の助成や国への要望は考えていない。本市では、助成だけではなくて、福祉健康センターや健康相談課で相談に応じている他、必要に応じ石川県不妊相談センターにつなぐ等の支援を行っている。悩みに応じた支援ができるよう、今後とも相談体勢の強化に努めたい。 </dc:title>
  <dc:creator>金沢市役所</dc:creator>
  <cp:lastModifiedBy>金沢市役所</cp:lastModifiedBy>
  <cp:revision>14</cp:revision>
  <dcterms:created xsi:type="dcterms:W3CDTF">2013-10-07T10:11:39Z</dcterms:created>
  <dcterms:modified xsi:type="dcterms:W3CDTF">2013-10-07T11:58:13Z</dcterms:modified>
</cp:coreProperties>
</file>