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2"/>
  </p:notesMasterIdLst>
  <p:sldIdLst>
    <p:sldId id="256" r:id="rId3"/>
    <p:sldId id="257" r:id="rId4"/>
    <p:sldId id="258" r:id="rId5"/>
    <p:sldId id="295" r:id="rId6"/>
    <p:sldId id="259" r:id="rId7"/>
    <p:sldId id="260" r:id="rId8"/>
    <p:sldId id="261" r:id="rId9"/>
    <p:sldId id="296" r:id="rId10"/>
    <p:sldId id="299" r:id="rId11"/>
    <p:sldId id="300" r:id="rId12"/>
    <p:sldId id="297" r:id="rId13"/>
    <p:sldId id="262" r:id="rId14"/>
    <p:sldId id="264" r:id="rId15"/>
    <p:sldId id="265" r:id="rId16"/>
    <p:sldId id="269" r:id="rId17"/>
    <p:sldId id="271" r:id="rId18"/>
    <p:sldId id="270" r:id="rId19"/>
    <p:sldId id="274" r:id="rId20"/>
    <p:sldId id="275" r:id="rId21"/>
    <p:sldId id="268" r:id="rId22"/>
    <p:sldId id="310" r:id="rId23"/>
    <p:sldId id="272" r:id="rId24"/>
    <p:sldId id="273" r:id="rId25"/>
    <p:sldId id="266" r:id="rId26"/>
    <p:sldId id="287" r:id="rId27"/>
    <p:sldId id="267" r:id="rId28"/>
    <p:sldId id="276" r:id="rId29"/>
    <p:sldId id="277" r:id="rId30"/>
    <p:sldId id="305" r:id="rId31"/>
    <p:sldId id="279" r:id="rId32"/>
    <p:sldId id="288" r:id="rId33"/>
    <p:sldId id="281" r:id="rId34"/>
    <p:sldId id="301" r:id="rId35"/>
    <p:sldId id="302" r:id="rId36"/>
    <p:sldId id="298" r:id="rId37"/>
    <p:sldId id="306" r:id="rId38"/>
    <p:sldId id="289" r:id="rId39"/>
    <p:sldId id="313" r:id="rId40"/>
    <p:sldId id="311" r:id="rId41"/>
    <p:sldId id="312" r:id="rId42"/>
    <p:sldId id="303" r:id="rId43"/>
    <p:sldId id="290" r:id="rId44"/>
    <p:sldId id="291" r:id="rId45"/>
    <p:sldId id="292" r:id="rId46"/>
    <p:sldId id="304" r:id="rId47"/>
    <p:sldId id="293" r:id="rId48"/>
    <p:sldId id="294" r:id="rId49"/>
    <p:sldId id="308" r:id="rId50"/>
    <p:sldId id="309" r:id="rId51"/>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863" autoAdjust="0"/>
  </p:normalViewPr>
  <p:slideViewPr>
    <p:cSldViewPr>
      <p:cViewPr varScale="1">
        <p:scale>
          <a:sx n="70" d="100"/>
          <a:sy n="70" d="100"/>
        </p:scale>
        <p:origin x="-138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DB8652-EF78-4D97-BEE7-3E41F8421D4F}" type="datetimeFigureOut">
              <a:rPr kumimoji="1" lang="ja-JP" altLang="en-US" smtClean="0"/>
              <a:t>2014/2/1</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C98C4A-3F94-4E9F-8F06-DF9CBA7C7631}" type="slidenum">
              <a:rPr kumimoji="1" lang="ja-JP" altLang="en-US" smtClean="0"/>
              <a:t>‹#›</a:t>
            </a:fld>
            <a:endParaRPr kumimoji="1" lang="ja-JP" altLang="en-US"/>
          </a:p>
        </p:txBody>
      </p:sp>
    </p:spTree>
    <p:extLst>
      <p:ext uri="{BB962C8B-B14F-4D97-AF65-F5344CB8AC3E}">
        <p14:creationId xmlns:p14="http://schemas.microsoft.com/office/powerpoint/2010/main" val="21218595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a:p>
            <a:endParaRPr kumimoji="1" lang="en-US" altLang="ja-JP" dirty="0" smtClean="0"/>
          </a:p>
          <a:p>
            <a:r>
              <a:rPr kumimoji="1" lang="ja-JP" altLang="en-US" dirty="0" smtClean="0"/>
              <a:t>右　ここは、株式会社の保育園。なかなか劣悪な条件です。電車はひっきりなしに通るので、当然それによる騒音・振動はなかなかすごいものです。また相当な交通量の道路がすぐ横を通っています。つまり、３方向を電車と道路で囲まれている保育園ということになります。</a:t>
            </a:r>
          </a:p>
          <a:p>
            <a:endParaRPr kumimoji="1" lang="ja-JP" altLang="en-US" dirty="0" smtClean="0"/>
          </a:p>
        </p:txBody>
      </p:sp>
      <p:sp>
        <p:nvSpPr>
          <p:cNvPr id="4" name="スライド番号プレースホルダー 3"/>
          <p:cNvSpPr>
            <a:spLocks noGrp="1"/>
          </p:cNvSpPr>
          <p:nvPr>
            <p:ph type="sldNum" sz="quarter" idx="10"/>
          </p:nvPr>
        </p:nvSpPr>
        <p:spPr/>
        <p:txBody>
          <a:bodyPr/>
          <a:lstStyle/>
          <a:p>
            <a:fld id="{7AC98C4A-3F94-4E9F-8F06-DF9CBA7C7631}" type="slidenum">
              <a:rPr kumimoji="1" lang="ja-JP" altLang="en-US" smtClean="0"/>
              <a:t>7</a:t>
            </a:fld>
            <a:endParaRPr kumimoji="1" lang="ja-JP" altLang="en-US"/>
          </a:p>
        </p:txBody>
      </p:sp>
    </p:spTree>
    <p:extLst>
      <p:ext uri="{BB962C8B-B14F-4D97-AF65-F5344CB8AC3E}">
        <p14:creationId xmlns:p14="http://schemas.microsoft.com/office/powerpoint/2010/main" val="3983276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暗黙的に原則、社会福祉法人　としている</a:t>
            </a:r>
            <a:endParaRPr kumimoji="1" lang="ja-JP" altLang="en-US" dirty="0"/>
          </a:p>
        </p:txBody>
      </p:sp>
      <p:sp>
        <p:nvSpPr>
          <p:cNvPr id="4" name="スライド番号プレースホルダー 3"/>
          <p:cNvSpPr>
            <a:spLocks noGrp="1"/>
          </p:cNvSpPr>
          <p:nvPr>
            <p:ph type="sldNum" sz="quarter" idx="10"/>
          </p:nvPr>
        </p:nvSpPr>
        <p:spPr/>
        <p:txBody>
          <a:bodyPr/>
          <a:lstStyle/>
          <a:p>
            <a:fld id="{7AC98C4A-3F94-4E9F-8F06-DF9CBA7C7631}" type="slidenum">
              <a:rPr kumimoji="1" lang="ja-JP" altLang="en-US" smtClean="0"/>
              <a:t>9</a:t>
            </a:fld>
            <a:endParaRPr kumimoji="1" lang="ja-JP" altLang="en-US"/>
          </a:p>
        </p:txBody>
      </p:sp>
    </p:spTree>
    <p:extLst>
      <p:ext uri="{BB962C8B-B14F-4D97-AF65-F5344CB8AC3E}">
        <p14:creationId xmlns:p14="http://schemas.microsoft.com/office/powerpoint/2010/main" val="2850033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err="1" smtClean="0"/>
              <a:t>。</a:t>
            </a:r>
            <a:r>
              <a:rPr kumimoji="1" lang="ja-JP" altLang="en-US" dirty="0" smtClean="0"/>
              <a:t>従来の認可保育所は、設置基準等から大都市では設置が困難で、また</a:t>
            </a:r>
            <a:r>
              <a:rPr kumimoji="1" lang="en-US" altLang="ja-JP" dirty="0" smtClean="0"/>
              <a:t>0</a:t>
            </a:r>
            <a:r>
              <a:rPr kumimoji="1" lang="ja-JP" altLang="en-US" dirty="0" smtClean="0"/>
              <a:t>歳児保育を行わない保育所があるなど、都民の保育ニーズに必ずしも応えられなかったため、東京都は都独自の基準を設定し、都と区が補助しています。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7AC98C4A-3F94-4E9F-8F06-DF9CBA7C7631}" type="slidenum">
              <a:rPr kumimoji="1" lang="ja-JP" altLang="en-US" smtClean="0"/>
              <a:t>10</a:t>
            </a:fld>
            <a:endParaRPr kumimoji="1" lang="ja-JP" altLang="en-US"/>
          </a:p>
        </p:txBody>
      </p:sp>
    </p:spTree>
    <p:extLst>
      <p:ext uri="{BB962C8B-B14F-4D97-AF65-F5344CB8AC3E}">
        <p14:creationId xmlns:p14="http://schemas.microsoft.com/office/powerpoint/2010/main" val="2467910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まずは、駅近くのタワーマンションに付属している駐車場の４階部分にある社会福祉法人の認可保育園。</a:t>
            </a:r>
          </a:p>
          <a:p>
            <a:endParaRPr kumimoji="1" lang="ja-JP" altLang="en-US" dirty="0"/>
          </a:p>
        </p:txBody>
      </p:sp>
      <p:sp>
        <p:nvSpPr>
          <p:cNvPr id="4" name="スライド番号プレースホルダー 3"/>
          <p:cNvSpPr>
            <a:spLocks noGrp="1"/>
          </p:cNvSpPr>
          <p:nvPr>
            <p:ph type="sldNum" sz="quarter" idx="10"/>
          </p:nvPr>
        </p:nvSpPr>
        <p:spPr/>
        <p:txBody>
          <a:bodyPr/>
          <a:lstStyle/>
          <a:p>
            <a:fld id="{7AC98C4A-3F94-4E9F-8F06-DF9CBA7C7631}" type="slidenum">
              <a:rPr kumimoji="1" lang="ja-JP" altLang="en-US" smtClean="0"/>
              <a:t>15</a:t>
            </a:fld>
            <a:endParaRPr kumimoji="1" lang="ja-JP" altLang="en-US"/>
          </a:p>
        </p:txBody>
      </p:sp>
    </p:spTree>
    <p:extLst>
      <p:ext uri="{BB962C8B-B14F-4D97-AF65-F5344CB8AC3E}">
        <p14:creationId xmlns:p14="http://schemas.microsoft.com/office/powerpoint/2010/main" val="849310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263517B4-3CA9-469A-B48E-BE3BBE9B4B3C}" type="datetimeFigureOut">
              <a:rPr kumimoji="1" lang="ja-JP" altLang="en-US" smtClean="0"/>
              <a:t>2014/2/1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3458F6F-49CB-44EE-9FC9-A194B45F31A1}" type="slidenum">
              <a:rPr kumimoji="1" lang="ja-JP" altLang="en-US" smtClean="0"/>
              <a:t>‹#›</a:t>
            </a:fld>
            <a:endParaRPr kumimoji="1" lang="ja-JP" altLang="en-US"/>
          </a:p>
        </p:txBody>
      </p:sp>
    </p:spTree>
    <p:extLst>
      <p:ext uri="{BB962C8B-B14F-4D97-AF65-F5344CB8AC3E}">
        <p14:creationId xmlns:p14="http://schemas.microsoft.com/office/powerpoint/2010/main" val="2651274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63517B4-3CA9-469A-B48E-BE3BBE9B4B3C}" type="datetimeFigureOut">
              <a:rPr kumimoji="1" lang="ja-JP" altLang="en-US" smtClean="0"/>
              <a:t>2014/2/1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3458F6F-49CB-44EE-9FC9-A194B45F31A1}" type="slidenum">
              <a:rPr kumimoji="1" lang="ja-JP" altLang="en-US" smtClean="0"/>
              <a:t>‹#›</a:t>
            </a:fld>
            <a:endParaRPr kumimoji="1" lang="ja-JP" altLang="en-US"/>
          </a:p>
        </p:txBody>
      </p:sp>
    </p:spTree>
    <p:extLst>
      <p:ext uri="{BB962C8B-B14F-4D97-AF65-F5344CB8AC3E}">
        <p14:creationId xmlns:p14="http://schemas.microsoft.com/office/powerpoint/2010/main" val="1064619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63517B4-3CA9-469A-B48E-BE3BBE9B4B3C}" type="datetimeFigureOut">
              <a:rPr kumimoji="1" lang="ja-JP" altLang="en-US" smtClean="0"/>
              <a:t>2014/2/1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3458F6F-49CB-44EE-9FC9-A194B45F31A1}" type="slidenum">
              <a:rPr kumimoji="1" lang="ja-JP" altLang="en-US" smtClean="0"/>
              <a:t>‹#›</a:t>
            </a:fld>
            <a:endParaRPr kumimoji="1" lang="ja-JP" altLang="en-US"/>
          </a:p>
        </p:txBody>
      </p:sp>
    </p:spTree>
    <p:extLst>
      <p:ext uri="{BB962C8B-B14F-4D97-AF65-F5344CB8AC3E}">
        <p14:creationId xmlns:p14="http://schemas.microsoft.com/office/powerpoint/2010/main" val="308390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391D7275-C37A-41A6-8156-948C04821406}" type="datetimeFigureOut">
              <a:rPr lang="ja-JP" altLang="en-US" smtClean="0">
                <a:solidFill>
                  <a:prstClr val="black">
                    <a:tint val="75000"/>
                  </a:prstClr>
                </a:solidFill>
              </a:rPr>
              <a:pPr/>
              <a:t>2014/2/1</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CAE6CF9B-1DB3-4235-8FD9-CF64823D26E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974825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391D7275-C37A-41A6-8156-948C04821406}" type="datetimeFigureOut">
              <a:rPr lang="ja-JP" altLang="en-US" smtClean="0">
                <a:solidFill>
                  <a:prstClr val="black">
                    <a:tint val="75000"/>
                  </a:prstClr>
                </a:solidFill>
              </a:rPr>
              <a:pPr/>
              <a:t>2014/2/1</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CAE6CF9B-1DB3-4235-8FD9-CF64823D26E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48562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391D7275-C37A-41A6-8156-948C04821406}" type="datetimeFigureOut">
              <a:rPr lang="ja-JP" altLang="en-US" smtClean="0">
                <a:solidFill>
                  <a:prstClr val="black">
                    <a:tint val="75000"/>
                  </a:prstClr>
                </a:solidFill>
              </a:rPr>
              <a:pPr/>
              <a:t>2014/2/1</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CAE6CF9B-1DB3-4235-8FD9-CF64823D26E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829368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391D7275-C37A-41A6-8156-948C04821406}" type="datetimeFigureOut">
              <a:rPr lang="ja-JP" altLang="en-US" smtClean="0">
                <a:solidFill>
                  <a:prstClr val="black">
                    <a:tint val="75000"/>
                  </a:prstClr>
                </a:solidFill>
              </a:rPr>
              <a:pPr/>
              <a:t>2014/2/1</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CAE6CF9B-1DB3-4235-8FD9-CF64823D26E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799495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391D7275-C37A-41A6-8156-948C04821406}" type="datetimeFigureOut">
              <a:rPr lang="ja-JP" altLang="en-US" smtClean="0">
                <a:solidFill>
                  <a:prstClr val="black">
                    <a:tint val="75000"/>
                  </a:prstClr>
                </a:solidFill>
              </a:rPr>
              <a:pPr/>
              <a:t>2014/2/1</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CAE6CF9B-1DB3-4235-8FD9-CF64823D26E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96802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391D7275-C37A-41A6-8156-948C04821406}" type="datetimeFigureOut">
              <a:rPr lang="ja-JP" altLang="en-US" smtClean="0">
                <a:solidFill>
                  <a:prstClr val="black">
                    <a:tint val="75000"/>
                  </a:prstClr>
                </a:solidFill>
              </a:rPr>
              <a:pPr/>
              <a:t>2014/2/1</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CAE6CF9B-1DB3-4235-8FD9-CF64823D26E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70128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391D7275-C37A-41A6-8156-948C04821406}" type="datetimeFigureOut">
              <a:rPr lang="ja-JP" altLang="en-US" smtClean="0">
                <a:solidFill>
                  <a:prstClr val="black">
                    <a:tint val="75000"/>
                  </a:prstClr>
                </a:solidFill>
              </a:rPr>
              <a:pPr/>
              <a:t>2014/2/1</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CAE6CF9B-1DB3-4235-8FD9-CF64823D26E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18187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391D7275-C37A-41A6-8156-948C04821406}" type="datetimeFigureOut">
              <a:rPr lang="ja-JP" altLang="en-US" smtClean="0">
                <a:solidFill>
                  <a:prstClr val="black">
                    <a:tint val="75000"/>
                  </a:prstClr>
                </a:solidFill>
              </a:rPr>
              <a:pPr/>
              <a:t>2014/2/1</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CAE6CF9B-1DB3-4235-8FD9-CF64823D26E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48579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63517B4-3CA9-469A-B48E-BE3BBE9B4B3C}" type="datetimeFigureOut">
              <a:rPr kumimoji="1" lang="ja-JP" altLang="en-US" smtClean="0"/>
              <a:t>2014/2/1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3458F6F-49CB-44EE-9FC9-A194B45F31A1}" type="slidenum">
              <a:rPr kumimoji="1" lang="ja-JP" altLang="en-US" smtClean="0"/>
              <a:t>‹#›</a:t>
            </a:fld>
            <a:endParaRPr kumimoji="1" lang="ja-JP" altLang="en-US"/>
          </a:p>
        </p:txBody>
      </p:sp>
    </p:spTree>
    <p:extLst>
      <p:ext uri="{BB962C8B-B14F-4D97-AF65-F5344CB8AC3E}">
        <p14:creationId xmlns:p14="http://schemas.microsoft.com/office/powerpoint/2010/main" val="8113550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391D7275-C37A-41A6-8156-948C04821406}" type="datetimeFigureOut">
              <a:rPr lang="ja-JP" altLang="en-US" smtClean="0">
                <a:solidFill>
                  <a:prstClr val="black">
                    <a:tint val="75000"/>
                  </a:prstClr>
                </a:solidFill>
              </a:rPr>
              <a:pPr/>
              <a:t>2014/2/1</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CAE6CF9B-1DB3-4235-8FD9-CF64823D26E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331086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391D7275-C37A-41A6-8156-948C04821406}" type="datetimeFigureOut">
              <a:rPr lang="ja-JP" altLang="en-US" smtClean="0">
                <a:solidFill>
                  <a:prstClr val="black">
                    <a:tint val="75000"/>
                  </a:prstClr>
                </a:solidFill>
              </a:rPr>
              <a:pPr/>
              <a:t>2014/2/1</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CAE6CF9B-1DB3-4235-8FD9-CF64823D26E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58528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391D7275-C37A-41A6-8156-948C04821406}" type="datetimeFigureOut">
              <a:rPr lang="ja-JP" altLang="en-US" smtClean="0">
                <a:solidFill>
                  <a:prstClr val="black">
                    <a:tint val="75000"/>
                  </a:prstClr>
                </a:solidFill>
              </a:rPr>
              <a:pPr/>
              <a:t>2014/2/1</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CAE6CF9B-1DB3-4235-8FD9-CF64823D26E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17548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263517B4-3CA9-469A-B48E-BE3BBE9B4B3C}" type="datetimeFigureOut">
              <a:rPr kumimoji="1" lang="ja-JP" altLang="en-US" smtClean="0"/>
              <a:t>2014/2/1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3458F6F-49CB-44EE-9FC9-A194B45F31A1}" type="slidenum">
              <a:rPr kumimoji="1" lang="ja-JP" altLang="en-US" smtClean="0"/>
              <a:t>‹#›</a:t>
            </a:fld>
            <a:endParaRPr kumimoji="1" lang="ja-JP" altLang="en-US"/>
          </a:p>
        </p:txBody>
      </p:sp>
    </p:spTree>
    <p:extLst>
      <p:ext uri="{BB962C8B-B14F-4D97-AF65-F5344CB8AC3E}">
        <p14:creationId xmlns:p14="http://schemas.microsoft.com/office/powerpoint/2010/main" val="2625032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263517B4-3CA9-469A-B48E-BE3BBE9B4B3C}" type="datetimeFigureOut">
              <a:rPr kumimoji="1" lang="ja-JP" altLang="en-US" smtClean="0"/>
              <a:t>2014/2/1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3458F6F-49CB-44EE-9FC9-A194B45F31A1}" type="slidenum">
              <a:rPr kumimoji="1" lang="ja-JP" altLang="en-US" smtClean="0"/>
              <a:t>‹#›</a:t>
            </a:fld>
            <a:endParaRPr kumimoji="1" lang="ja-JP" altLang="en-US"/>
          </a:p>
        </p:txBody>
      </p:sp>
    </p:spTree>
    <p:extLst>
      <p:ext uri="{BB962C8B-B14F-4D97-AF65-F5344CB8AC3E}">
        <p14:creationId xmlns:p14="http://schemas.microsoft.com/office/powerpoint/2010/main" val="1738695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263517B4-3CA9-469A-B48E-BE3BBE9B4B3C}" type="datetimeFigureOut">
              <a:rPr kumimoji="1" lang="ja-JP" altLang="en-US" smtClean="0"/>
              <a:t>2014/2/1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3458F6F-49CB-44EE-9FC9-A194B45F31A1}" type="slidenum">
              <a:rPr kumimoji="1" lang="ja-JP" altLang="en-US" smtClean="0"/>
              <a:t>‹#›</a:t>
            </a:fld>
            <a:endParaRPr kumimoji="1" lang="ja-JP" altLang="en-US"/>
          </a:p>
        </p:txBody>
      </p:sp>
    </p:spTree>
    <p:extLst>
      <p:ext uri="{BB962C8B-B14F-4D97-AF65-F5344CB8AC3E}">
        <p14:creationId xmlns:p14="http://schemas.microsoft.com/office/powerpoint/2010/main" val="3294722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263517B4-3CA9-469A-B48E-BE3BBE9B4B3C}" type="datetimeFigureOut">
              <a:rPr kumimoji="1" lang="ja-JP" altLang="en-US" smtClean="0"/>
              <a:t>2014/2/1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3458F6F-49CB-44EE-9FC9-A194B45F31A1}" type="slidenum">
              <a:rPr kumimoji="1" lang="ja-JP" altLang="en-US" smtClean="0"/>
              <a:t>‹#›</a:t>
            </a:fld>
            <a:endParaRPr kumimoji="1" lang="ja-JP" altLang="en-US"/>
          </a:p>
        </p:txBody>
      </p:sp>
    </p:spTree>
    <p:extLst>
      <p:ext uri="{BB962C8B-B14F-4D97-AF65-F5344CB8AC3E}">
        <p14:creationId xmlns:p14="http://schemas.microsoft.com/office/powerpoint/2010/main" val="716697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63517B4-3CA9-469A-B48E-BE3BBE9B4B3C}" type="datetimeFigureOut">
              <a:rPr kumimoji="1" lang="ja-JP" altLang="en-US" smtClean="0"/>
              <a:t>2014/2/1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3458F6F-49CB-44EE-9FC9-A194B45F31A1}" type="slidenum">
              <a:rPr kumimoji="1" lang="ja-JP" altLang="en-US" smtClean="0"/>
              <a:t>‹#›</a:t>
            </a:fld>
            <a:endParaRPr kumimoji="1" lang="ja-JP" altLang="en-US"/>
          </a:p>
        </p:txBody>
      </p:sp>
    </p:spTree>
    <p:extLst>
      <p:ext uri="{BB962C8B-B14F-4D97-AF65-F5344CB8AC3E}">
        <p14:creationId xmlns:p14="http://schemas.microsoft.com/office/powerpoint/2010/main" val="548658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63517B4-3CA9-469A-B48E-BE3BBE9B4B3C}" type="datetimeFigureOut">
              <a:rPr kumimoji="1" lang="ja-JP" altLang="en-US" smtClean="0"/>
              <a:t>2014/2/1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3458F6F-49CB-44EE-9FC9-A194B45F31A1}" type="slidenum">
              <a:rPr kumimoji="1" lang="ja-JP" altLang="en-US" smtClean="0"/>
              <a:t>‹#›</a:t>
            </a:fld>
            <a:endParaRPr kumimoji="1" lang="ja-JP" altLang="en-US"/>
          </a:p>
        </p:txBody>
      </p:sp>
    </p:spTree>
    <p:extLst>
      <p:ext uri="{BB962C8B-B14F-4D97-AF65-F5344CB8AC3E}">
        <p14:creationId xmlns:p14="http://schemas.microsoft.com/office/powerpoint/2010/main" val="401041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63517B4-3CA9-469A-B48E-BE3BBE9B4B3C}" type="datetimeFigureOut">
              <a:rPr kumimoji="1" lang="ja-JP" altLang="en-US" smtClean="0"/>
              <a:t>2014/2/1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3458F6F-49CB-44EE-9FC9-A194B45F31A1}" type="slidenum">
              <a:rPr kumimoji="1" lang="ja-JP" altLang="en-US" smtClean="0"/>
              <a:t>‹#›</a:t>
            </a:fld>
            <a:endParaRPr kumimoji="1" lang="ja-JP" altLang="en-US"/>
          </a:p>
        </p:txBody>
      </p:sp>
    </p:spTree>
    <p:extLst>
      <p:ext uri="{BB962C8B-B14F-4D97-AF65-F5344CB8AC3E}">
        <p14:creationId xmlns:p14="http://schemas.microsoft.com/office/powerpoint/2010/main" val="712005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3517B4-3CA9-469A-B48E-BE3BBE9B4B3C}" type="datetimeFigureOut">
              <a:rPr kumimoji="1" lang="ja-JP" altLang="en-US" smtClean="0"/>
              <a:t>2014/2/1</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458F6F-49CB-44EE-9FC9-A194B45F31A1}" type="slidenum">
              <a:rPr kumimoji="1" lang="ja-JP" altLang="en-US" smtClean="0"/>
              <a:t>‹#›</a:t>
            </a:fld>
            <a:endParaRPr kumimoji="1" lang="ja-JP" altLang="en-US"/>
          </a:p>
        </p:txBody>
      </p:sp>
    </p:spTree>
    <p:extLst>
      <p:ext uri="{BB962C8B-B14F-4D97-AF65-F5344CB8AC3E}">
        <p14:creationId xmlns:p14="http://schemas.microsoft.com/office/powerpoint/2010/main" val="34593570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1D7275-C37A-41A6-8156-948C04821406}" type="datetimeFigureOut">
              <a:rPr lang="ja-JP" altLang="en-US" smtClean="0">
                <a:solidFill>
                  <a:prstClr val="black">
                    <a:tint val="75000"/>
                  </a:prstClr>
                </a:solidFill>
              </a:rPr>
              <a:pPr/>
              <a:t>2014/2/1</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E6CF9B-1DB3-4235-8FD9-CF64823D26E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059843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3568" y="1124744"/>
            <a:ext cx="7772400" cy="1470025"/>
          </a:xfrm>
        </p:spPr>
        <p:txBody>
          <a:bodyPr>
            <a:normAutofit fontScale="90000"/>
          </a:bodyPr>
          <a:lstStyle/>
          <a:p>
            <a:r>
              <a:rPr kumimoji="1" lang="ja-JP" altLang="en-US" dirty="0" smtClean="0"/>
              <a:t>金沢市の保育園・学童保育の現状と子ども・子育て新支援制度の</a:t>
            </a:r>
            <a:r>
              <a:rPr kumimoji="1" lang="en-US" altLang="ja-JP" dirty="0" smtClean="0"/>
              <a:t/>
            </a:r>
            <a:br>
              <a:rPr kumimoji="1" lang="en-US" altLang="ja-JP" dirty="0" smtClean="0"/>
            </a:br>
            <a:r>
              <a:rPr kumimoji="1" lang="ja-JP" altLang="en-US" dirty="0" smtClean="0"/>
              <a:t>問題点</a:t>
            </a:r>
            <a:endParaRPr kumimoji="1" lang="ja-JP" altLang="en-US" dirty="0"/>
          </a:p>
        </p:txBody>
      </p:sp>
      <p:sp>
        <p:nvSpPr>
          <p:cNvPr id="3" name="サブタイトル 2"/>
          <p:cNvSpPr>
            <a:spLocks noGrp="1"/>
          </p:cNvSpPr>
          <p:nvPr>
            <p:ph type="subTitle" idx="1"/>
          </p:nvPr>
        </p:nvSpPr>
        <p:spPr>
          <a:xfrm>
            <a:off x="395536" y="3791165"/>
            <a:ext cx="6400800" cy="1752600"/>
          </a:xfrm>
        </p:spPr>
        <p:txBody>
          <a:bodyPr/>
          <a:lstStyle/>
          <a:p>
            <a:r>
              <a:rPr kumimoji="1" lang="ja-JP" altLang="en-US" dirty="0" smtClean="0"/>
              <a:t>金沢市</a:t>
            </a:r>
            <a:r>
              <a:rPr kumimoji="1" lang="ja-JP" altLang="en-US" dirty="0" smtClean="0"/>
              <a:t>議会議員</a:t>
            </a:r>
            <a:endParaRPr kumimoji="1" lang="en-US" altLang="ja-JP" dirty="0" smtClean="0"/>
          </a:p>
          <a:p>
            <a:r>
              <a:rPr lang="ja-JP" altLang="en-US" dirty="0" smtClean="0"/>
              <a:t>広田みよ</a:t>
            </a:r>
            <a:endParaRPr kumimoji="1" lang="ja-JP" altLang="en-US"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6043" y="3791165"/>
            <a:ext cx="3505227" cy="3081679"/>
          </a:xfrm>
          <a:prstGeom prst="rect">
            <a:avLst/>
          </a:prstGeom>
        </p:spPr>
      </p:pic>
    </p:spTree>
    <p:extLst>
      <p:ext uri="{BB962C8B-B14F-4D97-AF65-F5344CB8AC3E}">
        <p14:creationId xmlns:p14="http://schemas.microsoft.com/office/powerpoint/2010/main" val="774024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認可外保育施設との違い</a:t>
            </a:r>
            <a:endParaRPr kumimoji="1" lang="ja-JP" altLang="en-US" dirty="0"/>
          </a:p>
        </p:txBody>
      </p:sp>
      <p:sp>
        <p:nvSpPr>
          <p:cNvPr id="3" name="コンテンツ プレースホルダー 2"/>
          <p:cNvSpPr>
            <a:spLocks noGrp="1"/>
          </p:cNvSpPr>
          <p:nvPr>
            <p:ph idx="1"/>
          </p:nvPr>
        </p:nvSpPr>
        <p:spPr>
          <a:xfrm>
            <a:off x="269978" y="1556792"/>
            <a:ext cx="8892480" cy="4525963"/>
          </a:xfrm>
        </p:spPr>
        <p:txBody>
          <a:bodyPr>
            <a:normAutofit/>
          </a:bodyPr>
          <a:lstStyle/>
          <a:p>
            <a:pPr marL="0" indent="0">
              <a:buNone/>
            </a:pPr>
            <a:r>
              <a:rPr lang="ja-JP" altLang="en-US" dirty="0" smtClean="0"/>
              <a:t>設置基準が違う</a:t>
            </a:r>
            <a:r>
              <a:rPr lang="ja-JP" altLang="en-US" dirty="0" smtClean="0"/>
              <a:t>。</a:t>
            </a:r>
            <a:endParaRPr lang="en-US" altLang="ja-JP" dirty="0" smtClean="0"/>
          </a:p>
          <a:p>
            <a:pPr marL="0" indent="0">
              <a:buNone/>
            </a:pPr>
            <a:endParaRPr lang="ja-JP" altLang="en-US" dirty="0" smtClean="0"/>
          </a:p>
          <a:p>
            <a:pPr marL="0" indent="0">
              <a:buNone/>
            </a:pPr>
            <a:r>
              <a:rPr lang="ja-JP" altLang="en-US" b="1" dirty="0" smtClean="0">
                <a:solidFill>
                  <a:schemeClr val="accent6">
                    <a:lumMod val="75000"/>
                  </a:schemeClr>
                </a:solidFill>
              </a:rPr>
              <a:t>認可保育所</a:t>
            </a:r>
            <a:r>
              <a:rPr lang="ja-JP" altLang="en-US" dirty="0" smtClean="0"/>
              <a:t>：金沢市児童福祉施設の設備及び運営に関する基準を定める条例</a:t>
            </a:r>
          </a:p>
          <a:p>
            <a:pPr marL="0" indent="0">
              <a:buNone/>
            </a:pPr>
            <a:r>
              <a:rPr lang="ja-JP" altLang="en-US" dirty="0" smtClean="0">
                <a:solidFill>
                  <a:schemeClr val="accent1"/>
                </a:solidFill>
              </a:rPr>
              <a:t>認可外保育施設</a:t>
            </a:r>
            <a:r>
              <a:rPr lang="ja-JP" altLang="en-US" dirty="0" smtClean="0"/>
              <a:t>：認可外保育施設指導監督基準</a:t>
            </a:r>
            <a:endParaRPr lang="en-US" altLang="ja-JP" dirty="0" smtClean="0"/>
          </a:p>
          <a:p>
            <a:pPr marL="0" indent="0">
              <a:buNone/>
            </a:pPr>
            <a:r>
              <a:rPr lang="ja-JP" altLang="en-US" dirty="0" smtClean="0"/>
              <a:t>認可</a:t>
            </a:r>
            <a:r>
              <a:rPr lang="ja-JP" altLang="en-US" dirty="0"/>
              <a:t>保育園は、運営費等が国、市から出ていますが、認可外保育施設は</a:t>
            </a:r>
            <a:r>
              <a:rPr lang="ja-JP" altLang="en-US" dirty="0" smtClean="0"/>
              <a:t>、</a:t>
            </a:r>
            <a:r>
              <a:rPr lang="en-US" altLang="ja-JP" dirty="0" smtClean="0"/>
              <a:t>)</a:t>
            </a:r>
            <a:r>
              <a:rPr lang="ja-JP" altLang="en-US" dirty="0"/>
              <a:t>を除き、原則として保護者からの保育料のみで運営しています。</a:t>
            </a:r>
          </a:p>
          <a:p>
            <a:endParaRPr kumimoji="1" lang="ja-JP" altLang="en-US" dirty="0"/>
          </a:p>
        </p:txBody>
      </p:sp>
    </p:spTree>
    <p:extLst>
      <p:ext uri="{BB962C8B-B14F-4D97-AF65-F5344CB8AC3E}">
        <p14:creationId xmlns:p14="http://schemas.microsoft.com/office/powerpoint/2010/main" val="2196246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4800" dirty="0" smtClean="0"/>
              <a:t>東京では認証保育所</a:t>
            </a:r>
            <a:endParaRPr kumimoji="1" lang="ja-JP" altLang="en-US" sz="4800" dirty="0"/>
          </a:p>
        </p:txBody>
      </p:sp>
      <p:sp>
        <p:nvSpPr>
          <p:cNvPr id="3" name="コンテンツ プレースホルダー 2"/>
          <p:cNvSpPr>
            <a:spLocks noGrp="1"/>
          </p:cNvSpPr>
          <p:nvPr>
            <p:ph idx="1"/>
          </p:nvPr>
        </p:nvSpPr>
        <p:spPr/>
        <p:txBody>
          <a:bodyPr>
            <a:noAutofit/>
          </a:bodyPr>
          <a:lstStyle/>
          <a:p>
            <a:pPr marL="0" indent="0">
              <a:buNone/>
            </a:pPr>
            <a:r>
              <a:rPr lang="ja-JP" altLang="en-US" sz="4400" dirty="0"/>
              <a:t>東京都では、東京の特性に着目した独自の基準を設定して、多くの企業の参入を</a:t>
            </a:r>
            <a:r>
              <a:rPr lang="ja-JP" altLang="en-US" sz="4400" dirty="0" smtClean="0"/>
              <a:t>促した。</a:t>
            </a:r>
            <a:endParaRPr lang="en-US" altLang="ja-JP" sz="4400" dirty="0" smtClean="0"/>
          </a:p>
          <a:p>
            <a:pPr marL="0" indent="0">
              <a:buNone/>
            </a:pPr>
            <a:endParaRPr kumimoji="1" lang="en-US" altLang="ja-JP" sz="4400" dirty="0"/>
          </a:p>
          <a:p>
            <a:pPr marL="0" indent="0">
              <a:buNone/>
            </a:pPr>
            <a:r>
              <a:rPr lang="ja-JP" altLang="en-US" sz="4400" dirty="0"/>
              <a:t>認可</a:t>
            </a:r>
            <a:r>
              <a:rPr lang="ja-JP" altLang="en-US" sz="4400" dirty="0" smtClean="0"/>
              <a:t>の認可外の間の基準</a:t>
            </a:r>
            <a:endParaRPr kumimoji="1" lang="ja-JP" altLang="en-US" sz="4400" dirty="0"/>
          </a:p>
        </p:txBody>
      </p:sp>
    </p:spTree>
    <p:extLst>
      <p:ext uri="{BB962C8B-B14F-4D97-AF65-F5344CB8AC3E}">
        <p14:creationId xmlns:p14="http://schemas.microsoft.com/office/powerpoint/2010/main" val="3132288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332656"/>
            <a:ext cx="8435280" cy="5793507"/>
          </a:xfrm>
        </p:spPr>
        <p:txBody>
          <a:bodyPr>
            <a:normAutofit/>
          </a:bodyPr>
          <a:lstStyle/>
          <a:p>
            <a:pPr marL="0" indent="0">
              <a:buNone/>
            </a:pPr>
            <a:r>
              <a:rPr lang="ja-JP" altLang="en-US" sz="4400" dirty="0"/>
              <a:t>安倍</a:t>
            </a:r>
            <a:r>
              <a:rPr lang="ja-JP" altLang="en-US" sz="4400" dirty="0" smtClean="0"/>
              <a:t>首相</a:t>
            </a:r>
            <a:r>
              <a:rPr lang="ja-JP" altLang="en-US" sz="4400" dirty="0"/>
              <a:t>は</a:t>
            </a:r>
            <a:r>
              <a:rPr lang="ja-JP" altLang="en-US" sz="4400" dirty="0" smtClean="0"/>
              <a:t>、この横浜方式を「</a:t>
            </a:r>
            <a:r>
              <a:rPr lang="ja-JP" altLang="en-US" sz="4400" dirty="0"/>
              <a:t>全国に広めたい」と</a:t>
            </a:r>
            <a:r>
              <a:rPr lang="ja-JP" altLang="en-US" sz="4400" dirty="0" smtClean="0"/>
              <a:t>いう・・</a:t>
            </a:r>
            <a:endParaRPr lang="en-US" altLang="ja-JP" sz="4400" dirty="0" smtClean="0"/>
          </a:p>
          <a:p>
            <a:pPr marL="0" indent="0">
              <a:buNone/>
            </a:pPr>
            <a:endParaRPr kumimoji="1" lang="en-US" altLang="ja-JP" sz="4400" dirty="0"/>
          </a:p>
          <a:p>
            <a:pPr marL="0" indent="0">
              <a:buNone/>
            </a:pPr>
            <a:endParaRPr lang="en-US" altLang="ja-JP" sz="4400" dirty="0" smtClean="0"/>
          </a:p>
          <a:p>
            <a:pPr marL="0" indent="0">
              <a:buNone/>
            </a:pPr>
            <a:r>
              <a:rPr lang="ja-JP" altLang="en-US" sz="4400" dirty="0"/>
              <a:t>で、進められているの</a:t>
            </a:r>
            <a:r>
              <a:rPr lang="ja-JP" altLang="en-US" sz="4400" dirty="0" smtClean="0"/>
              <a:t>が</a:t>
            </a:r>
            <a:endParaRPr lang="en-US" altLang="ja-JP" sz="4400" dirty="0" smtClean="0"/>
          </a:p>
          <a:p>
            <a:pPr marL="0" indent="0">
              <a:buNone/>
            </a:pPr>
            <a:endParaRPr kumimoji="1" lang="en-US" altLang="ja-JP" sz="4400" dirty="0"/>
          </a:p>
          <a:p>
            <a:pPr marL="0" indent="0">
              <a:buNone/>
            </a:pPr>
            <a:r>
              <a:rPr lang="ja-JP" altLang="en-US" sz="4400" dirty="0"/>
              <a:t>子ども・子育て新支援制度</a:t>
            </a:r>
          </a:p>
          <a:p>
            <a:pPr marL="0" indent="0">
              <a:buNone/>
            </a:pPr>
            <a:endParaRPr kumimoji="1" lang="ja-JP" altLang="en-US" sz="4400" dirty="0"/>
          </a:p>
        </p:txBody>
      </p:sp>
    </p:spTree>
    <p:extLst>
      <p:ext uri="{BB962C8B-B14F-4D97-AF65-F5344CB8AC3E}">
        <p14:creationId xmlns:p14="http://schemas.microsoft.com/office/powerpoint/2010/main" val="4261225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子ども・子育て新支援制度</a:t>
            </a:r>
            <a:endParaRPr kumimoji="1" lang="ja-JP" altLang="en-US" dirty="0"/>
          </a:p>
        </p:txBody>
      </p:sp>
      <p:sp>
        <p:nvSpPr>
          <p:cNvPr id="3" name="コンテンツ プレースホルダー 2"/>
          <p:cNvSpPr>
            <a:spLocks noGrp="1"/>
          </p:cNvSpPr>
          <p:nvPr>
            <p:ph idx="1"/>
          </p:nvPr>
        </p:nvSpPr>
        <p:spPr>
          <a:xfrm>
            <a:off x="457200" y="1600200"/>
            <a:ext cx="8229600" cy="4925144"/>
          </a:xfrm>
        </p:spPr>
        <p:txBody>
          <a:bodyPr>
            <a:normAutofit lnSpcReduction="10000"/>
          </a:bodyPr>
          <a:lstStyle/>
          <a:p>
            <a:pPr marL="0" indent="0">
              <a:buNone/>
            </a:pPr>
            <a:r>
              <a:rPr lang="ja-JP" altLang="en-US" dirty="0"/>
              <a:t>２０１２年「社会保障と税の一体改革」とともに</a:t>
            </a:r>
          </a:p>
          <a:p>
            <a:pPr marL="0" indent="0">
              <a:buNone/>
            </a:pPr>
            <a:r>
              <a:rPr lang="ja-JP" altLang="en-US" dirty="0"/>
              <a:t>子ども・子育て関連法が可決。</a:t>
            </a:r>
          </a:p>
          <a:p>
            <a:pPr marL="0" indent="0">
              <a:buNone/>
            </a:pPr>
            <a:r>
              <a:rPr lang="ja-JP" altLang="en-US" dirty="0"/>
              <a:t>①子ども・子育て支援法</a:t>
            </a:r>
          </a:p>
          <a:p>
            <a:pPr marL="0" indent="0">
              <a:buNone/>
            </a:pPr>
            <a:r>
              <a:rPr lang="ja-JP" altLang="en-US" dirty="0"/>
              <a:t>②認定こども園法の一部改正</a:t>
            </a:r>
          </a:p>
          <a:p>
            <a:pPr marL="0" indent="0">
              <a:buNone/>
            </a:pPr>
            <a:r>
              <a:rPr lang="ja-JP" altLang="en-US" dirty="0"/>
              <a:t>③関係法の整備</a:t>
            </a:r>
          </a:p>
          <a:p>
            <a:pPr marL="0" indent="0">
              <a:buNone/>
            </a:pPr>
            <a:endParaRPr kumimoji="1" lang="en-US" altLang="ja-JP" dirty="0" smtClean="0"/>
          </a:p>
          <a:p>
            <a:pPr marL="0" indent="0">
              <a:buNone/>
            </a:pPr>
            <a:r>
              <a:rPr lang="ja-JP" altLang="en-US" dirty="0" smtClean="0"/>
              <a:t>に基づく新たな制度です！</a:t>
            </a:r>
            <a:endParaRPr lang="en-US" altLang="ja-JP" dirty="0" smtClean="0"/>
          </a:p>
          <a:p>
            <a:pPr marL="0" indent="0">
              <a:buNone/>
            </a:pPr>
            <a:r>
              <a:rPr kumimoji="1" lang="ja-JP" altLang="en-US" dirty="0" smtClean="0"/>
              <a:t>しかも消費税</a:t>
            </a:r>
            <a:r>
              <a:rPr kumimoji="1" lang="ja-JP" altLang="en-US" dirty="0" smtClean="0"/>
              <a:t>増税１０％</a:t>
            </a:r>
            <a:r>
              <a:rPr kumimoji="1" lang="ja-JP" altLang="en-US" dirty="0" smtClean="0"/>
              <a:t>のうち１兆円を財源にするらしいので、</a:t>
            </a:r>
            <a:r>
              <a:rPr kumimoji="1" lang="en-US" altLang="ja-JP" dirty="0" smtClean="0"/>
              <a:t>2015</a:t>
            </a:r>
            <a:r>
              <a:rPr kumimoji="1" lang="ja-JP" altLang="en-US" dirty="0" smtClean="0"/>
              <a:t>年４月からをめざしている。</a:t>
            </a:r>
            <a:endParaRPr kumimoji="1" lang="ja-JP" altLang="en-US" dirty="0"/>
          </a:p>
        </p:txBody>
      </p:sp>
    </p:spTree>
    <p:extLst>
      <p:ext uri="{BB962C8B-B14F-4D97-AF65-F5344CB8AC3E}">
        <p14:creationId xmlns:p14="http://schemas.microsoft.com/office/powerpoint/2010/main" val="2988351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消費税使うと言いながら</a:t>
            </a:r>
            <a:endParaRPr kumimoji="1" lang="ja-JP" altLang="en-US" dirty="0"/>
          </a:p>
        </p:txBody>
      </p:sp>
      <p:sp>
        <p:nvSpPr>
          <p:cNvPr id="3" name="コンテンツ プレースホルダー 2"/>
          <p:cNvSpPr>
            <a:spLocks noGrp="1"/>
          </p:cNvSpPr>
          <p:nvPr>
            <p:ph idx="1"/>
          </p:nvPr>
        </p:nvSpPr>
        <p:spPr>
          <a:xfrm>
            <a:off x="457200" y="1600200"/>
            <a:ext cx="8229600" cy="4853136"/>
          </a:xfrm>
        </p:spPr>
        <p:txBody>
          <a:bodyPr>
            <a:normAutofit fontScale="85000" lnSpcReduction="20000"/>
          </a:bodyPr>
          <a:lstStyle/>
          <a:p>
            <a:pPr marL="0" indent="0">
              <a:buNone/>
            </a:pPr>
            <a:r>
              <a:rPr kumimoji="1" lang="ja-JP" altLang="en-US" sz="3600" dirty="0" smtClean="0"/>
              <a:t>その本質は、</a:t>
            </a:r>
            <a:endParaRPr kumimoji="1" lang="en-US" altLang="ja-JP" sz="3600" dirty="0" smtClean="0"/>
          </a:p>
          <a:p>
            <a:pPr marL="0" indent="0">
              <a:buNone/>
            </a:pPr>
            <a:r>
              <a:rPr kumimoji="1" lang="ja-JP" altLang="en-US" sz="3600" dirty="0" smtClean="0">
                <a:solidFill>
                  <a:schemeClr val="accent1"/>
                </a:solidFill>
              </a:rPr>
              <a:t>保育分野の公費支出の抑制・・</a:t>
            </a:r>
            <a:endParaRPr kumimoji="1" lang="en-US" altLang="ja-JP" sz="3600" dirty="0" smtClean="0">
              <a:solidFill>
                <a:schemeClr val="accent1"/>
              </a:solidFill>
            </a:endParaRPr>
          </a:p>
          <a:p>
            <a:pPr marL="0" indent="0">
              <a:buNone/>
            </a:pPr>
            <a:r>
              <a:rPr lang="ja-JP" altLang="en-US" sz="3600" dirty="0" smtClean="0"/>
              <a:t>・認可保育所は増やさず、小規模保育な　</a:t>
            </a:r>
            <a:endParaRPr lang="en-US" altLang="ja-JP" sz="3600" dirty="0" smtClean="0"/>
          </a:p>
          <a:p>
            <a:pPr marL="0" indent="0">
              <a:buNone/>
            </a:pPr>
            <a:r>
              <a:rPr lang="ja-JP" altLang="en-US" sz="3600" dirty="0"/>
              <a:t>　</a:t>
            </a:r>
            <a:r>
              <a:rPr lang="ja-JP" altLang="en-US" sz="3600" dirty="0" smtClean="0"/>
              <a:t>どの地域型保育事業へ</a:t>
            </a:r>
            <a:endParaRPr lang="en-US" altLang="ja-JP" sz="3600" dirty="0" smtClean="0"/>
          </a:p>
          <a:p>
            <a:pPr marL="0" indent="0">
              <a:buNone/>
            </a:pPr>
            <a:r>
              <a:rPr lang="ja-JP" altLang="en-US" sz="3600" dirty="0" smtClean="0"/>
              <a:t>・しかも企業参入を促進</a:t>
            </a:r>
            <a:endParaRPr lang="en-US" altLang="ja-JP" sz="3600" dirty="0" smtClean="0"/>
          </a:p>
          <a:p>
            <a:pPr marL="0" indent="0">
              <a:buNone/>
            </a:pPr>
            <a:r>
              <a:rPr lang="ja-JP" altLang="en-US" sz="3600" dirty="0" smtClean="0"/>
              <a:t>・認定と称し、保育</a:t>
            </a:r>
            <a:r>
              <a:rPr lang="ja-JP" altLang="en-US" sz="3600" dirty="0"/>
              <a:t>に</a:t>
            </a:r>
            <a:r>
              <a:rPr lang="ja-JP" altLang="en-US" sz="3600" dirty="0" smtClean="0"/>
              <a:t>「欠ける」ではなく「必要　</a:t>
            </a:r>
            <a:endParaRPr lang="en-US" altLang="ja-JP" sz="3600" dirty="0" smtClean="0"/>
          </a:p>
          <a:p>
            <a:pPr marL="0" indent="0">
              <a:buNone/>
            </a:pPr>
            <a:r>
              <a:rPr lang="ja-JP" altLang="en-US" sz="3600" dirty="0"/>
              <a:t>　</a:t>
            </a:r>
            <a:r>
              <a:rPr lang="ja-JP" altLang="en-US" sz="3600" dirty="0" smtClean="0"/>
              <a:t>な分だけ」</a:t>
            </a:r>
            <a:endParaRPr lang="en-US" altLang="ja-JP" sz="3600" dirty="0" smtClean="0"/>
          </a:p>
          <a:p>
            <a:pPr marL="0" indent="0">
              <a:buNone/>
            </a:pPr>
            <a:r>
              <a:rPr lang="ja-JP" altLang="en-US" sz="3600" dirty="0" smtClean="0"/>
              <a:t>・補助</a:t>
            </a:r>
            <a:r>
              <a:rPr lang="ja-JP" altLang="en-US" sz="3600" dirty="0"/>
              <a:t>方式</a:t>
            </a:r>
            <a:r>
              <a:rPr lang="ja-JP" altLang="en-US" sz="3600" dirty="0" smtClean="0"/>
              <a:t>から直接給付へ</a:t>
            </a:r>
            <a:endParaRPr lang="en-US" altLang="ja-JP" sz="3600" dirty="0" smtClean="0"/>
          </a:p>
          <a:p>
            <a:pPr marL="0" indent="0">
              <a:buNone/>
            </a:pPr>
            <a:r>
              <a:rPr lang="ja-JP" altLang="en-US" sz="3600" dirty="0" smtClean="0"/>
              <a:t>・超えた分は自己負担</a:t>
            </a:r>
            <a:endParaRPr lang="en-US" altLang="ja-JP" sz="3600" dirty="0" smtClean="0"/>
          </a:p>
          <a:p>
            <a:pPr marL="0" indent="0">
              <a:buNone/>
            </a:pPr>
            <a:r>
              <a:rPr lang="ja-JP" altLang="en-US" sz="3600" dirty="0"/>
              <a:t>社会保険料</a:t>
            </a:r>
            <a:r>
              <a:rPr lang="ja-JP" altLang="en-US" sz="3600" dirty="0" smtClean="0"/>
              <a:t>はないものの、介護制度と似ている。</a:t>
            </a:r>
            <a:endParaRPr lang="en-US" altLang="ja-JP" sz="3600" dirty="0" smtClean="0"/>
          </a:p>
        </p:txBody>
      </p:sp>
    </p:spTree>
    <p:extLst>
      <p:ext uri="{BB962C8B-B14F-4D97-AF65-F5344CB8AC3E}">
        <p14:creationId xmlns:p14="http://schemas.microsoft.com/office/powerpoint/2010/main" val="706785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0"/>
            <a:ext cx="8229600" cy="1143000"/>
          </a:xfrm>
        </p:spPr>
        <p:txBody>
          <a:bodyPr/>
          <a:lstStyle/>
          <a:p>
            <a:r>
              <a:rPr kumimoji="1" lang="ja-JP" altLang="en-US" dirty="0" smtClean="0"/>
              <a:t>具体的に変わること</a:t>
            </a:r>
            <a:endParaRPr kumimoji="1" lang="ja-JP" altLang="en-US" dirty="0"/>
          </a:p>
        </p:txBody>
      </p:sp>
      <p:sp>
        <p:nvSpPr>
          <p:cNvPr id="3" name="コンテンツ プレースホルダー 2"/>
          <p:cNvSpPr>
            <a:spLocks noGrp="1"/>
          </p:cNvSpPr>
          <p:nvPr>
            <p:ph idx="1"/>
          </p:nvPr>
        </p:nvSpPr>
        <p:spPr>
          <a:xfrm>
            <a:off x="273617" y="1412776"/>
            <a:ext cx="8892480" cy="5256584"/>
          </a:xfrm>
        </p:spPr>
        <p:txBody>
          <a:bodyPr>
            <a:noAutofit/>
          </a:bodyPr>
          <a:lstStyle/>
          <a:p>
            <a:pPr marL="0" indent="0">
              <a:buNone/>
            </a:pPr>
            <a:r>
              <a:rPr lang="ja-JP" altLang="en-US" sz="3600" dirty="0"/>
              <a:t>○必要性の認定</a:t>
            </a:r>
          </a:p>
          <a:p>
            <a:pPr marL="0" indent="0">
              <a:buNone/>
            </a:pPr>
            <a:r>
              <a:rPr lang="ja-JP" altLang="en-US" sz="3600" dirty="0"/>
              <a:t>○必要量の認定　長時間区分　短時間区分</a:t>
            </a:r>
          </a:p>
          <a:p>
            <a:pPr marL="0" indent="0">
              <a:buNone/>
            </a:pPr>
            <a:r>
              <a:rPr lang="ja-JP" altLang="en-US" sz="3600" dirty="0"/>
              <a:t>○委託費に影響　経営不安定</a:t>
            </a:r>
          </a:p>
          <a:p>
            <a:pPr marL="0" indent="0">
              <a:buNone/>
            </a:pPr>
            <a:r>
              <a:rPr lang="ja-JP" altLang="en-US" sz="3600" dirty="0"/>
              <a:t>○給付金</a:t>
            </a:r>
            <a:r>
              <a:rPr lang="ja-JP" altLang="en-US" sz="3600" dirty="0" smtClean="0"/>
              <a:t>制度　施設補助から現金給付へ</a:t>
            </a:r>
            <a:endParaRPr lang="ja-JP" altLang="en-US" sz="3600" dirty="0"/>
          </a:p>
          <a:p>
            <a:pPr marL="0" indent="0">
              <a:buNone/>
            </a:pPr>
            <a:r>
              <a:rPr lang="ja-JP" altLang="en-US" sz="3600" dirty="0"/>
              <a:t>○保育必要量を超えた分は自己負担</a:t>
            </a:r>
          </a:p>
          <a:p>
            <a:pPr marL="0" indent="0">
              <a:buNone/>
            </a:pPr>
            <a:r>
              <a:rPr lang="ja-JP" altLang="en-US" sz="3600" dirty="0"/>
              <a:t>○保育所整備の補助金制度廃止</a:t>
            </a:r>
          </a:p>
          <a:p>
            <a:pPr marL="0" indent="0">
              <a:buNone/>
            </a:pPr>
            <a:r>
              <a:rPr lang="ja-JP" altLang="en-US" sz="3600" dirty="0"/>
              <a:t>○小規模保育など新たな枠組み</a:t>
            </a:r>
          </a:p>
          <a:p>
            <a:endParaRPr kumimoji="1" lang="ja-JP" altLang="en-US" sz="3600" dirty="0"/>
          </a:p>
        </p:txBody>
      </p:sp>
    </p:spTree>
    <p:extLst>
      <p:ext uri="{BB962C8B-B14F-4D97-AF65-F5344CB8AC3E}">
        <p14:creationId xmlns:p14="http://schemas.microsoft.com/office/powerpoint/2010/main" val="1693921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222" y="188640"/>
            <a:ext cx="8948551" cy="6134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5915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11262"/>
            <a:ext cx="8976797" cy="622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3496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0"/>
            <a:ext cx="4320480" cy="6713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6580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55775" y="188640"/>
            <a:ext cx="4244675" cy="666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2951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保育所が足りない</a:t>
            </a:r>
            <a:endParaRPr kumimoji="1" lang="ja-JP" altLang="en-US" dirty="0"/>
          </a:p>
        </p:txBody>
      </p:sp>
      <p:sp>
        <p:nvSpPr>
          <p:cNvPr id="3" name="コンテンツ プレースホルダー 2"/>
          <p:cNvSpPr>
            <a:spLocks noGrp="1"/>
          </p:cNvSpPr>
          <p:nvPr>
            <p:ph idx="1"/>
          </p:nvPr>
        </p:nvSpPr>
        <p:spPr>
          <a:xfrm>
            <a:off x="457199" y="1600200"/>
            <a:ext cx="8453095" cy="4525963"/>
          </a:xfrm>
        </p:spPr>
        <p:txBody>
          <a:bodyPr/>
          <a:lstStyle/>
          <a:p>
            <a:pPr marL="0" indent="0">
              <a:buNone/>
            </a:pPr>
            <a:r>
              <a:rPr lang="ja-JP" altLang="en-US" dirty="0" smtClean="0"/>
              <a:t>日本には、認可保育所に入りたくても入れない「待機児童」が年間２万～５万人程度おり、潜在的には５０万人いるとも言われている。</a:t>
            </a:r>
            <a:endParaRPr lang="en-US" altLang="ja-JP" dirty="0" smtClean="0"/>
          </a:p>
          <a:p>
            <a:pPr marL="0" indent="0">
              <a:buNone/>
            </a:pPr>
            <a:endParaRPr lang="en-US" altLang="ja-JP"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323093"/>
            <a:ext cx="4338295" cy="3534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13930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対象となる施設が増え、施設型保育と地域型保育の二つに分類されます</a:t>
            </a:r>
            <a:endParaRPr kumimoji="1" lang="ja-JP" alt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556792"/>
            <a:ext cx="8405940"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73681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小規模保育とは</a:t>
            </a:r>
            <a:endParaRPr kumimoji="1" lang="ja-JP" altLang="en-US" dirty="0"/>
          </a:p>
        </p:txBody>
      </p:sp>
      <p:sp>
        <p:nvSpPr>
          <p:cNvPr id="3" name="コンテンツ プレースホルダー 2"/>
          <p:cNvSpPr>
            <a:spLocks noGrp="1"/>
          </p:cNvSpPr>
          <p:nvPr>
            <p:ph idx="1"/>
          </p:nvPr>
        </p:nvSpPr>
        <p:spPr/>
        <p:txBody>
          <a:bodyPr>
            <a:normAutofit fontScale="92500" lnSpcReduction="10000"/>
          </a:bodyPr>
          <a:lstStyle/>
          <a:p>
            <a:pPr marL="0" indent="0">
              <a:buNone/>
            </a:pPr>
            <a:r>
              <a:rPr lang="ja-JP" altLang="en-US" dirty="0" smtClean="0"/>
              <a:t>小規模保育事業の基準案</a:t>
            </a:r>
            <a:r>
              <a:rPr lang="ja-JP" altLang="en-US" dirty="0" smtClean="0"/>
              <a:t>が昨年、先に取りまとめられました。</a:t>
            </a:r>
            <a:endParaRPr lang="en-US" altLang="ja-JP" dirty="0" smtClean="0"/>
          </a:p>
          <a:p>
            <a:pPr marL="0" indent="0">
              <a:buNone/>
            </a:pPr>
            <a:r>
              <a:rPr lang="ja-JP" altLang="en-US" dirty="0" smtClean="0"/>
              <a:t>Ａ型は保育者全員が有資格者ですが、</a:t>
            </a:r>
            <a:r>
              <a:rPr lang="ja-JP" altLang="en-US" dirty="0" smtClean="0">
                <a:solidFill>
                  <a:srgbClr val="FF0000"/>
                </a:solidFill>
              </a:rPr>
              <a:t>Ｂ型は半数が無資格者でよいとしています。Ｃ型は研修を受ければよく、資格は必要ありません。</a:t>
            </a:r>
            <a:endParaRPr lang="en-US" altLang="ja-JP" dirty="0" smtClean="0">
              <a:solidFill>
                <a:srgbClr val="FF0000"/>
              </a:solidFill>
            </a:endParaRPr>
          </a:p>
          <a:p>
            <a:pPr marL="0" indent="0">
              <a:buNone/>
            </a:pPr>
            <a:r>
              <a:rPr lang="ja-JP" altLang="en-US" dirty="0" smtClean="0"/>
              <a:t>面積</a:t>
            </a:r>
            <a:r>
              <a:rPr lang="ja-JP" altLang="en-US" dirty="0" smtClean="0"/>
              <a:t>基準は、認可</a:t>
            </a:r>
            <a:r>
              <a:rPr lang="ja-JP" altLang="en-US" dirty="0"/>
              <a:t>保育所とほぼ同じとしていますが、小規模保育を含めた地域型保育事業全体が面積について、地域の実情に応じて決定できる「参酌基準」とされており、</a:t>
            </a:r>
            <a:r>
              <a:rPr lang="ja-JP" altLang="en-US" dirty="0">
                <a:solidFill>
                  <a:srgbClr val="FF0000"/>
                </a:solidFill>
              </a:rPr>
              <a:t>自治体任せ</a:t>
            </a:r>
            <a:r>
              <a:rPr lang="ja-JP" altLang="en-US" dirty="0"/>
              <a:t>にされています。</a:t>
            </a:r>
            <a:endParaRPr kumimoji="1" lang="ja-JP" altLang="en-US" dirty="0"/>
          </a:p>
        </p:txBody>
      </p:sp>
    </p:spTree>
    <p:extLst>
      <p:ext uri="{BB962C8B-B14F-4D97-AF65-F5344CB8AC3E}">
        <p14:creationId xmlns:p14="http://schemas.microsoft.com/office/powerpoint/2010/main" val="994811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88640"/>
            <a:ext cx="8791237"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7176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60648"/>
            <a:ext cx="8907516" cy="626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36005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保育の実施義務は残った！</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ja-JP" altLang="en-US" dirty="0"/>
              <a:t>修正協議</a:t>
            </a:r>
            <a:r>
              <a:rPr lang="ja-JP" altLang="en-US" dirty="0" smtClean="0"/>
              <a:t>の中、保育関係者の根強い運動により、児童福祉法第２４条１項「</a:t>
            </a:r>
            <a:r>
              <a:rPr lang="ja-JP" altLang="en-US" u="sng" dirty="0" smtClean="0">
                <a:solidFill>
                  <a:srgbClr val="FF00FF"/>
                </a:solidFill>
              </a:rPr>
              <a:t>市町村は、この法律及び子ども・子育て支援法の定めるところにより、保護者の労働又は疾病その他の事由により、その監護すべき乳児、幼児その他の児童について保育を必要とする場合において、次項に定めるところによるほか、当該児童を保育所において保育しなければならない。</a:t>
            </a:r>
            <a:r>
              <a:rPr lang="ja-JP" altLang="en-US" dirty="0" smtClean="0"/>
              <a:t>」という市町村の実施義務は残りました。</a:t>
            </a:r>
          </a:p>
          <a:p>
            <a:pPr marL="0" indent="0">
              <a:buNone/>
            </a:pPr>
            <a:endParaRPr kumimoji="1" lang="ja-JP" altLang="en-US" dirty="0"/>
          </a:p>
        </p:txBody>
      </p:sp>
    </p:spTree>
    <p:extLst>
      <p:ext uri="{BB962C8B-B14F-4D97-AF65-F5344CB8AC3E}">
        <p14:creationId xmlns:p14="http://schemas.microsoft.com/office/powerpoint/2010/main" val="8617638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保護者の要望に応えるのか</a:t>
            </a:r>
            <a:endParaRPr kumimoji="1" lang="ja-JP" altLang="en-US" dirty="0"/>
          </a:p>
        </p:txBody>
      </p:sp>
      <p:sp>
        <p:nvSpPr>
          <p:cNvPr id="3" name="コンテンツ プレースホルダー 2"/>
          <p:cNvSpPr>
            <a:spLocks noGrp="1"/>
          </p:cNvSpPr>
          <p:nvPr>
            <p:ph idx="1"/>
          </p:nvPr>
        </p:nvSpPr>
        <p:spPr/>
        <p:txBody>
          <a:bodyPr>
            <a:normAutofit fontScale="85000" lnSpcReduction="20000"/>
          </a:bodyPr>
          <a:lstStyle/>
          <a:p>
            <a:pPr marL="0" indent="0">
              <a:buNone/>
            </a:pPr>
            <a:r>
              <a:rPr kumimoji="1" lang="ja-JP" altLang="en-US" dirty="0" smtClean="0">
                <a:solidFill>
                  <a:srgbClr val="FF0000"/>
                </a:solidFill>
              </a:rPr>
              <a:t>待機児童解消？</a:t>
            </a:r>
            <a:endParaRPr kumimoji="1" lang="en-US" altLang="ja-JP" dirty="0" smtClean="0">
              <a:solidFill>
                <a:srgbClr val="FF0000"/>
              </a:solidFill>
            </a:endParaRPr>
          </a:p>
          <a:p>
            <a:pPr marL="0" indent="0">
              <a:buNone/>
            </a:pPr>
            <a:r>
              <a:rPr lang="ja-JP" altLang="en-US" dirty="0"/>
              <a:t>民間</a:t>
            </a:r>
            <a:r>
              <a:rPr lang="ja-JP" altLang="en-US" dirty="0" smtClean="0"/>
              <a:t>保育所ではなく、地域型保育所へ誘導</a:t>
            </a:r>
            <a:endParaRPr lang="en-US" altLang="ja-JP" dirty="0" smtClean="0"/>
          </a:p>
          <a:p>
            <a:pPr marL="0" indent="0">
              <a:buNone/>
            </a:pPr>
            <a:r>
              <a:rPr lang="ja-JP" altLang="en-US" dirty="0"/>
              <a:t>責任</a:t>
            </a:r>
            <a:r>
              <a:rPr lang="ja-JP" altLang="en-US" dirty="0" smtClean="0"/>
              <a:t>はあくまでも保育所のみ　待機児童あいまいに</a:t>
            </a:r>
            <a:endParaRPr lang="en-US" altLang="ja-JP" dirty="0" smtClean="0"/>
          </a:p>
          <a:p>
            <a:pPr marL="0" indent="0">
              <a:buNone/>
            </a:pPr>
            <a:endParaRPr lang="en-US" altLang="ja-JP" dirty="0"/>
          </a:p>
          <a:p>
            <a:pPr marL="0" indent="0">
              <a:buNone/>
            </a:pPr>
            <a:r>
              <a:rPr kumimoji="1" lang="ja-JP" altLang="en-US" dirty="0" smtClean="0">
                <a:solidFill>
                  <a:srgbClr val="FF0000"/>
                </a:solidFill>
              </a:rPr>
              <a:t>保育料引き下げ？</a:t>
            </a:r>
            <a:endParaRPr kumimoji="1" lang="en-US" altLang="ja-JP" dirty="0" smtClean="0">
              <a:solidFill>
                <a:srgbClr val="FF0000"/>
              </a:solidFill>
            </a:endParaRPr>
          </a:p>
          <a:p>
            <a:pPr marL="0" indent="0">
              <a:buNone/>
            </a:pPr>
            <a:r>
              <a:rPr lang="ja-JP" altLang="en-US" dirty="0" smtClean="0"/>
              <a:t>必要</a:t>
            </a:r>
            <a:r>
              <a:rPr lang="ja-JP" altLang="en-US" dirty="0"/>
              <a:t>以外</a:t>
            </a:r>
            <a:r>
              <a:rPr lang="ja-JP" altLang="en-US" dirty="0" smtClean="0"/>
              <a:t>は自己負担　</a:t>
            </a:r>
            <a:endParaRPr lang="en-US" altLang="ja-JP" dirty="0" smtClean="0"/>
          </a:p>
          <a:p>
            <a:pPr marL="0" indent="0">
              <a:buNone/>
            </a:pPr>
            <a:r>
              <a:rPr lang="ja-JP" altLang="en-US" dirty="0" smtClean="0"/>
              <a:t>保育所以外は割増量もあり</a:t>
            </a:r>
            <a:endParaRPr kumimoji="1" lang="en-US" altLang="ja-JP" dirty="0" smtClean="0"/>
          </a:p>
          <a:p>
            <a:pPr marL="0" indent="0">
              <a:buNone/>
            </a:pPr>
            <a:endParaRPr lang="en-US" altLang="ja-JP" dirty="0"/>
          </a:p>
          <a:p>
            <a:pPr marL="0" indent="0">
              <a:buNone/>
            </a:pPr>
            <a:r>
              <a:rPr kumimoji="1" lang="ja-JP" altLang="en-US" dirty="0" smtClean="0">
                <a:solidFill>
                  <a:srgbClr val="FF0000"/>
                </a:solidFill>
              </a:rPr>
              <a:t>保育水準は？</a:t>
            </a:r>
            <a:endParaRPr kumimoji="1" lang="en-US" altLang="ja-JP" dirty="0" smtClean="0">
              <a:solidFill>
                <a:srgbClr val="FF0000"/>
              </a:solidFill>
            </a:endParaRPr>
          </a:p>
          <a:p>
            <a:pPr marL="0" indent="0">
              <a:buNone/>
            </a:pPr>
            <a:r>
              <a:rPr kumimoji="1" lang="ja-JP" altLang="en-US" dirty="0" smtClean="0"/>
              <a:t>基準なども、それぞれの施設で市が条例化　</a:t>
            </a:r>
            <a:endParaRPr kumimoji="1" lang="ja-JP" altLang="en-US" dirty="0"/>
          </a:p>
        </p:txBody>
      </p:sp>
    </p:spTree>
    <p:extLst>
      <p:ext uri="{BB962C8B-B14F-4D97-AF65-F5344CB8AC3E}">
        <p14:creationId xmlns:p14="http://schemas.microsoft.com/office/powerpoint/2010/main" val="31200191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476672"/>
            <a:ext cx="8711211" cy="60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1058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金沢市でも子ども・子育て審議会</a:t>
            </a:r>
            <a:endParaRPr kumimoji="1" lang="ja-JP" altLang="en-US"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11760" y="1268760"/>
            <a:ext cx="3784612"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19603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99792" y="260648"/>
            <a:ext cx="3456384" cy="6437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3122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9225"/>
            <a:ext cx="9144000" cy="656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055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332656"/>
            <a:ext cx="8229600" cy="1143000"/>
          </a:xfrm>
        </p:spPr>
        <p:txBody>
          <a:bodyPr/>
          <a:lstStyle/>
          <a:p>
            <a:r>
              <a:rPr kumimoji="1" lang="ja-JP" altLang="en-US" dirty="0" smtClean="0"/>
              <a:t>保護者も異議申し立て</a:t>
            </a:r>
            <a:endParaRPr kumimoji="1" lang="ja-JP" altLang="en-US" dirty="0"/>
          </a:p>
        </p:txBody>
      </p:sp>
      <p:sp>
        <p:nvSpPr>
          <p:cNvPr id="3" name="コンテンツ プレースホルダー 2"/>
          <p:cNvSpPr>
            <a:spLocks noGrp="1"/>
          </p:cNvSpPr>
          <p:nvPr>
            <p:ph idx="1"/>
          </p:nvPr>
        </p:nvSpPr>
        <p:spPr>
          <a:xfrm>
            <a:off x="467544" y="1700808"/>
            <a:ext cx="8229600" cy="4525963"/>
          </a:xfrm>
        </p:spPr>
        <p:txBody>
          <a:bodyPr/>
          <a:lstStyle/>
          <a:p>
            <a:pPr marL="0" indent="0">
              <a:buNone/>
            </a:pPr>
            <a:r>
              <a:rPr kumimoji="1" lang="ja-JP" altLang="en-US" dirty="0" smtClean="0"/>
              <a:t>大都市圏では「保活」する保護者たちが</a:t>
            </a:r>
            <a:r>
              <a:rPr lang="ja-JP" altLang="en-US" dirty="0"/>
              <a:t>立ち上がり、行政不服審査法に</a:t>
            </a:r>
            <a:r>
              <a:rPr lang="ja-JP" altLang="en-US" dirty="0" smtClean="0"/>
              <a:t>基づき、集団</a:t>
            </a:r>
            <a:r>
              <a:rPr kumimoji="1" lang="ja-JP" altLang="en-US" dirty="0" smtClean="0"/>
              <a:t>異議申し立てや、</a:t>
            </a:r>
            <a:r>
              <a:rPr kumimoji="1" lang="en-US" altLang="ja-JP" dirty="0" smtClean="0"/>
              <a:t>SNS</a:t>
            </a:r>
            <a:r>
              <a:rPr kumimoji="1" lang="ja-JP" altLang="en-US" dirty="0" smtClean="0"/>
              <a:t>を使って呼びかけた抗議集会など、認可保育所の増設を求める動きが広がっている。</a:t>
            </a:r>
            <a:endParaRPr kumimoji="1" lang="en-US" altLang="ja-JP" dirty="0" smtClean="0"/>
          </a:p>
          <a:p>
            <a:pPr marL="0" indent="0">
              <a:buNone/>
            </a:pPr>
            <a:endParaRPr kumimoji="1" lang="ja-JP" altLang="en-US" dirty="0"/>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056" y="3789040"/>
            <a:ext cx="3913478" cy="2880320"/>
          </a:xfrm>
          <a:prstGeom prst="rect">
            <a:avLst/>
          </a:prstGeom>
        </p:spPr>
      </p:pic>
    </p:spTree>
    <p:extLst>
      <p:ext uri="{BB962C8B-B14F-4D97-AF65-F5344CB8AC3E}">
        <p14:creationId xmlns:p14="http://schemas.microsoft.com/office/powerpoint/2010/main" val="1368300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696" y="404664"/>
            <a:ext cx="5904656" cy="5904656"/>
          </a:xfrm>
          <a:prstGeom prst="rect">
            <a:avLst/>
          </a:prstGeom>
        </p:spPr>
      </p:pic>
      <p:sp>
        <p:nvSpPr>
          <p:cNvPr id="3" name="テキスト ボックス 2"/>
          <p:cNvSpPr txBox="1"/>
          <p:nvPr/>
        </p:nvSpPr>
        <p:spPr>
          <a:xfrm>
            <a:off x="85798" y="5730535"/>
            <a:ext cx="5638330" cy="1015663"/>
          </a:xfrm>
          <a:prstGeom prst="rect">
            <a:avLst/>
          </a:prstGeom>
          <a:noFill/>
        </p:spPr>
        <p:txBody>
          <a:bodyPr wrap="square" rtlCol="0">
            <a:spAutoFit/>
          </a:bodyPr>
          <a:lstStyle/>
          <a:p>
            <a:r>
              <a:rPr lang="ja-JP" altLang="en-US" sz="2000" b="1" dirty="0"/>
              <a:t>現在、金沢市</a:t>
            </a:r>
            <a:r>
              <a:rPr lang="ja-JP" altLang="en-US" sz="2000" b="1" dirty="0" smtClean="0"/>
              <a:t>の保育所</a:t>
            </a:r>
            <a:r>
              <a:rPr lang="ja-JP" altLang="en-US" sz="2000" b="1" dirty="0"/>
              <a:t>の９割近くが</a:t>
            </a:r>
            <a:r>
              <a:rPr lang="ja-JP" altLang="en-US" sz="2000" b="1" dirty="0" smtClean="0"/>
              <a:t>民間です。</a:t>
            </a:r>
            <a:endParaRPr lang="en-US" altLang="ja-JP" sz="2000" b="1" dirty="0" smtClean="0"/>
          </a:p>
          <a:p>
            <a:r>
              <a:rPr lang="ja-JP" altLang="en-US" sz="2000" b="1" dirty="0" smtClean="0"/>
              <a:t>認定こども園２つ含む</a:t>
            </a:r>
            <a:r>
              <a:rPr lang="ja-JP" altLang="en-US" sz="2000" b="1" dirty="0"/>
              <a:t/>
            </a:r>
            <a:br>
              <a:rPr lang="ja-JP" altLang="en-US" sz="2000" b="1" dirty="0"/>
            </a:br>
            <a:endParaRPr kumimoji="1" lang="ja-JP" altLang="en-US" sz="2000" b="1" dirty="0"/>
          </a:p>
        </p:txBody>
      </p:sp>
    </p:spTree>
    <p:extLst>
      <p:ext uri="{BB962C8B-B14F-4D97-AF65-F5344CB8AC3E}">
        <p14:creationId xmlns:p14="http://schemas.microsoft.com/office/powerpoint/2010/main" val="2421529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金沢市はなにが課題か</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ja-JP" altLang="en-US" dirty="0" smtClean="0"/>
              <a:t>待機児童はいないと言うが・・・</a:t>
            </a:r>
            <a:endParaRPr kumimoji="1" lang="en-US" altLang="ja-JP" dirty="0" smtClean="0"/>
          </a:p>
          <a:p>
            <a:pPr marL="0" indent="0">
              <a:buNone/>
            </a:pPr>
            <a:r>
              <a:rPr lang="ja-JP" altLang="en-US" dirty="0" smtClean="0"/>
              <a:t>実際待機児童はいる！</a:t>
            </a:r>
            <a:endParaRPr lang="en-US" altLang="ja-JP" dirty="0" smtClean="0"/>
          </a:p>
          <a:p>
            <a:pPr marL="0" indent="0">
              <a:buNone/>
            </a:pPr>
            <a:endParaRPr lang="en-US" altLang="ja-JP" dirty="0"/>
          </a:p>
          <a:p>
            <a:pPr marL="0" indent="0">
              <a:buNone/>
            </a:pPr>
            <a:r>
              <a:rPr lang="ja-JP" altLang="en-US" dirty="0" smtClean="0"/>
              <a:t>来年度の入所申し込み児童数は１万１７６０名、これに対して保育所定員は１万１５００名です。</a:t>
            </a:r>
            <a:br>
              <a:rPr lang="ja-JP" altLang="en-US" dirty="0" smtClean="0"/>
            </a:br>
            <a:r>
              <a:rPr lang="ja-JP" altLang="en-US" dirty="0" smtClean="0"/>
              <a:t>２６０名がオーバーしており、半数の保育所で定員を上回っています。</a:t>
            </a:r>
          </a:p>
          <a:p>
            <a:pPr marL="0" indent="0">
              <a:buNone/>
            </a:pPr>
            <a:endParaRPr lang="en-US" altLang="ja-JP" dirty="0"/>
          </a:p>
        </p:txBody>
      </p:sp>
    </p:spTree>
    <p:extLst>
      <p:ext uri="{BB962C8B-B14F-4D97-AF65-F5344CB8AC3E}">
        <p14:creationId xmlns:p14="http://schemas.microsoft.com/office/powerpoint/2010/main" val="32774963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9125" y="476672"/>
            <a:ext cx="4057650" cy="3343275"/>
          </a:xfrm>
          <a:prstGeom prst="rect">
            <a:avLst/>
          </a:prstGeom>
        </p:spPr>
      </p:pic>
      <p:sp>
        <p:nvSpPr>
          <p:cNvPr id="5" name="タイトル 1"/>
          <p:cNvSpPr>
            <a:spLocks noGrp="1"/>
          </p:cNvSpPr>
          <p:nvPr>
            <p:ph type="title"/>
          </p:nvPr>
        </p:nvSpPr>
        <p:spPr>
          <a:xfrm>
            <a:off x="539552" y="5053211"/>
            <a:ext cx="8229600" cy="1143000"/>
          </a:xfrm>
        </p:spPr>
        <p:txBody>
          <a:bodyPr>
            <a:normAutofit fontScale="90000"/>
          </a:bodyPr>
          <a:lstStyle/>
          <a:p>
            <a:r>
              <a:rPr lang="ja-JP" altLang="en-US" dirty="0" smtClean="0"/>
              <a:t>定員</a:t>
            </a:r>
            <a:r>
              <a:rPr lang="ja-JP" altLang="en-US" dirty="0"/>
              <a:t>の１１５％</a:t>
            </a:r>
            <a:r>
              <a:rPr lang="ja-JP" altLang="en-US" dirty="0" smtClean="0"/>
              <a:t>はでも</a:t>
            </a:r>
            <a:r>
              <a:rPr lang="ja-JP" altLang="en-US" dirty="0"/>
              <a:t>オーバーしている保育所は</a:t>
            </a:r>
            <a:r>
              <a:rPr lang="ja-JP" altLang="en-US" dirty="0" smtClean="0"/>
              <a:t>２３ヶ所。</a:t>
            </a:r>
            <a:r>
              <a:rPr lang="ja-JP" altLang="en-US" dirty="0"/>
              <a:t/>
            </a:r>
            <a:br>
              <a:rPr lang="ja-JP" altLang="en-US" dirty="0"/>
            </a:br>
            <a:r>
              <a:rPr lang="ja-JP" altLang="en-US" dirty="0" smtClean="0"/>
              <a:t>駅</a:t>
            </a:r>
            <a:r>
              <a:rPr lang="ja-JP" altLang="en-US" dirty="0"/>
              <a:t>西・臨海・西部の地域</a:t>
            </a:r>
            <a:r>
              <a:rPr lang="ja-JP" altLang="en-US" dirty="0" smtClean="0"/>
              <a:t>など</a:t>
            </a:r>
            <a:r>
              <a:rPr lang="ja-JP" altLang="en-US" dirty="0"/>
              <a:t/>
            </a:r>
            <a:br>
              <a:rPr lang="ja-JP" altLang="en-US" dirty="0"/>
            </a:br>
            <a:r>
              <a:rPr lang="ja-JP" altLang="en-US" dirty="0"/>
              <a:t/>
            </a:r>
            <a:br>
              <a:rPr lang="ja-JP" altLang="en-US" dirty="0"/>
            </a:br>
            <a:endParaRPr kumimoji="1" lang="ja-JP" altLang="en-US" dirty="0"/>
          </a:p>
        </p:txBody>
      </p:sp>
    </p:spTree>
    <p:extLst>
      <p:ext uri="{BB962C8B-B14F-4D97-AF65-F5344CB8AC3E}">
        <p14:creationId xmlns:p14="http://schemas.microsoft.com/office/powerpoint/2010/main" val="11736633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18" y="0"/>
            <a:ext cx="8054163" cy="6858000"/>
          </a:xfrm>
          <a:prstGeom prst="rect">
            <a:avLst/>
          </a:prstGeom>
        </p:spPr>
      </p:pic>
    </p:spTree>
    <p:extLst>
      <p:ext uri="{BB962C8B-B14F-4D97-AF65-F5344CB8AC3E}">
        <p14:creationId xmlns:p14="http://schemas.microsoft.com/office/powerpoint/2010/main" val="33350915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0442" y="0"/>
            <a:ext cx="5563116" cy="6858000"/>
          </a:xfrm>
          <a:prstGeom prst="rect">
            <a:avLst/>
          </a:prstGeom>
        </p:spPr>
      </p:pic>
    </p:spTree>
    <p:extLst>
      <p:ext uri="{BB962C8B-B14F-4D97-AF65-F5344CB8AC3E}">
        <p14:creationId xmlns:p14="http://schemas.microsoft.com/office/powerpoint/2010/main" val="1487453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15616" y="476672"/>
            <a:ext cx="1080120" cy="5904656"/>
          </a:xfrm>
        </p:spPr>
        <p:txBody>
          <a:bodyPr>
            <a:normAutofit/>
          </a:bodyPr>
          <a:lstStyle/>
          <a:p>
            <a:r>
              <a:rPr kumimoji="1" lang="ja-JP" altLang="en-US" dirty="0" smtClean="0"/>
              <a:t>認可外保育園</a:t>
            </a:r>
            <a:endParaRPr kumimoji="1" lang="ja-JP" altLang="en-US" dirty="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3888" y="0"/>
            <a:ext cx="5440176" cy="6858000"/>
          </a:xfrm>
          <a:prstGeom prst="rect">
            <a:avLst/>
          </a:prstGeom>
        </p:spPr>
      </p:pic>
      <p:sp>
        <p:nvSpPr>
          <p:cNvPr id="3" name="テキスト ボックス 2"/>
          <p:cNvSpPr txBox="1"/>
          <p:nvPr/>
        </p:nvSpPr>
        <p:spPr>
          <a:xfrm>
            <a:off x="395536" y="548680"/>
            <a:ext cx="2194832" cy="369332"/>
          </a:xfrm>
          <a:prstGeom prst="rect">
            <a:avLst/>
          </a:prstGeom>
          <a:noFill/>
        </p:spPr>
        <p:txBody>
          <a:bodyPr wrap="none" rtlCol="0">
            <a:spAutoFit/>
          </a:bodyPr>
          <a:lstStyle/>
          <a:p>
            <a:r>
              <a:rPr kumimoji="1" lang="ja-JP" altLang="en-US" b="1" dirty="0" smtClean="0"/>
              <a:t>潜在的な待機児童</a:t>
            </a:r>
            <a:r>
              <a:rPr lang="ja-JP" altLang="en-US" b="1" dirty="0"/>
              <a:t>も</a:t>
            </a:r>
            <a:endParaRPr kumimoji="1" lang="ja-JP" altLang="en-US" b="1" dirty="0"/>
          </a:p>
        </p:txBody>
      </p:sp>
    </p:spTree>
    <p:extLst>
      <p:ext uri="{BB962C8B-B14F-4D97-AF65-F5344CB8AC3E}">
        <p14:creationId xmlns:p14="http://schemas.microsoft.com/office/powerpoint/2010/main" val="27971545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保育料の高さ</a:t>
            </a:r>
            <a:endParaRPr kumimoji="1" lang="ja-JP" altLang="en-US" dirty="0"/>
          </a:p>
        </p:txBody>
      </p:sp>
      <p:sp>
        <p:nvSpPr>
          <p:cNvPr id="5" name="テキスト ボックス 4"/>
          <p:cNvSpPr txBox="1"/>
          <p:nvPr/>
        </p:nvSpPr>
        <p:spPr>
          <a:xfrm>
            <a:off x="395536" y="1484784"/>
            <a:ext cx="8496944" cy="4832092"/>
          </a:xfrm>
          <a:prstGeom prst="rect">
            <a:avLst/>
          </a:prstGeom>
          <a:noFill/>
        </p:spPr>
        <p:txBody>
          <a:bodyPr wrap="square" rtlCol="0">
            <a:spAutoFit/>
          </a:bodyPr>
          <a:lstStyle/>
          <a:p>
            <a:r>
              <a:rPr lang="ja-JP" altLang="en-US" sz="2800" dirty="0" smtClean="0"/>
              <a:t>共</a:t>
            </a:r>
            <a:r>
              <a:rPr lang="ja-JP" altLang="en-US" sz="2800" dirty="0"/>
              <a:t>働き家庭を直撃している若年世帯のＤ</a:t>
            </a:r>
            <a:r>
              <a:rPr lang="en-US" altLang="ja-JP" sz="2800" dirty="0"/>
              <a:t>1</a:t>
            </a:r>
            <a:r>
              <a:rPr lang="ja-JP" altLang="en-US" sz="2800" dirty="0"/>
              <a:t>からＤ</a:t>
            </a:r>
            <a:r>
              <a:rPr lang="en-US" altLang="ja-JP" sz="2800" dirty="0"/>
              <a:t>7</a:t>
            </a:r>
            <a:r>
              <a:rPr lang="ja-JP" altLang="en-US" sz="2800" dirty="0"/>
              <a:t>階層の</a:t>
            </a:r>
            <a:r>
              <a:rPr lang="ja-JP" altLang="en-US" sz="2800" dirty="0" smtClean="0"/>
              <a:t>保育料</a:t>
            </a:r>
            <a:endParaRPr lang="en-US" altLang="ja-JP" sz="2800" dirty="0"/>
          </a:p>
          <a:p>
            <a:r>
              <a:rPr lang="en-US" altLang="ja-JP" sz="2800" dirty="0" smtClean="0"/>
              <a:t>3</a:t>
            </a:r>
            <a:r>
              <a:rPr lang="ja-JP" altLang="en-US" sz="2800" dirty="0"/>
              <a:t>歳</a:t>
            </a:r>
            <a:r>
              <a:rPr lang="ja-JP" altLang="en-US" sz="2800" dirty="0" smtClean="0"/>
              <a:t>以上児　</a:t>
            </a:r>
            <a:r>
              <a:rPr lang="en-US" altLang="ja-JP" sz="2800" dirty="0" smtClean="0"/>
              <a:t>21,500</a:t>
            </a:r>
            <a:r>
              <a:rPr lang="ja-JP" altLang="en-US" sz="2800" dirty="0"/>
              <a:t>円から</a:t>
            </a:r>
            <a:r>
              <a:rPr lang="en-US" altLang="ja-JP" sz="2800" dirty="0"/>
              <a:t>27,800</a:t>
            </a:r>
            <a:r>
              <a:rPr lang="ja-JP" altLang="en-US" sz="2800" dirty="0"/>
              <a:t>円</a:t>
            </a:r>
            <a:r>
              <a:rPr lang="ja-JP" altLang="en-US" sz="2800" dirty="0" smtClean="0"/>
              <a:t>。</a:t>
            </a:r>
            <a:endParaRPr lang="en-US" altLang="ja-JP" sz="2800" dirty="0" smtClean="0"/>
          </a:p>
          <a:p>
            <a:r>
              <a:rPr lang="ja-JP" altLang="en-US" sz="2800" dirty="0" smtClean="0"/>
              <a:t>未満児</a:t>
            </a:r>
            <a:r>
              <a:rPr lang="ja-JP" altLang="en-US" sz="2800" dirty="0"/>
              <a:t>は</a:t>
            </a:r>
            <a:r>
              <a:rPr lang="en-US" altLang="ja-JP" sz="2800" dirty="0"/>
              <a:t>29,500</a:t>
            </a:r>
            <a:r>
              <a:rPr lang="ja-JP" altLang="en-US" sz="2800" dirty="0" smtClean="0"/>
              <a:t>円　　　　から</a:t>
            </a:r>
            <a:r>
              <a:rPr lang="ja-JP" altLang="en-US" sz="2800" dirty="0"/>
              <a:t>次々と高くなり</a:t>
            </a:r>
            <a:r>
              <a:rPr lang="ja-JP" altLang="en-US" sz="2800" dirty="0" smtClean="0"/>
              <a:t>、</a:t>
            </a:r>
            <a:endParaRPr lang="en-US" altLang="ja-JP" sz="2800" dirty="0" smtClean="0"/>
          </a:p>
          <a:p>
            <a:r>
              <a:rPr lang="en-US" altLang="ja-JP" sz="2800" dirty="0" smtClean="0"/>
              <a:t>42,700</a:t>
            </a:r>
            <a:r>
              <a:rPr lang="ja-JP" altLang="en-US" sz="2800" dirty="0"/>
              <a:t>円から小刻みしながらも上がり、最高</a:t>
            </a:r>
            <a:r>
              <a:rPr lang="en-US" altLang="ja-JP" sz="2800" dirty="0"/>
              <a:t>46,300</a:t>
            </a:r>
            <a:r>
              <a:rPr lang="ja-JP" altLang="en-US" sz="2800" dirty="0" smtClean="0"/>
              <a:t>円</a:t>
            </a:r>
            <a:endParaRPr lang="en-US" altLang="ja-JP" sz="2800" dirty="0"/>
          </a:p>
          <a:p>
            <a:endParaRPr kumimoji="1" lang="en-US" altLang="ja-JP" sz="2800" dirty="0" smtClean="0"/>
          </a:p>
          <a:p>
            <a:endParaRPr lang="en-US" altLang="ja-JP" sz="2800" dirty="0"/>
          </a:p>
          <a:p>
            <a:r>
              <a:rPr lang="ja-JP" altLang="en-US" sz="2800" dirty="0" smtClean="0"/>
              <a:t>そもそも</a:t>
            </a:r>
            <a:r>
              <a:rPr lang="ja-JP" altLang="en-US" sz="2800" dirty="0" smtClean="0">
                <a:solidFill>
                  <a:srgbClr val="FF0000"/>
                </a:solidFill>
              </a:rPr>
              <a:t>国基準の保育料が高く、自治体独自で負担軽減をしている。</a:t>
            </a:r>
            <a:endParaRPr lang="en-US" altLang="ja-JP" sz="2800" dirty="0" smtClean="0">
              <a:solidFill>
                <a:srgbClr val="FF0000"/>
              </a:solidFill>
            </a:endParaRPr>
          </a:p>
          <a:p>
            <a:endParaRPr kumimoji="1" lang="en-US" altLang="ja-JP" sz="2800" dirty="0"/>
          </a:p>
          <a:p>
            <a:r>
              <a:rPr lang="ja-JP" altLang="en-US" sz="2800" dirty="0" smtClean="0"/>
              <a:t>金沢市では、２５．８％の軽減を実施⇒</a:t>
            </a:r>
            <a:r>
              <a:rPr lang="ja-JP" altLang="en-US" sz="2800" dirty="0" smtClean="0">
                <a:solidFill>
                  <a:srgbClr val="FF0000"/>
                </a:solidFill>
              </a:rPr>
              <a:t>１１億６千万負担</a:t>
            </a:r>
            <a:r>
              <a:rPr lang="ja-JP" altLang="en-US" sz="2800" dirty="0" smtClean="0"/>
              <a:t>。</a:t>
            </a:r>
            <a:endParaRPr kumimoji="1" lang="ja-JP" altLang="en-US" sz="2800" dirty="0"/>
          </a:p>
        </p:txBody>
      </p:sp>
    </p:spTree>
    <p:extLst>
      <p:ext uri="{BB962C8B-B14F-4D97-AF65-F5344CB8AC3E}">
        <p14:creationId xmlns:p14="http://schemas.microsoft.com/office/powerpoint/2010/main" val="30877297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今後の対策は</a:t>
            </a:r>
            <a:endParaRPr kumimoji="1" lang="ja-JP" altLang="en-US" dirty="0"/>
          </a:p>
        </p:txBody>
      </p:sp>
      <p:sp>
        <p:nvSpPr>
          <p:cNvPr id="4" name="タイトル 1"/>
          <p:cNvSpPr>
            <a:spLocks noGrp="1"/>
          </p:cNvSpPr>
          <p:nvPr>
            <p:ph idx="1"/>
          </p:nvPr>
        </p:nvSpPr>
        <p:spPr/>
        <p:txBody>
          <a:bodyPr>
            <a:normAutofit fontScale="97500"/>
          </a:bodyPr>
          <a:lstStyle/>
          <a:p>
            <a:pPr marL="0" indent="0">
              <a:buNone/>
            </a:pPr>
            <a:r>
              <a:rPr lang="ja-JP" altLang="en-US" sz="4400" dirty="0"/>
              <a:t>いつも</a:t>
            </a:r>
            <a:r>
              <a:rPr lang="ja-JP" altLang="en-US" sz="4400" dirty="0" smtClean="0"/>
              <a:t>、調整してなんとかやっているというが、あきらめている人もいる</a:t>
            </a:r>
            <a:r>
              <a:rPr lang="ja-JP" altLang="en-US" sz="4400" dirty="0" smtClean="0"/>
              <a:t>。</a:t>
            </a:r>
            <a:endParaRPr lang="en-US" altLang="ja-JP" sz="4400" dirty="0" smtClean="0"/>
          </a:p>
          <a:p>
            <a:pPr marL="0" indent="0">
              <a:buNone/>
            </a:pPr>
            <a:r>
              <a:rPr lang="ja-JP" altLang="en-US" sz="4400" dirty="0" smtClean="0"/>
              <a:t>そして</a:t>
            </a:r>
            <a:r>
              <a:rPr lang="ja-JP" altLang="en-US" sz="4400" dirty="0" smtClean="0"/>
              <a:t>、</a:t>
            </a:r>
            <a:r>
              <a:rPr lang="ja-JP" altLang="en-US" sz="4400" dirty="0" smtClean="0">
                <a:solidFill>
                  <a:schemeClr val="tx2"/>
                </a:solidFill>
              </a:rPr>
              <a:t>認可外保育園</a:t>
            </a:r>
            <a:r>
              <a:rPr lang="ja-JP" altLang="en-US" sz="4400" dirty="0" smtClean="0"/>
              <a:t>に入った児童は待機児童としてカウントされない。</a:t>
            </a:r>
            <a:endParaRPr lang="ja-JP" altLang="en-US" sz="4400" dirty="0"/>
          </a:p>
        </p:txBody>
      </p:sp>
    </p:spTree>
    <p:extLst>
      <p:ext uri="{BB962C8B-B14F-4D97-AF65-F5344CB8AC3E}">
        <p14:creationId xmlns:p14="http://schemas.microsoft.com/office/powerpoint/2010/main" val="26663289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そしてそもそも</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ja-JP" altLang="en-US" dirty="0" smtClean="0"/>
              <a:t>金沢市の保育所探しの仕組みが</a:t>
            </a:r>
            <a:endParaRPr kumimoji="1" lang="en-US" altLang="ja-JP" dirty="0" smtClean="0"/>
          </a:p>
          <a:p>
            <a:pPr marL="0" indent="0">
              <a:buNone/>
            </a:pPr>
            <a:endParaRPr lang="en-US" altLang="ja-JP" dirty="0"/>
          </a:p>
          <a:p>
            <a:pPr marL="0" indent="0">
              <a:buNone/>
            </a:pPr>
            <a:r>
              <a:rPr kumimoji="1" lang="ja-JP" altLang="en-US" dirty="0" smtClean="0"/>
              <a:t>すでに新制度先取り。</a:t>
            </a:r>
            <a:endParaRPr kumimoji="1" lang="ja-JP" altLang="en-US" dirty="0"/>
          </a:p>
        </p:txBody>
      </p:sp>
    </p:spTree>
    <p:extLst>
      <p:ext uri="{BB962C8B-B14F-4D97-AF65-F5344CB8AC3E}">
        <p14:creationId xmlns:p14="http://schemas.microsoft.com/office/powerpoint/2010/main" val="41383031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88640"/>
            <a:ext cx="8791237"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2420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62" y="733425"/>
            <a:ext cx="8982075" cy="5391150"/>
          </a:xfrm>
          <a:prstGeom prst="rect">
            <a:avLst/>
          </a:prstGeom>
        </p:spPr>
      </p:pic>
    </p:spTree>
    <p:extLst>
      <p:ext uri="{BB962C8B-B14F-4D97-AF65-F5344CB8AC3E}">
        <p14:creationId xmlns:p14="http://schemas.microsoft.com/office/powerpoint/2010/main" val="15591189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60648"/>
            <a:ext cx="8907516" cy="626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03276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3295" y="0"/>
            <a:ext cx="6097409" cy="6858000"/>
          </a:xfrm>
          <a:prstGeom prst="rect">
            <a:avLst/>
          </a:prstGeom>
        </p:spPr>
      </p:pic>
    </p:spTree>
    <p:extLst>
      <p:ext uri="{BB962C8B-B14F-4D97-AF65-F5344CB8AC3E}">
        <p14:creationId xmlns:p14="http://schemas.microsoft.com/office/powerpoint/2010/main" val="7709888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新制度に対して</a:t>
            </a:r>
            <a:endParaRPr kumimoji="1" lang="ja-JP" altLang="en-US" dirty="0"/>
          </a:p>
        </p:txBody>
      </p:sp>
      <p:sp>
        <p:nvSpPr>
          <p:cNvPr id="3" name="コンテンツ プレースホルダー 2"/>
          <p:cNvSpPr>
            <a:spLocks noGrp="1"/>
          </p:cNvSpPr>
          <p:nvPr>
            <p:ph idx="1"/>
          </p:nvPr>
        </p:nvSpPr>
        <p:spPr/>
        <p:txBody>
          <a:bodyPr>
            <a:normAutofit fontScale="85000" lnSpcReduction="20000"/>
          </a:bodyPr>
          <a:lstStyle/>
          <a:p>
            <a:r>
              <a:rPr lang="ja-JP" altLang="en-US" dirty="0" smtClean="0"/>
              <a:t>議会答弁では</a:t>
            </a:r>
            <a:r>
              <a:rPr lang="ja-JP" altLang="en-US" dirty="0" smtClean="0"/>
              <a:t>、</a:t>
            </a:r>
            <a:endParaRPr lang="en-US" altLang="ja-JP" dirty="0" smtClean="0"/>
          </a:p>
          <a:p>
            <a:pPr marL="0" indent="0">
              <a:buNone/>
            </a:pPr>
            <a:r>
              <a:rPr lang="ja-JP" altLang="en-US" dirty="0" smtClean="0"/>
              <a:t>「金沢市</a:t>
            </a:r>
            <a:r>
              <a:rPr lang="ja-JP" altLang="en-US" dirty="0" smtClean="0"/>
              <a:t>の水準を</a:t>
            </a:r>
            <a:r>
              <a:rPr lang="ja-JP" altLang="en-US" dirty="0" smtClean="0"/>
              <a:t>保ちたい」「</a:t>
            </a:r>
            <a:r>
              <a:rPr lang="ja-JP" altLang="en-US" dirty="0" smtClean="0"/>
              <a:t>株式</a:t>
            </a:r>
            <a:r>
              <a:rPr lang="ja-JP" altLang="en-US" dirty="0"/>
              <a:t>会社の参入は慎重で</a:t>
            </a:r>
            <a:r>
              <a:rPr lang="ja-JP" altLang="en-US" dirty="0" smtClean="0"/>
              <a:t>ありたい」</a:t>
            </a:r>
            <a:endParaRPr lang="ja-JP" altLang="en-US" dirty="0"/>
          </a:p>
          <a:p>
            <a:endParaRPr lang="en-US" altLang="ja-JP" dirty="0" smtClean="0"/>
          </a:p>
          <a:p>
            <a:r>
              <a:rPr lang="ja-JP" altLang="en-US" dirty="0" smtClean="0">
                <a:solidFill>
                  <a:schemeClr val="tx2"/>
                </a:solidFill>
              </a:rPr>
              <a:t>ニーズ調査</a:t>
            </a:r>
            <a:r>
              <a:rPr lang="ja-JP" altLang="en-US" dirty="0" smtClean="0"/>
              <a:t>を今年度中にまとめて議論の参考に</a:t>
            </a:r>
            <a:endParaRPr lang="en-US" altLang="ja-JP" dirty="0" smtClean="0"/>
          </a:p>
          <a:p>
            <a:pPr marL="0" indent="0">
              <a:buNone/>
            </a:pPr>
            <a:endParaRPr lang="en-US" altLang="ja-JP" dirty="0"/>
          </a:p>
          <a:p>
            <a:pPr marL="0" indent="0">
              <a:buNone/>
            </a:pPr>
            <a:r>
              <a:rPr lang="ja-JP" altLang="en-US" dirty="0" smtClean="0"/>
              <a:t>現在</a:t>
            </a:r>
            <a:endParaRPr lang="en-US" altLang="ja-JP" dirty="0" smtClean="0"/>
          </a:p>
          <a:p>
            <a:pPr marL="0" indent="0">
              <a:buNone/>
            </a:pPr>
            <a:r>
              <a:rPr lang="ja-JP" altLang="en-US" dirty="0" smtClean="0"/>
              <a:t>全体保育所費：</a:t>
            </a:r>
            <a:r>
              <a:rPr lang="ja-JP" altLang="en-US" dirty="0" smtClean="0"/>
              <a:t>１２９億６４０９万円（国から）</a:t>
            </a:r>
            <a:endParaRPr lang="en-US" altLang="ja-JP" dirty="0" smtClean="0"/>
          </a:p>
          <a:p>
            <a:pPr marL="0" indent="0">
              <a:buNone/>
            </a:pPr>
            <a:r>
              <a:rPr lang="ja-JP" altLang="en-US" dirty="0"/>
              <a:t>国基準保育料から</a:t>
            </a:r>
            <a:r>
              <a:rPr lang="ja-JP" altLang="en-US" dirty="0" smtClean="0"/>
              <a:t>の軽減割合は２５．８１％</a:t>
            </a:r>
            <a:endParaRPr lang="en-US" altLang="ja-JP" dirty="0" smtClean="0"/>
          </a:p>
          <a:p>
            <a:pPr marL="0" indent="0">
              <a:buNone/>
            </a:pPr>
            <a:r>
              <a:rPr lang="ja-JP" altLang="en-US" dirty="0" smtClean="0"/>
              <a:t>本市負担額：１１億６０４４万円</a:t>
            </a:r>
            <a:endParaRPr lang="en-US" altLang="ja-JP" dirty="0" smtClean="0"/>
          </a:p>
          <a:p>
            <a:pPr marL="0" indent="0">
              <a:buNone/>
            </a:pPr>
            <a:r>
              <a:rPr lang="ja-JP" altLang="en-US" dirty="0"/>
              <a:t>市</a:t>
            </a:r>
            <a:r>
              <a:rPr lang="ja-JP" altLang="en-US" dirty="0" smtClean="0"/>
              <a:t>単独運営費補助　</a:t>
            </a:r>
            <a:r>
              <a:rPr lang="ja-JP" altLang="en-US" dirty="0" smtClean="0"/>
              <a:t>１７項目　２０億５千万</a:t>
            </a:r>
            <a:endParaRPr lang="en-US" altLang="ja-JP" dirty="0" smtClean="0"/>
          </a:p>
        </p:txBody>
      </p:sp>
    </p:spTree>
    <p:extLst>
      <p:ext uri="{BB962C8B-B14F-4D97-AF65-F5344CB8AC3E}">
        <p14:creationId xmlns:p14="http://schemas.microsoft.com/office/powerpoint/2010/main" val="24596105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学童保育について</a:t>
            </a:r>
            <a:endParaRPr kumimoji="1" lang="ja-JP" altLang="en-US" dirty="0"/>
          </a:p>
        </p:txBody>
      </p:sp>
      <p:sp>
        <p:nvSpPr>
          <p:cNvPr id="3" name="コンテンツ プレースホルダー 2"/>
          <p:cNvSpPr>
            <a:spLocks noGrp="1"/>
          </p:cNvSpPr>
          <p:nvPr>
            <p:ph idx="1"/>
          </p:nvPr>
        </p:nvSpPr>
        <p:spPr/>
        <p:txBody>
          <a:bodyPr>
            <a:normAutofit fontScale="92500"/>
          </a:bodyPr>
          <a:lstStyle/>
          <a:p>
            <a:pPr marL="0" indent="0">
              <a:buNone/>
            </a:pPr>
            <a:r>
              <a:rPr lang="ja-JP" altLang="en-US" dirty="0" smtClean="0"/>
              <a:t>全国</a:t>
            </a:r>
            <a:r>
              <a:rPr lang="ja-JP" altLang="en-US" dirty="0"/>
              <a:t>　</a:t>
            </a:r>
            <a:r>
              <a:rPr lang="ja-JP" altLang="en-US" dirty="0" smtClean="0"/>
              <a:t>施設２万</a:t>
            </a:r>
            <a:r>
              <a:rPr lang="ja-JP" altLang="en-US" dirty="0" smtClean="0"/>
              <a:t>↑　児童数　８０万人　１０年で</a:t>
            </a:r>
            <a:r>
              <a:rPr lang="en-US" altLang="ja-JP" dirty="0" smtClean="0"/>
              <a:t>×</a:t>
            </a:r>
            <a:r>
              <a:rPr lang="ja-JP" altLang="en-US" dirty="0" smtClean="0"/>
              <a:t>２</a:t>
            </a:r>
            <a:endParaRPr lang="en-US" altLang="ja-JP" dirty="0" smtClean="0"/>
          </a:p>
          <a:p>
            <a:pPr marL="0" indent="0">
              <a:buNone/>
            </a:pPr>
            <a:r>
              <a:rPr lang="ja-JP" altLang="en-US" dirty="0" smtClean="0"/>
              <a:t>本市の学童保育数　８３　児童数　３９２４人</a:t>
            </a:r>
            <a:endParaRPr lang="en-US" altLang="ja-JP" dirty="0" smtClean="0"/>
          </a:p>
          <a:p>
            <a:pPr marL="0" indent="0">
              <a:buNone/>
            </a:pPr>
            <a:endParaRPr kumimoji="1" lang="en-US" altLang="ja-JP" dirty="0" smtClean="0"/>
          </a:p>
          <a:p>
            <a:pPr marL="0" indent="0">
              <a:buNone/>
            </a:pPr>
            <a:r>
              <a:rPr lang="ja-JP" altLang="en-US" dirty="0"/>
              <a:t>運営</a:t>
            </a:r>
            <a:r>
              <a:rPr lang="ja-JP" altLang="en-US" dirty="0" smtClean="0"/>
              <a:t>内訳</a:t>
            </a:r>
            <a:endParaRPr lang="en-US" altLang="ja-JP" dirty="0" smtClean="0"/>
          </a:p>
          <a:p>
            <a:pPr marL="0" indent="0">
              <a:buNone/>
            </a:pPr>
            <a:endParaRPr kumimoji="1" lang="en-US" altLang="ja-JP" dirty="0"/>
          </a:p>
          <a:p>
            <a:pPr marL="0" indent="0">
              <a:buNone/>
            </a:pPr>
            <a:r>
              <a:rPr lang="ja-JP" altLang="en-US" dirty="0" smtClean="0"/>
              <a:t>地区社協　</a:t>
            </a:r>
            <a:r>
              <a:rPr lang="ja-JP" altLang="en-US" dirty="0" smtClean="0"/>
              <a:t>４７　　　</a:t>
            </a:r>
            <a:endParaRPr lang="en-US" altLang="ja-JP" dirty="0" smtClean="0"/>
          </a:p>
          <a:p>
            <a:pPr marL="0" indent="0">
              <a:buNone/>
            </a:pPr>
            <a:r>
              <a:rPr lang="ja-JP" altLang="en-US" dirty="0" smtClean="0"/>
              <a:t>社会福祉法人　１４</a:t>
            </a:r>
            <a:endParaRPr lang="en-US" altLang="ja-JP" dirty="0" smtClean="0"/>
          </a:p>
          <a:p>
            <a:pPr marL="0" indent="0">
              <a:buNone/>
            </a:pPr>
            <a:r>
              <a:rPr kumimoji="1" lang="ja-JP" altLang="en-US" dirty="0" smtClean="0"/>
              <a:t>児童館　２１</a:t>
            </a:r>
            <a:endParaRPr kumimoji="1" lang="ja-JP" altLang="en-US" dirty="0"/>
          </a:p>
        </p:txBody>
      </p:sp>
    </p:spTree>
    <p:extLst>
      <p:ext uri="{BB962C8B-B14F-4D97-AF65-F5344CB8AC3E}">
        <p14:creationId xmlns:p14="http://schemas.microsoft.com/office/powerpoint/2010/main" val="18757416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836712"/>
            <a:ext cx="8229600" cy="5289451"/>
          </a:xfrm>
        </p:spPr>
        <p:txBody>
          <a:bodyPr>
            <a:normAutofit/>
          </a:bodyPr>
          <a:lstStyle/>
          <a:p>
            <a:pPr marL="0" indent="0">
              <a:buNone/>
            </a:pPr>
            <a:r>
              <a:rPr lang="ja-JP" altLang="en-US" dirty="0" smtClean="0"/>
              <a:t>民家</a:t>
            </a:r>
            <a:r>
              <a:rPr lang="ja-JP" altLang="en-US" dirty="0"/>
              <a:t>を利用し保護者や地域が運営するスタイルが多く、少ない補助金の</a:t>
            </a:r>
            <a:r>
              <a:rPr lang="ja-JP" altLang="en-US" dirty="0" smtClean="0"/>
              <a:t>中、四苦八苦。</a:t>
            </a:r>
            <a:endParaRPr lang="en-US" altLang="ja-JP" dirty="0" smtClean="0"/>
          </a:p>
          <a:p>
            <a:pPr marL="0" indent="0">
              <a:buNone/>
            </a:pPr>
            <a:r>
              <a:rPr lang="ja-JP" altLang="en-US" dirty="0"/>
              <a:t>保育料</a:t>
            </a:r>
            <a:r>
              <a:rPr lang="ja-JP" altLang="en-US" dirty="0" smtClean="0"/>
              <a:t>は高い（５０００円から１万円以上）</a:t>
            </a:r>
            <a:endParaRPr lang="en-US" altLang="ja-JP" dirty="0" smtClean="0"/>
          </a:p>
          <a:p>
            <a:pPr marL="0" indent="0">
              <a:buNone/>
            </a:pPr>
            <a:r>
              <a:rPr lang="ja-JP" altLang="en-US" dirty="0" smtClean="0"/>
              <a:t>指導員の賃金は低い。</a:t>
            </a:r>
            <a:endParaRPr lang="en-US" altLang="ja-JP" dirty="0" smtClean="0"/>
          </a:p>
          <a:p>
            <a:pPr marL="0" indent="0">
              <a:buNone/>
            </a:pPr>
            <a:endParaRPr lang="ja-JP" altLang="en-US" dirty="0"/>
          </a:p>
          <a:p>
            <a:pPr marL="0" indent="0">
              <a:buNone/>
            </a:pPr>
            <a:r>
              <a:rPr lang="ja-JP" altLang="en-US" dirty="0"/>
              <a:t>国や自治体が実施責務をもたず、運営費補助金も実際の運営と見合ったものとなっていないのが</a:t>
            </a:r>
            <a:r>
              <a:rPr lang="ja-JP" altLang="en-US" dirty="0" smtClean="0"/>
              <a:t>現状。</a:t>
            </a:r>
            <a:endParaRPr lang="ja-JP" altLang="en-US" dirty="0"/>
          </a:p>
          <a:p>
            <a:pPr marL="0" indent="0">
              <a:buNone/>
            </a:pPr>
            <a:endParaRPr kumimoji="1" lang="ja-JP" altLang="en-US" dirty="0"/>
          </a:p>
        </p:txBody>
      </p:sp>
    </p:spTree>
    <p:extLst>
      <p:ext uri="{BB962C8B-B14F-4D97-AF65-F5344CB8AC3E}">
        <p14:creationId xmlns:p14="http://schemas.microsoft.com/office/powerpoint/2010/main" val="20894621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とある学童保育</a:t>
            </a:r>
            <a:endParaRPr kumimoji="1" lang="ja-JP" altLang="en-US" dirty="0"/>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628800"/>
            <a:ext cx="4788024" cy="3576240"/>
          </a:xfrm>
          <a:prstGeom prst="rect">
            <a:avLst/>
          </a:prstGeom>
        </p:spPr>
      </p:pic>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1916832"/>
            <a:ext cx="3583058" cy="4797152"/>
          </a:xfrm>
          <a:prstGeom prst="rect">
            <a:avLst/>
          </a:prstGeom>
        </p:spPr>
      </p:pic>
      <p:sp>
        <p:nvSpPr>
          <p:cNvPr id="8" name="テキスト ボックス 7"/>
          <p:cNvSpPr txBox="1"/>
          <p:nvPr/>
        </p:nvSpPr>
        <p:spPr>
          <a:xfrm>
            <a:off x="519152" y="5435932"/>
            <a:ext cx="2111475" cy="523220"/>
          </a:xfrm>
          <a:prstGeom prst="rect">
            <a:avLst/>
          </a:prstGeom>
          <a:noFill/>
        </p:spPr>
        <p:txBody>
          <a:bodyPr wrap="none" rtlCol="0">
            <a:spAutoFit/>
          </a:bodyPr>
          <a:lstStyle/>
          <a:p>
            <a:r>
              <a:rPr kumimoji="1" lang="ja-JP" altLang="en-US" sz="2800" dirty="0" smtClean="0"/>
              <a:t>３０人が生活</a:t>
            </a:r>
            <a:endParaRPr kumimoji="1" lang="ja-JP" altLang="en-US" sz="2800" dirty="0"/>
          </a:p>
        </p:txBody>
      </p:sp>
      <p:sp>
        <p:nvSpPr>
          <p:cNvPr id="9" name="テキスト ボックス 8"/>
          <p:cNvSpPr txBox="1"/>
          <p:nvPr/>
        </p:nvSpPr>
        <p:spPr>
          <a:xfrm>
            <a:off x="2802950" y="5959152"/>
            <a:ext cx="2268570" cy="523220"/>
          </a:xfrm>
          <a:prstGeom prst="rect">
            <a:avLst/>
          </a:prstGeom>
          <a:noFill/>
        </p:spPr>
        <p:txBody>
          <a:bodyPr wrap="none" rtlCol="0">
            <a:spAutoFit/>
          </a:bodyPr>
          <a:lstStyle/>
          <a:p>
            <a:r>
              <a:rPr kumimoji="1" lang="ja-JP" altLang="en-US" sz="2800" dirty="0" smtClean="0"/>
              <a:t>床上浸水も！</a:t>
            </a:r>
            <a:endParaRPr kumimoji="1" lang="ja-JP" altLang="en-US" sz="2800" dirty="0"/>
          </a:p>
        </p:txBody>
      </p:sp>
      <p:sp>
        <p:nvSpPr>
          <p:cNvPr id="10" name="テキスト ボックス 9"/>
          <p:cNvSpPr txBox="1"/>
          <p:nvPr/>
        </p:nvSpPr>
        <p:spPr>
          <a:xfrm>
            <a:off x="5612579" y="1291480"/>
            <a:ext cx="3334567" cy="461665"/>
          </a:xfrm>
          <a:prstGeom prst="rect">
            <a:avLst/>
          </a:prstGeom>
          <a:noFill/>
        </p:spPr>
        <p:txBody>
          <a:bodyPr wrap="none" rtlCol="0">
            <a:spAutoFit/>
          </a:bodyPr>
          <a:lstStyle/>
          <a:p>
            <a:r>
              <a:rPr kumimoji="1" lang="ja-JP" altLang="en-US" sz="2400" dirty="0" smtClean="0"/>
              <a:t>民家を借りているのだが</a:t>
            </a:r>
            <a:endParaRPr kumimoji="1" lang="ja-JP" altLang="en-US" sz="2400" dirty="0"/>
          </a:p>
        </p:txBody>
      </p:sp>
    </p:spTree>
    <p:extLst>
      <p:ext uri="{BB962C8B-B14F-4D97-AF65-F5344CB8AC3E}">
        <p14:creationId xmlns:p14="http://schemas.microsoft.com/office/powerpoint/2010/main" val="16808815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新制度でどうなるか。</a:t>
            </a:r>
            <a:endParaRPr kumimoji="1" lang="ja-JP" altLang="en-US" dirty="0"/>
          </a:p>
        </p:txBody>
      </p:sp>
      <p:sp>
        <p:nvSpPr>
          <p:cNvPr id="3" name="コンテンツ プレースホルダー 2"/>
          <p:cNvSpPr>
            <a:spLocks noGrp="1"/>
          </p:cNvSpPr>
          <p:nvPr>
            <p:ph idx="1"/>
          </p:nvPr>
        </p:nvSpPr>
        <p:spPr>
          <a:xfrm>
            <a:off x="467544" y="1385392"/>
            <a:ext cx="8229600" cy="5472608"/>
          </a:xfrm>
        </p:spPr>
        <p:txBody>
          <a:bodyPr>
            <a:normAutofit/>
          </a:bodyPr>
          <a:lstStyle/>
          <a:p>
            <a:pPr marL="0" indent="0">
              <a:buNone/>
            </a:pPr>
            <a:r>
              <a:rPr kumimoji="1" lang="ja-JP" altLang="en-US" dirty="0" smtClean="0"/>
              <a:t>学童保育　正式：放課後児童健全育成事業</a:t>
            </a:r>
            <a:endParaRPr kumimoji="1" lang="en-US" altLang="ja-JP" dirty="0" smtClean="0"/>
          </a:p>
          <a:p>
            <a:pPr marL="0" indent="0">
              <a:buNone/>
            </a:pPr>
            <a:endParaRPr lang="en-US" altLang="ja-JP" dirty="0"/>
          </a:p>
          <a:p>
            <a:pPr marL="0" indent="0">
              <a:buNone/>
            </a:pPr>
            <a:r>
              <a:rPr lang="ja-JP" altLang="en-US" dirty="0" smtClean="0">
                <a:solidFill>
                  <a:schemeClr val="tx2"/>
                </a:solidFill>
              </a:rPr>
              <a:t>対象「小学校３年生まで」→「小学校卒業まで」</a:t>
            </a:r>
            <a:endParaRPr lang="en-US" altLang="ja-JP" dirty="0" smtClean="0">
              <a:solidFill>
                <a:schemeClr val="tx2"/>
              </a:solidFill>
            </a:endParaRPr>
          </a:p>
          <a:p>
            <a:pPr marL="0" indent="0">
              <a:buNone/>
            </a:pPr>
            <a:r>
              <a:rPr kumimoji="1" lang="ja-JP" altLang="en-US" dirty="0" smtClean="0"/>
              <a:t>⇒基盤整備が必要</a:t>
            </a:r>
            <a:endParaRPr kumimoji="1" lang="en-US" altLang="ja-JP" dirty="0" smtClean="0"/>
          </a:p>
          <a:p>
            <a:pPr marL="0" indent="0">
              <a:buNone/>
            </a:pPr>
            <a:r>
              <a:rPr kumimoji="1" lang="ja-JP" altLang="en-US" dirty="0" smtClean="0">
                <a:solidFill>
                  <a:schemeClr val="tx2"/>
                </a:solidFill>
              </a:rPr>
              <a:t>設備・運営基準を条例で定める</a:t>
            </a:r>
            <a:endParaRPr kumimoji="1" lang="en-US" altLang="ja-JP" dirty="0" smtClean="0">
              <a:solidFill>
                <a:schemeClr val="tx2"/>
              </a:solidFill>
            </a:endParaRPr>
          </a:p>
          <a:p>
            <a:pPr marL="0" indent="0">
              <a:buNone/>
            </a:pPr>
            <a:r>
              <a:rPr kumimoji="1" lang="ja-JP" altLang="en-US" dirty="0" smtClean="0"/>
              <a:t>⇒職員の資格・員数のみが統一され、あとは市町村任せ</a:t>
            </a:r>
            <a:endParaRPr kumimoji="1" lang="en-US" altLang="ja-JP" dirty="0" smtClean="0"/>
          </a:p>
          <a:p>
            <a:pPr marL="0" indent="0">
              <a:buNone/>
            </a:pPr>
            <a:r>
              <a:rPr lang="ja-JP" altLang="en-US" dirty="0" smtClean="0">
                <a:solidFill>
                  <a:schemeClr val="tx2"/>
                </a:solidFill>
              </a:rPr>
              <a:t>運営費が特定財源→交付金</a:t>
            </a:r>
            <a:endParaRPr lang="en-US" altLang="ja-JP" dirty="0" smtClean="0">
              <a:solidFill>
                <a:schemeClr val="tx2"/>
              </a:solidFill>
            </a:endParaRPr>
          </a:p>
          <a:p>
            <a:pPr marL="0" indent="0">
              <a:buNone/>
            </a:pPr>
            <a:r>
              <a:rPr kumimoji="1" lang="ja-JP" altLang="en-US" dirty="0" smtClean="0"/>
              <a:t>⇒ほかの事業との取り合いになる可能性</a:t>
            </a:r>
            <a:endParaRPr kumimoji="1" lang="en-US" altLang="ja-JP" dirty="0" smtClean="0"/>
          </a:p>
        </p:txBody>
      </p:sp>
    </p:spTree>
    <p:extLst>
      <p:ext uri="{BB962C8B-B14F-4D97-AF65-F5344CB8AC3E}">
        <p14:creationId xmlns:p14="http://schemas.microsoft.com/office/powerpoint/2010/main" val="6727945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7021" y="620688"/>
            <a:ext cx="9145016" cy="5505475"/>
          </a:xfrm>
        </p:spPr>
        <p:txBody>
          <a:bodyPr>
            <a:normAutofit/>
          </a:bodyPr>
          <a:lstStyle/>
          <a:p>
            <a:pPr marL="0" indent="0">
              <a:buNone/>
            </a:pPr>
            <a:r>
              <a:rPr lang="ja-JP" altLang="en-US" sz="4000" dirty="0"/>
              <a:t>量的</a:t>
            </a:r>
            <a:r>
              <a:rPr lang="ja-JP" altLang="en-US" sz="4000" dirty="0" smtClean="0"/>
              <a:t>向上も質的</a:t>
            </a:r>
            <a:r>
              <a:rPr lang="ja-JP" altLang="en-US" sz="4000" dirty="0"/>
              <a:t>向上</a:t>
            </a:r>
            <a:r>
              <a:rPr lang="ja-JP" altLang="en-US" sz="4000" dirty="0" smtClean="0"/>
              <a:t>も</a:t>
            </a:r>
            <a:r>
              <a:rPr lang="ja-JP" altLang="en-US" sz="4000" dirty="0" smtClean="0"/>
              <a:t>進まないのでは？</a:t>
            </a:r>
            <a:endParaRPr lang="en-US" altLang="ja-JP" sz="4000" dirty="0" smtClean="0"/>
          </a:p>
          <a:p>
            <a:pPr marL="0" indent="0">
              <a:buNone/>
            </a:pPr>
            <a:endParaRPr kumimoji="1" lang="en-US" altLang="ja-JP" sz="4000" dirty="0"/>
          </a:p>
          <a:p>
            <a:pPr marL="0" indent="0">
              <a:buNone/>
            </a:pPr>
            <a:r>
              <a:rPr lang="ja-JP" altLang="en-US" sz="4000" dirty="0" smtClean="0"/>
              <a:t>⇒特定財源を</a:t>
            </a:r>
            <a:r>
              <a:rPr lang="ja-JP" altLang="en-US" sz="4000" dirty="0" smtClean="0"/>
              <a:t>残し増やし、</a:t>
            </a:r>
            <a:r>
              <a:rPr lang="ja-JP" altLang="en-US" sz="4000" dirty="0" smtClean="0"/>
              <a:t>自治体の公的責任</a:t>
            </a:r>
            <a:r>
              <a:rPr lang="ja-JP" altLang="en-US" sz="4000" dirty="0" smtClean="0"/>
              <a:t>で必要</a:t>
            </a:r>
            <a:r>
              <a:rPr lang="ja-JP" altLang="en-US" sz="4000" dirty="0"/>
              <a:t>として</a:t>
            </a:r>
            <a:r>
              <a:rPr lang="ja-JP" altLang="en-US" sz="4000" dirty="0" smtClean="0"/>
              <a:t>いる子どもたちに学童保育を保障する</a:t>
            </a:r>
            <a:r>
              <a:rPr lang="ja-JP" altLang="en-US" sz="4000" dirty="0" smtClean="0"/>
              <a:t>ことが必要。</a:t>
            </a:r>
            <a:endParaRPr kumimoji="1" lang="ja-JP" altLang="en-US" sz="4000" dirty="0"/>
          </a:p>
        </p:txBody>
      </p:sp>
    </p:spTree>
    <p:extLst>
      <p:ext uri="{BB962C8B-B14F-4D97-AF65-F5344CB8AC3E}">
        <p14:creationId xmlns:p14="http://schemas.microsoft.com/office/powerpoint/2010/main" val="41135712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今後の運動</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国へ→消費税増税</a:t>
            </a:r>
            <a:r>
              <a:rPr kumimoji="1" lang="ja-JP" altLang="en-US" dirty="0" smtClean="0"/>
              <a:t>させない</a:t>
            </a:r>
            <a:r>
              <a:rPr kumimoji="1" lang="ja-JP" altLang="en-US" smtClean="0"/>
              <a:t>、社会保障費増</a:t>
            </a:r>
            <a:endParaRPr kumimoji="1" lang="en-US" altLang="ja-JP" dirty="0" smtClean="0"/>
          </a:p>
          <a:p>
            <a:r>
              <a:rPr lang="ja-JP" altLang="en-US" dirty="0" smtClean="0"/>
              <a:t>国、市へ→子ども・子育て会議を傍聴、意見も出す</a:t>
            </a:r>
            <a:endParaRPr kumimoji="1" lang="en-US" altLang="ja-JP" dirty="0" smtClean="0"/>
          </a:p>
          <a:p>
            <a:r>
              <a:rPr lang="ja-JP" altLang="en-US" dirty="0" smtClean="0"/>
              <a:t>国、市へ→児童福祉法第２４条第１項を最大限活かす</a:t>
            </a:r>
            <a:endParaRPr lang="en-US" altLang="ja-JP" dirty="0" smtClean="0"/>
          </a:p>
          <a:p>
            <a:r>
              <a:rPr lang="ja-JP" altLang="en-US" dirty="0"/>
              <a:t>国</a:t>
            </a:r>
            <a:r>
              <a:rPr lang="ja-JP" altLang="en-US" dirty="0" smtClean="0"/>
              <a:t>でどんな結果が出ようと、市の保育水準は下げさせない</a:t>
            </a:r>
            <a:endParaRPr lang="en-US" altLang="ja-JP" dirty="0" smtClean="0"/>
          </a:p>
          <a:p>
            <a:endParaRPr lang="en-US" altLang="ja-JP" dirty="0" smtClean="0"/>
          </a:p>
          <a:p>
            <a:endParaRPr lang="en-US" altLang="ja-JP" dirty="0" smtClean="0"/>
          </a:p>
          <a:p>
            <a:endParaRPr kumimoji="1" lang="ja-JP" altLang="en-US" dirty="0"/>
          </a:p>
        </p:txBody>
      </p:sp>
    </p:spTree>
    <p:extLst>
      <p:ext uri="{BB962C8B-B14F-4D97-AF65-F5344CB8AC3E}">
        <p14:creationId xmlns:p14="http://schemas.microsoft.com/office/powerpoint/2010/main" val="32699551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すでに働きかけています。</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1600" y="3284984"/>
            <a:ext cx="4338333" cy="3240360"/>
          </a:xfr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9470" y="2060848"/>
            <a:ext cx="3600400" cy="4820370"/>
          </a:xfrm>
          <a:prstGeom prst="rect">
            <a:avLst/>
          </a:prstGeom>
        </p:spPr>
      </p:pic>
      <p:sp>
        <p:nvSpPr>
          <p:cNvPr id="6" name="テキスト ボックス 5"/>
          <p:cNvSpPr txBox="1"/>
          <p:nvPr/>
        </p:nvSpPr>
        <p:spPr>
          <a:xfrm>
            <a:off x="205503" y="1785071"/>
            <a:ext cx="5364088" cy="1015663"/>
          </a:xfrm>
          <a:prstGeom prst="rect">
            <a:avLst/>
          </a:prstGeom>
          <a:noFill/>
        </p:spPr>
        <p:txBody>
          <a:bodyPr wrap="square" rtlCol="0">
            <a:spAutoFit/>
          </a:bodyPr>
          <a:lstStyle/>
          <a:p>
            <a:r>
              <a:rPr kumimoji="1" lang="ja-JP" altLang="en-US" sz="2000" dirty="0" smtClean="0"/>
              <a:t>保団連や福祉保育労組、学童保育市連協</a:t>
            </a:r>
            <a:endParaRPr kumimoji="1" lang="en-US" altLang="ja-JP" sz="2000" dirty="0" smtClean="0"/>
          </a:p>
          <a:p>
            <a:r>
              <a:rPr lang="ja-JP" altLang="en-US" sz="2000" dirty="0" smtClean="0"/>
              <a:t>のみなさんとともに金沢市に署名や要望を</a:t>
            </a:r>
            <a:endParaRPr lang="en-US" altLang="ja-JP" sz="2000" dirty="0" smtClean="0"/>
          </a:p>
          <a:p>
            <a:r>
              <a:rPr kumimoji="1" lang="ja-JP" altLang="en-US" sz="2000" dirty="0"/>
              <a:t>出して</a:t>
            </a:r>
            <a:r>
              <a:rPr kumimoji="1" lang="ja-JP" altLang="en-US" sz="2000" dirty="0" smtClean="0"/>
              <a:t>います。</a:t>
            </a:r>
            <a:endParaRPr kumimoji="1" lang="ja-JP" altLang="en-US" sz="2000" dirty="0"/>
          </a:p>
        </p:txBody>
      </p:sp>
    </p:spTree>
    <p:extLst>
      <p:ext uri="{BB962C8B-B14F-4D97-AF65-F5344CB8AC3E}">
        <p14:creationId xmlns:p14="http://schemas.microsoft.com/office/powerpoint/2010/main" val="1856881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9004300" cy="543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925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ja-JP" altLang="en-US" dirty="0" smtClean="0"/>
              <a:t>規制緩和ばかり</a:t>
            </a:r>
            <a:endParaRPr kumimoji="1" lang="ja-JP" altLang="en-US" dirty="0"/>
          </a:p>
        </p:txBody>
      </p:sp>
      <p:sp>
        <p:nvSpPr>
          <p:cNvPr id="6" name="コンテンツ プレースホルダー 5"/>
          <p:cNvSpPr>
            <a:spLocks noGrp="1"/>
          </p:cNvSpPr>
          <p:nvPr>
            <p:ph idx="1"/>
          </p:nvPr>
        </p:nvSpPr>
        <p:spPr/>
        <p:txBody>
          <a:bodyPr/>
          <a:lstStyle/>
          <a:p>
            <a:pPr marL="0" indent="0">
              <a:buNone/>
            </a:pPr>
            <a:r>
              <a:rPr lang="ja-JP" altLang="en-US" dirty="0" err="1" smtClean="0"/>
              <a:t>にも</a:t>
            </a:r>
            <a:r>
              <a:rPr lang="ja-JP" altLang="en-US" dirty="0" smtClean="0"/>
              <a:t>関わらず、これまでとられてきた国や自治体の対策は、定員弾力化や面積基準の緩和</a:t>
            </a:r>
            <a:r>
              <a:rPr kumimoji="1" lang="ja-JP" altLang="en-US" dirty="0" smtClean="0"/>
              <a:t>や企業参入など</a:t>
            </a:r>
            <a:r>
              <a:rPr lang="ja-JP" altLang="en-US" dirty="0" smtClean="0"/>
              <a:t>規制緩和ばかり。</a:t>
            </a:r>
            <a:endParaRPr lang="en-US" altLang="ja-JP" dirty="0" smtClean="0"/>
          </a:p>
          <a:p>
            <a:pPr marL="0" indent="0">
              <a:buNone/>
            </a:pPr>
            <a:endParaRPr lang="en-US" altLang="ja-JP" dirty="0"/>
          </a:p>
          <a:p>
            <a:pPr marL="0" indent="0">
              <a:buNone/>
            </a:pPr>
            <a:r>
              <a:rPr lang="ja-JP" altLang="en-US" dirty="0" smtClean="0"/>
              <a:t>２０００年　厚生労働省通知</a:t>
            </a:r>
            <a:endParaRPr lang="en-US" altLang="ja-JP" dirty="0" smtClean="0"/>
          </a:p>
          <a:p>
            <a:pPr marL="0" indent="0">
              <a:buNone/>
            </a:pPr>
            <a:r>
              <a:rPr kumimoji="1" lang="ja-JP" altLang="en-US" dirty="0" smtClean="0"/>
              <a:t>保育所の設置を社会福祉法人以外にも認める</a:t>
            </a:r>
            <a:endParaRPr kumimoji="1" lang="en-US" altLang="ja-JP" dirty="0"/>
          </a:p>
          <a:p>
            <a:pPr marL="0" indent="0">
              <a:buNone/>
            </a:pPr>
            <a:endParaRPr kumimoji="1" lang="ja-JP" altLang="en-US" dirty="0"/>
          </a:p>
        </p:txBody>
      </p:sp>
    </p:spTree>
    <p:extLst>
      <p:ext uri="{BB962C8B-B14F-4D97-AF65-F5344CB8AC3E}">
        <p14:creationId xmlns:p14="http://schemas.microsoft.com/office/powerpoint/2010/main" val="3155416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噂の横浜では</a:t>
            </a:r>
            <a:endParaRPr kumimoji="1" lang="ja-JP" altLang="en-US" dirty="0"/>
          </a:p>
        </p:txBody>
      </p:sp>
      <p:sp>
        <p:nvSpPr>
          <p:cNvPr id="3" name="コンテンツ プレースホルダー 2"/>
          <p:cNvSpPr>
            <a:spLocks noGrp="1"/>
          </p:cNvSpPr>
          <p:nvPr>
            <p:ph idx="1"/>
          </p:nvPr>
        </p:nvSpPr>
        <p:spPr>
          <a:xfrm>
            <a:off x="251520" y="1373290"/>
            <a:ext cx="8892480" cy="4525963"/>
          </a:xfrm>
        </p:spPr>
        <p:txBody>
          <a:bodyPr>
            <a:normAutofit/>
          </a:bodyPr>
          <a:lstStyle/>
          <a:p>
            <a:pPr marL="0" indent="0">
              <a:buNone/>
            </a:pPr>
            <a:r>
              <a:rPr kumimoji="1" lang="ja-JP" altLang="en-US" dirty="0" smtClean="0"/>
              <a:t>２０１０年で１５５２人の待機児童を、３年でゼロに！？</a:t>
            </a:r>
            <a:endParaRPr kumimoji="1" lang="en-US" altLang="ja-JP" dirty="0" smtClean="0"/>
          </a:p>
          <a:p>
            <a:pPr marL="0" indent="0">
              <a:buNone/>
            </a:pPr>
            <a:r>
              <a:rPr lang="ja-JP" altLang="en-US" dirty="0" smtClean="0"/>
              <a:t>→企業参入を促進、認可外保育園児を数えない</a:t>
            </a:r>
            <a:endParaRPr lang="en-US" altLang="ja-JP" dirty="0" smtClean="0"/>
          </a:p>
          <a:p>
            <a:pPr marL="0" indent="0">
              <a:buNone/>
            </a:pPr>
            <a:r>
              <a:rPr lang="ja-JP" altLang="en-US" dirty="0" smtClean="0"/>
              <a:t>面積基準の緩和、認可外保育所の増設など</a:t>
            </a:r>
            <a:endParaRPr kumimoji="1" lang="en-US" altLang="ja-JP" dirty="0" smtClean="0"/>
          </a:p>
          <a:p>
            <a:pPr marL="0" indent="0">
              <a:buNone/>
            </a:pPr>
            <a:endParaRPr lang="en-US" altLang="ja-JP" dirty="0"/>
          </a:p>
          <a:p>
            <a:pPr marL="0" indent="0">
              <a:buNone/>
            </a:pPr>
            <a:endParaRPr kumimoji="1" lang="ja-JP" altLang="en-US" dirty="0"/>
          </a:p>
        </p:txBody>
      </p:sp>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2993" y="4046396"/>
            <a:ext cx="3672408" cy="2754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4463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認可保育所とは</a:t>
            </a:r>
            <a:endParaRPr kumimoji="1" lang="ja-JP" altLang="en-US" dirty="0"/>
          </a:p>
        </p:txBody>
      </p:sp>
      <p:sp>
        <p:nvSpPr>
          <p:cNvPr id="3" name="コンテンツ プレースホルダー 2"/>
          <p:cNvSpPr>
            <a:spLocks noGrp="1"/>
          </p:cNvSpPr>
          <p:nvPr>
            <p:ph idx="1"/>
          </p:nvPr>
        </p:nvSpPr>
        <p:spPr>
          <a:xfrm>
            <a:off x="457200" y="1600200"/>
            <a:ext cx="8229600" cy="4925144"/>
          </a:xfrm>
        </p:spPr>
        <p:txBody>
          <a:bodyPr/>
          <a:lstStyle/>
          <a:p>
            <a:pPr marL="0" indent="0">
              <a:buNone/>
            </a:pPr>
            <a:r>
              <a:rPr lang="ja-JP" altLang="en-US" dirty="0"/>
              <a:t>認可保育所とは、児童福祉法に基づき都道府県又は政令市又は中核市が設置を認可した施設をいいます</a:t>
            </a:r>
            <a:r>
              <a:rPr lang="ja-JP" altLang="en-US" dirty="0" smtClean="0"/>
              <a:t>。</a:t>
            </a:r>
            <a:endParaRPr lang="en-US" altLang="ja-JP" dirty="0" smtClean="0"/>
          </a:p>
          <a:p>
            <a:pPr marL="0" indent="0">
              <a:buNone/>
            </a:pPr>
            <a:endParaRPr lang="en-US" altLang="ja-JP" dirty="0"/>
          </a:p>
          <a:p>
            <a:pPr marL="0" indent="0">
              <a:buNone/>
            </a:pPr>
            <a:r>
              <a:rPr lang="ja-JP" altLang="en-US" dirty="0" smtClean="0"/>
              <a:t>国の最低基準（保育士の設置人数・保育内容・設備など）はもちろんのこと、各自治体独自の基準を満たす必要があります。</a:t>
            </a:r>
            <a:endParaRPr lang="en-US" altLang="ja-JP" dirty="0" smtClean="0"/>
          </a:p>
        </p:txBody>
      </p:sp>
    </p:spTree>
    <p:extLst>
      <p:ext uri="{BB962C8B-B14F-4D97-AF65-F5344CB8AC3E}">
        <p14:creationId xmlns:p14="http://schemas.microsoft.com/office/powerpoint/2010/main" val="1023560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金沢市の認可基準</a:t>
            </a:r>
            <a:endParaRPr kumimoji="1" lang="ja-JP" altLang="en-US" dirty="0"/>
          </a:p>
        </p:txBody>
      </p:sp>
      <p:pic>
        <p:nvPicPr>
          <p:cNvPr id="4" name="コンテンツ プレースホルダー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7544" y="1340768"/>
            <a:ext cx="8230325" cy="5517232"/>
          </a:xfrm>
        </p:spPr>
      </p:pic>
    </p:spTree>
    <p:extLst>
      <p:ext uri="{BB962C8B-B14F-4D97-AF65-F5344CB8AC3E}">
        <p14:creationId xmlns:p14="http://schemas.microsoft.com/office/powerpoint/2010/main" val="14157007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803</TotalTime>
  <Words>1262</Words>
  <Application>Microsoft Office PowerPoint</Application>
  <PresentationFormat>画面に合わせる (4:3)</PresentationFormat>
  <Paragraphs>172</Paragraphs>
  <Slides>49</Slides>
  <Notes>4</Notes>
  <HiddenSlides>0</HiddenSlides>
  <MMClips>0</MMClips>
  <ScaleCrop>false</ScaleCrop>
  <HeadingPairs>
    <vt:vector size="4" baseType="variant">
      <vt:variant>
        <vt:lpstr>テーマ</vt:lpstr>
      </vt:variant>
      <vt:variant>
        <vt:i4>2</vt:i4>
      </vt:variant>
      <vt:variant>
        <vt:lpstr>スライド タイトル</vt:lpstr>
      </vt:variant>
      <vt:variant>
        <vt:i4>49</vt:i4>
      </vt:variant>
    </vt:vector>
  </HeadingPairs>
  <TitlesOfParts>
    <vt:vector size="51" baseType="lpstr">
      <vt:lpstr>Office ​​テーマ</vt:lpstr>
      <vt:lpstr>Office テーマ</vt:lpstr>
      <vt:lpstr>金沢市の保育園・学童保育の現状と子ども・子育て新支援制度の 問題点</vt:lpstr>
      <vt:lpstr>保育所が足りない</vt:lpstr>
      <vt:lpstr>保護者も異議申し立て</vt:lpstr>
      <vt:lpstr>PowerPoint プレゼンテーション</vt:lpstr>
      <vt:lpstr>PowerPoint プレゼンテーション</vt:lpstr>
      <vt:lpstr>規制緩和ばかり</vt:lpstr>
      <vt:lpstr>噂の横浜では</vt:lpstr>
      <vt:lpstr>認可保育所とは</vt:lpstr>
      <vt:lpstr>金沢市の認可基準</vt:lpstr>
      <vt:lpstr>認可外保育施設との違い</vt:lpstr>
      <vt:lpstr>東京では認証保育所</vt:lpstr>
      <vt:lpstr>PowerPoint プレゼンテーション</vt:lpstr>
      <vt:lpstr>子ども・子育て新支援制度</vt:lpstr>
      <vt:lpstr>消費税使うと言いながら</vt:lpstr>
      <vt:lpstr>具体的に変わること</vt:lpstr>
      <vt:lpstr>PowerPoint プレゼンテーション</vt:lpstr>
      <vt:lpstr>PowerPoint プレゼンテーション</vt:lpstr>
      <vt:lpstr>PowerPoint プレゼンテーション</vt:lpstr>
      <vt:lpstr>PowerPoint プレゼンテーション</vt:lpstr>
      <vt:lpstr>対象となる施設が増え、施設型保育と地域型保育の二つに分類されます</vt:lpstr>
      <vt:lpstr>小規模保育とは</vt:lpstr>
      <vt:lpstr>PowerPoint プレゼンテーション</vt:lpstr>
      <vt:lpstr>PowerPoint プレゼンテーション</vt:lpstr>
      <vt:lpstr>保育の実施義務は残った！</vt:lpstr>
      <vt:lpstr>保護者の要望に応えるのか</vt:lpstr>
      <vt:lpstr>PowerPoint プレゼンテーション</vt:lpstr>
      <vt:lpstr>金沢市でも子ども・子育て審議会</vt:lpstr>
      <vt:lpstr>PowerPoint プレゼンテーション</vt:lpstr>
      <vt:lpstr>PowerPoint プレゼンテーション</vt:lpstr>
      <vt:lpstr>PowerPoint プレゼンテーション</vt:lpstr>
      <vt:lpstr>金沢市はなにが課題か</vt:lpstr>
      <vt:lpstr>定員の１１５％はでもオーバーしている保育所は２３ヶ所。 駅西・臨海・西部の地域など  </vt:lpstr>
      <vt:lpstr>PowerPoint プレゼンテーション</vt:lpstr>
      <vt:lpstr>PowerPoint プレゼンテーション</vt:lpstr>
      <vt:lpstr>認可外保育園</vt:lpstr>
      <vt:lpstr>保育料の高さ</vt:lpstr>
      <vt:lpstr>今後の対策は</vt:lpstr>
      <vt:lpstr>そしてそもそも</vt:lpstr>
      <vt:lpstr>PowerPoint プレゼンテーション</vt:lpstr>
      <vt:lpstr>PowerPoint プレゼンテーション</vt:lpstr>
      <vt:lpstr>PowerPoint プレゼンテーション</vt:lpstr>
      <vt:lpstr>新制度に対して</vt:lpstr>
      <vt:lpstr>学童保育について</vt:lpstr>
      <vt:lpstr>PowerPoint プレゼンテーション</vt:lpstr>
      <vt:lpstr>とある学童保育</vt:lpstr>
      <vt:lpstr>新制度でどうなるか。</vt:lpstr>
      <vt:lpstr>PowerPoint プレゼンテーション</vt:lpstr>
      <vt:lpstr>今後の運動</vt:lpstr>
      <vt:lpstr>すでに働きかけています。</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金沢市の保育園・学童保育の現状と子ども・子育て新支援制度の問題点</dc:title>
  <dc:creator>miyo</dc:creator>
  <cp:lastModifiedBy>miyo</cp:lastModifiedBy>
  <cp:revision>45</cp:revision>
  <dcterms:created xsi:type="dcterms:W3CDTF">2014-01-31T14:21:19Z</dcterms:created>
  <dcterms:modified xsi:type="dcterms:W3CDTF">2014-02-01T05:15:22Z</dcterms:modified>
</cp:coreProperties>
</file>