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90" r:id="rId2"/>
    <p:sldId id="291" r:id="rId3"/>
    <p:sldId id="292" r:id="rId4"/>
    <p:sldId id="293" r:id="rId5"/>
    <p:sldId id="294" r:id="rId6"/>
    <p:sldId id="267" r:id="rId7"/>
    <p:sldId id="269" r:id="rId8"/>
    <p:sldId id="295" r:id="rId9"/>
    <p:sldId id="271" r:id="rId10"/>
    <p:sldId id="296" r:id="rId11"/>
    <p:sldId id="297" r:id="rId12"/>
    <p:sldId id="273" r:id="rId13"/>
    <p:sldId id="275" r:id="rId14"/>
    <p:sldId id="298" r:id="rId15"/>
    <p:sldId id="299" r:id="rId16"/>
    <p:sldId id="276" r:id="rId17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99CC"/>
    <a:srgbClr val="FF66CC"/>
    <a:srgbClr val="006666"/>
    <a:srgbClr val="FF3300"/>
    <a:srgbClr val="F3F6FB"/>
    <a:srgbClr val="ECF1F8"/>
    <a:srgbClr val="660066"/>
    <a:srgbClr val="FF66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09" autoAdjust="0"/>
  </p:normalViewPr>
  <p:slideViewPr>
    <p:cSldViewPr>
      <p:cViewPr varScale="1">
        <p:scale>
          <a:sx n="64" d="100"/>
          <a:sy n="64" d="100"/>
        </p:scale>
        <p:origin x="-15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-2646" y="252"/>
      </p:cViewPr>
      <p:guideLst>
        <p:guide orient="horz" pos="3130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6888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9" y="0"/>
            <a:ext cx="2949575" cy="496888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/>
            </a:lvl1pPr>
          </a:lstStyle>
          <a:p>
            <a:fld id="{E2D37C8F-D336-4235-8240-6DA33EE02FCF}" type="datetimeFigureOut">
              <a:rPr kumimoji="1" lang="ja-JP" altLang="en-US" smtClean="0"/>
              <a:t>2014/2/24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40864"/>
            <a:ext cx="2949575" cy="496887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9" y="9440864"/>
            <a:ext cx="2949575" cy="496887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/>
            </a:lvl1pPr>
          </a:lstStyle>
          <a:p>
            <a:fld id="{1FDF074B-4AE4-4BF9-8603-DCFE058D564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725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6967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7" cy="496967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/>
            </a:lvl1pPr>
          </a:lstStyle>
          <a:p>
            <a:fld id="{90F36348-DD9A-4ED2-B89C-4830036D3573}" type="datetimeFigureOut">
              <a:rPr kumimoji="1" lang="ja-JP" altLang="en-US" smtClean="0"/>
              <a:t>2014/2/24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6" rIns="91433" bIns="4571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21187"/>
            <a:ext cx="5445760" cy="4472702"/>
          </a:xfrm>
          <a:prstGeom prst="rect">
            <a:avLst/>
          </a:prstGeom>
        </p:spPr>
        <p:txBody>
          <a:bodyPr vert="horz" lIns="91433" tIns="45716" rIns="91433" bIns="45716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6"/>
            <a:ext cx="2949787" cy="496967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6"/>
            <a:ext cx="2949787" cy="496967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/>
            </a:lvl1pPr>
          </a:lstStyle>
          <a:p>
            <a:fld id="{C08D8BA5-A870-4C63-B6A3-F7BD90B36D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3950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D8BA5-A870-4C63-B6A3-F7BD90B36D9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6802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altLang="ja-JP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5053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1pPr>
            <a:lvl2pPr marL="742893" indent="-285728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2pPr>
            <a:lvl3pPr marL="1142914" indent="-228583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3pPr>
            <a:lvl4pPr marL="1600079" indent="-228583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4pPr>
            <a:lvl5pPr marL="2057245" indent="-228583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5pPr>
            <a:lvl6pPr marL="2514410" indent="-22858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6pPr>
            <a:lvl7pPr marL="2971575" indent="-22858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7pPr>
            <a:lvl8pPr marL="3428741" indent="-22858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8pPr>
            <a:lvl9pPr marL="3885906" indent="-22858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9pPr>
          </a:lstStyle>
          <a:p>
            <a:pPr eaLnBrk="1" hangingPunct="1"/>
            <a:fld id="{5502ED15-9DBD-4AFE-9C67-B242E5C52A50}" type="slidenum">
              <a:rPr lang="en-US" altLang="ja-JP" b="0" smtClean="0">
                <a:ea typeface="ＭＳ Ｐゴシック" pitchFamily="50" charset="-128"/>
              </a:rPr>
              <a:pPr eaLnBrk="1" hangingPunct="1"/>
              <a:t>10</a:t>
            </a:fld>
            <a:endParaRPr lang="en-US" altLang="ja-JP" b="0" smtClean="0"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67296" y="4681637"/>
            <a:ext cx="5445760" cy="3696448"/>
          </a:xfrm>
        </p:spPr>
        <p:txBody>
          <a:bodyPr/>
          <a:lstStyle/>
          <a:p>
            <a:pPr>
              <a:defRPr/>
            </a:pPr>
            <a:endParaRPr lang="ja-JP" altLang="en-US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5053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1pPr>
            <a:lvl2pPr marL="742893" indent="-285728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2pPr>
            <a:lvl3pPr marL="1142914" indent="-228583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3pPr>
            <a:lvl4pPr marL="1600079" indent="-228583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4pPr>
            <a:lvl5pPr marL="2057245" indent="-228583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5pPr>
            <a:lvl6pPr marL="2514410" indent="-22858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6pPr>
            <a:lvl7pPr marL="2971575" indent="-22858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7pPr>
            <a:lvl8pPr marL="3428741" indent="-22858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8pPr>
            <a:lvl9pPr marL="3885906" indent="-22858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9pPr>
          </a:lstStyle>
          <a:p>
            <a:pPr eaLnBrk="1" hangingPunct="1"/>
            <a:fld id="{5502ED15-9DBD-4AFE-9C67-B242E5C52A50}" type="slidenum">
              <a:rPr lang="en-US" altLang="ja-JP" b="0" smtClean="0">
                <a:ea typeface="ＭＳ Ｐゴシック" pitchFamily="50" charset="-128"/>
              </a:rPr>
              <a:pPr eaLnBrk="1" hangingPunct="1"/>
              <a:t>11</a:t>
            </a:fld>
            <a:endParaRPr lang="en-US" altLang="ja-JP" b="0" smtClean="0"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ja-JP" altLang="en-US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5053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1pPr>
            <a:lvl2pPr marL="742893" indent="-285728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2pPr>
            <a:lvl3pPr marL="1142914" indent="-228583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3pPr>
            <a:lvl4pPr marL="1600079" indent="-228583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4pPr>
            <a:lvl5pPr marL="2057245" indent="-228583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5pPr>
            <a:lvl6pPr marL="2514410" indent="-22858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6pPr>
            <a:lvl7pPr marL="2971575" indent="-22858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7pPr>
            <a:lvl8pPr marL="3428741" indent="-22858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8pPr>
            <a:lvl9pPr marL="3885906" indent="-22858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9pPr>
          </a:lstStyle>
          <a:p>
            <a:pPr eaLnBrk="1" hangingPunct="1"/>
            <a:fld id="{5502ED15-9DBD-4AFE-9C67-B242E5C52A50}" type="slidenum">
              <a:rPr lang="en-US" altLang="ja-JP" b="0" smtClean="0">
                <a:ea typeface="ＭＳ Ｐゴシック" pitchFamily="50" charset="-128"/>
              </a:rPr>
              <a:pPr eaLnBrk="1" hangingPunct="1"/>
              <a:t>12</a:t>
            </a:fld>
            <a:endParaRPr lang="en-US" altLang="ja-JP" b="0" smtClean="0"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80721" y="4721186"/>
            <a:ext cx="5445760" cy="4856995"/>
          </a:xfrm>
        </p:spPr>
        <p:txBody>
          <a:bodyPr/>
          <a:lstStyle/>
          <a:p>
            <a:pPr>
              <a:defRPr/>
            </a:pPr>
            <a:endParaRPr lang="en-US" altLang="ja-JP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5053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1pPr>
            <a:lvl2pPr marL="742893" indent="-285728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2pPr>
            <a:lvl3pPr marL="1142914" indent="-228583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3pPr>
            <a:lvl4pPr marL="1600079" indent="-228583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4pPr>
            <a:lvl5pPr marL="2057245" indent="-228583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5pPr>
            <a:lvl6pPr marL="2514410" indent="-22858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6pPr>
            <a:lvl7pPr marL="2971575" indent="-22858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7pPr>
            <a:lvl8pPr marL="3428741" indent="-22858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8pPr>
            <a:lvl9pPr marL="3885906" indent="-22858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9pPr>
          </a:lstStyle>
          <a:p>
            <a:pPr eaLnBrk="1" hangingPunct="1"/>
            <a:fld id="{5502ED15-9DBD-4AFE-9C67-B242E5C52A50}" type="slidenum">
              <a:rPr lang="en-US" altLang="ja-JP" b="0" smtClean="0">
                <a:ea typeface="ＭＳ Ｐゴシック" pitchFamily="50" charset="-128"/>
              </a:rPr>
              <a:pPr eaLnBrk="1" hangingPunct="1"/>
              <a:t>13</a:t>
            </a:fld>
            <a:endParaRPr lang="en-US" altLang="ja-JP" b="0" smtClean="0"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ja-JP" altLang="en-US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5053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1pPr>
            <a:lvl2pPr marL="742893" indent="-285728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2pPr>
            <a:lvl3pPr marL="1142914" indent="-228583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3pPr>
            <a:lvl4pPr marL="1600079" indent="-228583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4pPr>
            <a:lvl5pPr marL="2057245" indent="-228583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5pPr>
            <a:lvl6pPr marL="2514410" indent="-22858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6pPr>
            <a:lvl7pPr marL="2971575" indent="-22858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7pPr>
            <a:lvl8pPr marL="3428741" indent="-22858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8pPr>
            <a:lvl9pPr marL="3885906" indent="-22858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9pPr>
          </a:lstStyle>
          <a:p>
            <a:pPr eaLnBrk="1" hangingPunct="1"/>
            <a:fld id="{5502ED15-9DBD-4AFE-9C67-B242E5C52A50}" type="slidenum">
              <a:rPr lang="en-US" altLang="ja-JP" b="0" smtClean="0">
                <a:ea typeface="ＭＳ Ｐゴシック" pitchFamily="50" charset="-128"/>
              </a:rPr>
              <a:pPr eaLnBrk="1" hangingPunct="1"/>
              <a:t>14</a:t>
            </a:fld>
            <a:endParaRPr lang="en-US" altLang="ja-JP" b="0" smtClean="0"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811312" y="4721186"/>
            <a:ext cx="5328592" cy="4712979"/>
          </a:xfrm>
        </p:spPr>
        <p:txBody>
          <a:bodyPr/>
          <a:lstStyle/>
          <a:p>
            <a:pPr>
              <a:defRPr/>
            </a:pPr>
            <a:endParaRPr lang="en-US" altLang="ja-JP" sz="1600" b="0" u="none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5053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1pPr>
            <a:lvl2pPr marL="742893" indent="-285728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2pPr>
            <a:lvl3pPr marL="1142914" indent="-228583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3pPr>
            <a:lvl4pPr marL="1600079" indent="-228583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4pPr>
            <a:lvl5pPr marL="2057245" indent="-228583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5pPr>
            <a:lvl6pPr marL="2514410" indent="-22858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6pPr>
            <a:lvl7pPr marL="2971575" indent="-22858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7pPr>
            <a:lvl8pPr marL="3428741" indent="-22858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8pPr>
            <a:lvl9pPr marL="3885906" indent="-22858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9pPr>
          </a:lstStyle>
          <a:p>
            <a:pPr eaLnBrk="1" hangingPunct="1"/>
            <a:fld id="{5502ED15-9DBD-4AFE-9C67-B242E5C52A50}" type="slidenum">
              <a:rPr lang="en-US" altLang="ja-JP" b="0" smtClean="0">
                <a:ea typeface="ＭＳ Ｐゴシック" pitchFamily="50" charset="-128"/>
              </a:rPr>
              <a:pPr eaLnBrk="1" hangingPunct="1"/>
              <a:t>15</a:t>
            </a:fld>
            <a:endParaRPr lang="en-US" altLang="ja-JP" b="0" smtClean="0"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565504" y="4721186"/>
            <a:ext cx="5646408" cy="4712979"/>
          </a:xfrm>
        </p:spPr>
        <p:txBody>
          <a:bodyPr/>
          <a:lstStyle/>
          <a:p>
            <a:pPr>
              <a:defRPr/>
            </a:pPr>
            <a:endParaRPr lang="en-US" altLang="ja-JP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5053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1pPr>
            <a:lvl2pPr marL="742893" indent="-285728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2pPr>
            <a:lvl3pPr marL="1142914" indent="-228583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3pPr>
            <a:lvl4pPr marL="1600079" indent="-228583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4pPr>
            <a:lvl5pPr marL="2057245" indent="-228583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5pPr>
            <a:lvl6pPr marL="2514410" indent="-22858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6pPr>
            <a:lvl7pPr marL="2971575" indent="-22858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7pPr>
            <a:lvl8pPr marL="3428741" indent="-22858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8pPr>
            <a:lvl9pPr marL="3885906" indent="-22858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9pPr>
          </a:lstStyle>
          <a:p>
            <a:pPr eaLnBrk="1" hangingPunct="1"/>
            <a:fld id="{5502ED15-9DBD-4AFE-9C67-B242E5C52A50}" type="slidenum">
              <a:rPr lang="en-US" altLang="ja-JP" b="0" smtClean="0">
                <a:ea typeface="ＭＳ Ｐゴシック" pitchFamily="50" charset="-128"/>
              </a:rPr>
              <a:pPr eaLnBrk="1" hangingPunct="1"/>
              <a:t>16</a:t>
            </a:fld>
            <a:endParaRPr lang="en-US" altLang="ja-JP" b="0" smtClean="0"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D8BA5-A870-4C63-B6A3-F7BD90B36D9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0381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D8BA5-A870-4C63-B6A3-F7BD90B36D95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6482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D8BA5-A870-4C63-B6A3-F7BD90B36D95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166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ja-JP" altLang="en-US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5053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1pPr>
            <a:lvl2pPr marL="742893" indent="-285728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2pPr>
            <a:lvl3pPr marL="1142914" indent="-228583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3pPr>
            <a:lvl4pPr marL="1600079" indent="-228583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4pPr>
            <a:lvl5pPr marL="2057245" indent="-228583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5pPr>
            <a:lvl6pPr marL="2514410" indent="-22858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6pPr>
            <a:lvl7pPr marL="2971575" indent="-22858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7pPr>
            <a:lvl8pPr marL="3428741" indent="-22858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8pPr>
            <a:lvl9pPr marL="3885906" indent="-22858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9pPr>
          </a:lstStyle>
          <a:p>
            <a:pPr eaLnBrk="1" hangingPunct="1"/>
            <a:fld id="{5502ED15-9DBD-4AFE-9C67-B242E5C52A50}" type="slidenum">
              <a:rPr lang="en-US" altLang="ja-JP" b="0" smtClean="0">
                <a:ea typeface="ＭＳ Ｐゴシック" pitchFamily="50" charset="-128"/>
              </a:rPr>
              <a:pPr eaLnBrk="1" hangingPunct="1"/>
              <a:t>5</a:t>
            </a:fld>
            <a:endParaRPr lang="en-US" altLang="ja-JP" b="0" smtClean="0"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ja-JP" altLang="en-US" dirty="0">
              <a:latin typeface="+mn-ea"/>
              <a:ea typeface="+mn-ea"/>
            </a:endParaRPr>
          </a:p>
        </p:txBody>
      </p:sp>
      <p:sp>
        <p:nvSpPr>
          <p:cNvPr id="15053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1pPr>
            <a:lvl2pPr marL="742893" indent="-285728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2pPr>
            <a:lvl3pPr marL="1142914" indent="-228583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3pPr>
            <a:lvl4pPr marL="1600079" indent="-228583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4pPr>
            <a:lvl5pPr marL="2057245" indent="-228583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5pPr>
            <a:lvl6pPr marL="2514410" indent="-22858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6pPr>
            <a:lvl7pPr marL="2971575" indent="-22858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7pPr>
            <a:lvl8pPr marL="3428741" indent="-22858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8pPr>
            <a:lvl9pPr marL="3885906" indent="-22858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9pPr>
          </a:lstStyle>
          <a:p>
            <a:pPr eaLnBrk="1" hangingPunct="1"/>
            <a:fld id="{5502ED15-9DBD-4AFE-9C67-B242E5C52A50}" type="slidenum">
              <a:rPr lang="en-US" altLang="ja-JP" b="0" smtClean="0">
                <a:ea typeface="ＭＳ Ｐゴシック" pitchFamily="50" charset="-128"/>
              </a:rPr>
              <a:pPr eaLnBrk="1" hangingPunct="1"/>
              <a:t>6</a:t>
            </a:fld>
            <a:endParaRPr lang="en-US" altLang="ja-JP" b="0" smtClean="0"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595288" y="4721187"/>
            <a:ext cx="5603199" cy="4472702"/>
          </a:xfrm>
        </p:spPr>
        <p:txBody>
          <a:bodyPr/>
          <a:lstStyle/>
          <a:p>
            <a:pPr>
              <a:defRPr/>
            </a:pPr>
            <a:endParaRPr lang="ja-JP" altLang="en-US" dirty="0">
              <a:latin typeface="+mn-ea"/>
              <a:ea typeface="+mn-ea"/>
            </a:endParaRPr>
          </a:p>
        </p:txBody>
      </p:sp>
      <p:sp>
        <p:nvSpPr>
          <p:cNvPr id="15053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1pPr>
            <a:lvl2pPr marL="742893" indent="-285728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2pPr>
            <a:lvl3pPr marL="1142914" indent="-228583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3pPr>
            <a:lvl4pPr marL="1600079" indent="-228583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4pPr>
            <a:lvl5pPr marL="2057245" indent="-228583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5pPr>
            <a:lvl6pPr marL="2514410" indent="-22858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6pPr>
            <a:lvl7pPr marL="2971575" indent="-22858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7pPr>
            <a:lvl8pPr marL="3428741" indent="-22858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8pPr>
            <a:lvl9pPr marL="3885906" indent="-22858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9pPr>
          </a:lstStyle>
          <a:p>
            <a:pPr eaLnBrk="1" hangingPunct="1"/>
            <a:fld id="{5502ED15-9DBD-4AFE-9C67-B242E5C52A50}" type="slidenum">
              <a:rPr lang="en-US" altLang="ja-JP" b="0" smtClean="0">
                <a:ea typeface="ＭＳ Ｐゴシック" pitchFamily="50" charset="-128"/>
              </a:rPr>
              <a:pPr eaLnBrk="1" hangingPunct="1"/>
              <a:t>7</a:t>
            </a:fld>
            <a:endParaRPr lang="en-US" altLang="ja-JP" b="0" dirty="0" smtClean="0"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ja-JP" altLang="en-US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5053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1pPr>
            <a:lvl2pPr marL="742893" indent="-285728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2pPr>
            <a:lvl3pPr marL="1142914" indent="-228583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3pPr>
            <a:lvl4pPr marL="1600079" indent="-228583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4pPr>
            <a:lvl5pPr marL="2057245" indent="-228583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5pPr>
            <a:lvl6pPr marL="2514410" indent="-22858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6pPr>
            <a:lvl7pPr marL="2971575" indent="-22858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7pPr>
            <a:lvl8pPr marL="3428741" indent="-22858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8pPr>
            <a:lvl9pPr marL="3885906" indent="-22858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9pPr>
          </a:lstStyle>
          <a:p>
            <a:pPr eaLnBrk="1" hangingPunct="1"/>
            <a:fld id="{5502ED15-9DBD-4AFE-9C67-B242E5C52A50}" type="slidenum">
              <a:rPr lang="en-US" altLang="ja-JP" b="0" smtClean="0">
                <a:ea typeface="ＭＳ Ｐゴシック" pitchFamily="50" charset="-128"/>
              </a:rPr>
              <a:pPr eaLnBrk="1" hangingPunct="1"/>
              <a:t>8</a:t>
            </a:fld>
            <a:endParaRPr lang="en-US" altLang="ja-JP" b="0" smtClean="0"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ja-JP" altLang="en-US" sz="1600" dirty="0">
              <a:latin typeface="+mn-ea"/>
            </a:endParaRPr>
          </a:p>
        </p:txBody>
      </p:sp>
      <p:sp>
        <p:nvSpPr>
          <p:cNvPr id="15053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1pPr>
            <a:lvl2pPr marL="742893" indent="-285728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2pPr>
            <a:lvl3pPr marL="1142914" indent="-228583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3pPr>
            <a:lvl4pPr marL="1600079" indent="-228583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4pPr>
            <a:lvl5pPr marL="2057245" indent="-228583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5pPr>
            <a:lvl6pPr marL="2514410" indent="-22858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6pPr>
            <a:lvl7pPr marL="2971575" indent="-22858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7pPr>
            <a:lvl8pPr marL="3428741" indent="-22858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8pPr>
            <a:lvl9pPr marL="3885906" indent="-228583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9pPr>
          </a:lstStyle>
          <a:p>
            <a:pPr eaLnBrk="1" hangingPunct="1"/>
            <a:fld id="{5502ED15-9DBD-4AFE-9C67-B242E5C52A50}" type="slidenum">
              <a:rPr lang="en-US" altLang="ja-JP" b="0" smtClean="0">
                <a:ea typeface="ＭＳ Ｐゴシック" pitchFamily="50" charset="-128"/>
              </a:rPr>
              <a:pPr eaLnBrk="1" hangingPunct="1"/>
              <a:t>9</a:t>
            </a:fld>
            <a:endParaRPr lang="en-US" altLang="ja-JP" b="0" smtClean="0"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5CF4-E605-469C-9E00-6CFAF5AD4316}" type="datetimeFigureOut">
              <a:rPr kumimoji="1" lang="ja-JP" altLang="en-US" smtClean="0"/>
              <a:t>2014/2/24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50F1-FB8D-4C38-89E2-30C3432EF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1344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5CF4-E605-469C-9E00-6CFAF5AD4316}" type="datetimeFigureOut">
              <a:rPr kumimoji="1" lang="ja-JP" altLang="en-US" smtClean="0"/>
              <a:t>2014/2/24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50F1-FB8D-4C38-89E2-30C3432EF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4978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5CF4-E605-469C-9E00-6CFAF5AD4316}" type="datetimeFigureOut">
              <a:rPr kumimoji="1" lang="ja-JP" altLang="en-US" smtClean="0"/>
              <a:t>2014/2/24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50F1-FB8D-4C38-89E2-30C3432EF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7831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5CF4-E605-469C-9E00-6CFAF5AD4316}" type="datetimeFigureOut">
              <a:rPr kumimoji="1" lang="ja-JP" altLang="en-US" smtClean="0"/>
              <a:t>2014/2/24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50F1-FB8D-4C38-89E2-30C3432EF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7531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5CF4-E605-469C-9E00-6CFAF5AD4316}" type="datetimeFigureOut">
              <a:rPr kumimoji="1" lang="ja-JP" altLang="en-US" smtClean="0"/>
              <a:t>2014/2/24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50F1-FB8D-4C38-89E2-30C3432EF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6183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5CF4-E605-469C-9E00-6CFAF5AD4316}" type="datetimeFigureOut">
              <a:rPr kumimoji="1" lang="ja-JP" altLang="en-US" smtClean="0"/>
              <a:t>2014/2/24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50F1-FB8D-4C38-89E2-30C3432EF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5115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5CF4-E605-469C-9E00-6CFAF5AD4316}" type="datetimeFigureOut">
              <a:rPr kumimoji="1" lang="ja-JP" altLang="en-US" smtClean="0"/>
              <a:t>2014/2/24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50F1-FB8D-4C38-89E2-30C3432EF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1015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5CF4-E605-469C-9E00-6CFAF5AD4316}" type="datetimeFigureOut">
              <a:rPr kumimoji="1" lang="ja-JP" altLang="en-US" smtClean="0"/>
              <a:t>2014/2/24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50F1-FB8D-4C38-89E2-30C3432EF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3917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5CF4-E605-469C-9E00-6CFAF5AD4316}" type="datetimeFigureOut">
              <a:rPr kumimoji="1" lang="ja-JP" altLang="en-US" smtClean="0"/>
              <a:t>2014/2/24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50F1-FB8D-4C38-89E2-30C3432EF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188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5CF4-E605-469C-9E00-6CFAF5AD4316}" type="datetimeFigureOut">
              <a:rPr kumimoji="1" lang="ja-JP" altLang="en-US" smtClean="0"/>
              <a:t>2014/2/24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50F1-FB8D-4C38-89E2-30C3432EF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252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D5CF4-E605-469C-9E00-6CFAF5AD4316}" type="datetimeFigureOut">
              <a:rPr kumimoji="1" lang="ja-JP" altLang="en-US" smtClean="0"/>
              <a:t>2014/2/24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650F1-FB8D-4C38-89E2-30C3432EF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1969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D5CF4-E605-469C-9E00-6CFAF5AD4316}" type="datetimeFigureOut">
              <a:rPr kumimoji="1" lang="ja-JP" altLang="en-US" smtClean="0"/>
              <a:t>2014/2/24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650F1-FB8D-4C38-89E2-30C3432EF0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458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3F6FB"/>
          </a:solidFill>
          <a:ln>
            <a:solidFill>
              <a:srgbClr val="F3F6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40173" y="548680"/>
            <a:ext cx="7848872" cy="212365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  <a:sp3d extrusionH="57150">
              <a:bevelT w="38100" h="38100"/>
            </a:sp3d>
          </a:bodyPr>
          <a:lstStyle/>
          <a:p>
            <a:pPr algn="ctr">
              <a:defRPr/>
            </a:pPr>
            <a:r>
              <a:rPr lang="ja-JP" altLang="en-US" sz="44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世界</a:t>
            </a:r>
            <a:r>
              <a:rPr lang="ja-JP" altLang="en-US" sz="4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の「交流拠点都市金沢</a:t>
            </a:r>
            <a:r>
              <a:rPr lang="ja-JP" altLang="en-US" sz="44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」</a:t>
            </a:r>
            <a:endParaRPr lang="en-US" altLang="ja-JP" sz="44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>
              <a:defRPr/>
            </a:pPr>
            <a:endParaRPr lang="en-US" altLang="ja-JP" sz="44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>
              <a:defRPr/>
            </a:pPr>
            <a:r>
              <a:rPr lang="ja-JP" altLang="en-US" sz="44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重点戦略計画</a:t>
            </a:r>
            <a:endParaRPr lang="ja-JP" altLang="en-US" sz="44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068960"/>
            <a:ext cx="3240000" cy="322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066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3" name="スライド番号プレースホルダー 4"/>
          <p:cNvSpPr txBox="1">
            <a:spLocks noGrp="1"/>
          </p:cNvSpPr>
          <p:nvPr/>
        </p:nvSpPr>
        <p:spPr bwMode="auto">
          <a:xfrm>
            <a:off x="8172450" y="6481763"/>
            <a:ext cx="971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9pPr>
          </a:lstStyle>
          <a:p>
            <a:pPr algn="r" eaLnBrk="1" hangingPunct="1"/>
            <a:fld id="{B640506E-9A34-40D5-A146-39B90C320FC5}" type="slidenum">
              <a:rPr lang="en-US" altLang="ja-JP" sz="1400">
                <a:ea typeface="ＭＳ Ｐゴシック" pitchFamily="50" charset="-128"/>
              </a:rPr>
              <a:pPr algn="r" eaLnBrk="1" hangingPunct="1"/>
              <a:t>10</a:t>
            </a:fld>
            <a:endParaRPr lang="en-US" altLang="ja-JP" sz="1400">
              <a:ea typeface="ＭＳ Ｐゴシック" pitchFamily="50" charset="-128"/>
            </a:endParaRPr>
          </a:p>
        </p:txBody>
      </p:sp>
      <p:sp>
        <p:nvSpPr>
          <p:cNvPr id="65545" name="Line 3"/>
          <p:cNvSpPr>
            <a:spLocks noChangeShapeType="1"/>
          </p:cNvSpPr>
          <p:nvPr/>
        </p:nvSpPr>
        <p:spPr bwMode="auto">
          <a:xfrm>
            <a:off x="76200" y="836712"/>
            <a:ext cx="8997950" cy="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44624"/>
            <a:ext cx="9094782" cy="720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>
            <a:noAutofit/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ja-JP" altLang="en-US" sz="3600" b="1" dirty="0" smtClean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３．観光を軸とした交流の活発化</a:t>
            </a:r>
            <a:endParaRPr lang="ja-JP" altLang="en-US" sz="3600" b="1" dirty="0">
              <a:solidFill>
                <a:schemeClr val="bg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2" y="4005064"/>
            <a:ext cx="2902570" cy="2052000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009" y="1175847"/>
            <a:ext cx="301680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76200" y="1175847"/>
            <a:ext cx="61126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ja-JP" altLang="en-US" sz="3200" dirty="0" smtClean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●城北市民運動公園の本格整備</a:t>
            </a:r>
            <a:endParaRPr lang="en-US" altLang="ja-JP" sz="2800" dirty="0" smtClean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2978770" y="3869333"/>
            <a:ext cx="516473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ja-JP" altLang="en-US" sz="3200" dirty="0" smtClean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●</a:t>
            </a:r>
            <a:r>
              <a:rPr lang="ja-JP" altLang="en-US" sz="3200" dirty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安原ボールパークの</a:t>
            </a:r>
            <a:r>
              <a:rPr lang="ja-JP" altLang="en-US" sz="3200" dirty="0" smtClean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整備</a:t>
            </a:r>
            <a:endParaRPr lang="en-US" altLang="ja-JP" sz="3200" dirty="0" smtClean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endParaRPr lang="en-US" altLang="ja-JP" sz="3200" dirty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3200" dirty="0" smtClean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●金沢マラソンの開催</a:t>
            </a:r>
            <a:endParaRPr lang="en-US" altLang="ja-JP" sz="3200" dirty="0" smtClean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76200" y="2279774"/>
            <a:ext cx="553549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ja-JP" altLang="en-US" sz="3200" dirty="0" smtClean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●内川・戸室の</a:t>
            </a:r>
            <a:endParaRPr lang="en-US" altLang="ja-JP" sz="3200" dirty="0" smtClean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3200" dirty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r>
              <a:rPr lang="ja-JP" altLang="en-US" sz="3200" dirty="0" smtClean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スポーツ広場の整備</a:t>
            </a:r>
            <a:endParaRPr lang="en-US" altLang="ja-JP" sz="3200" dirty="0" smtClean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946" y="4654163"/>
            <a:ext cx="1364138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1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860372"/>
            <a:ext cx="4328431" cy="3060000"/>
          </a:xfrm>
          <a:prstGeom prst="rect">
            <a:avLst/>
          </a:prstGeom>
        </p:spPr>
      </p:pic>
      <p:sp>
        <p:nvSpPr>
          <p:cNvPr id="65543" name="スライド番号プレースホルダー 4"/>
          <p:cNvSpPr txBox="1">
            <a:spLocks noGrp="1"/>
          </p:cNvSpPr>
          <p:nvPr/>
        </p:nvSpPr>
        <p:spPr bwMode="auto">
          <a:xfrm>
            <a:off x="8172450" y="6481763"/>
            <a:ext cx="971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9pPr>
          </a:lstStyle>
          <a:p>
            <a:pPr algn="r" eaLnBrk="1" hangingPunct="1"/>
            <a:fld id="{B640506E-9A34-40D5-A146-39B90C320FC5}" type="slidenum">
              <a:rPr lang="en-US" altLang="ja-JP" sz="1400">
                <a:ea typeface="ＭＳ Ｐゴシック" pitchFamily="50" charset="-128"/>
              </a:rPr>
              <a:pPr algn="r" eaLnBrk="1" hangingPunct="1"/>
              <a:t>11</a:t>
            </a:fld>
            <a:endParaRPr lang="en-US" altLang="ja-JP" sz="1400">
              <a:ea typeface="ＭＳ Ｐゴシック" pitchFamily="50" charset="-128"/>
            </a:endParaRPr>
          </a:p>
        </p:txBody>
      </p:sp>
      <p:sp>
        <p:nvSpPr>
          <p:cNvPr id="65545" name="Line 3"/>
          <p:cNvSpPr>
            <a:spLocks noChangeShapeType="1"/>
          </p:cNvSpPr>
          <p:nvPr/>
        </p:nvSpPr>
        <p:spPr bwMode="auto">
          <a:xfrm>
            <a:off x="76200" y="836712"/>
            <a:ext cx="8997950" cy="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44624"/>
            <a:ext cx="9094782" cy="720000"/>
          </a:xfrm>
          <a:prstGeom prst="rect">
            <a:avLst/>
          </a:prstGeom>
          <a:solidFill>
            <a:srgbClr val="6600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>
            <a:noAutofit/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ja-JP" altLang="en-US" sz="3600" b="1" dirty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４</a:t>
            </a:r>
            <a:r>
              <a:rPr lang="ja-JP" altLang="en-US" sz="3600" b="1" dirty="0" smtClean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．新幹線時代に対応した交通基盤の整備</a:t>
            </a:r>
            <a:endParaRPr lang="ja-JP" altLang="en-US" sz="3600" b="1" dirty="0">
              <a:solidFill>
                <a:schemeClr val="bg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192622" y="1684838"/>
            <a:ext cx="5904656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ja-JP" altLang="en-US" sz="3200" dirty="0" smtClean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●金沢港の整備促進</a:t>
            </a:r>
            <a:endParaRPr lang="en-US" altLang="ja-JP" sz="2800" dirty="0" smtClean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endParaRPr lang="en-US" altLang="ja-JP" sz="1200" dirty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2600" dirty="0" smtClean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　</a:t>
            </a:r>
            <a:r>
              <a:rPr lang="ja-JP" altLang="en-US" sz="2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拠点港としての機能強化や</a:t>
            </a:r>
            <a:endParaRPr lang="en-US" altLang="ja-JP" sz="26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2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r>
              <a:rPr lang="ja-JP" altLang="en-US" sz="2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大水深</a:t>
            </a:r>
            <a:r>
              <a:rPr lang="ja-JP" altLang="en-US" sz="2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岸壁の</a:t>
            </a:r>
            <a:r>
              <a:rPr lang="ja-JP" altLang="en-US" sz="2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整備を推進</a:t>
            </a:r>
            <a:endParaRPr lang="en-US" altLang="ja-JP" sz="2600" dirty="0" smtClean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endParaRPr lang="en-US" altLang="ja-JP" sz="2800" dirty="0" smtClean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endParaRPr lang="en-US" altLang="ja-JP" sz="3200" dirty="0" smtClean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endParaRPr lang="en-US" altLang="ja-JP" sz="3200" dirty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3200" dirty="0" smtClean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●北陸新幹線の建設促進</a:t>
            </a:r>
            <a:endParaRPr lang="en-US" altLang="ja-JP" sz="2800" dirty="0" smtClean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endParaRPr lang="en-US" altLang="ja-JP" sz="1200" dirty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2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　大阪までの早期全線開通</a:t>
            </a:r>
            <a:endParaRPr lang="en-US" altLang="ja-JP" sz="26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890636"/>
            <a:ext cx="3787105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8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3" name="スライド番号プレースホルダー 4"/>
          <p:cNvSpPr txBox="1">
            <a:spLocks noGrp="1"/>
          </p:cNvSpPr>
          <p:nvPr/>
        </p:nvSpPr>
        <p:spPr bwMode="auto">
          <a:xfrm>
            <a:off x="8172450" y="6481763"/>
            <a:ext cx="971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9pPr>
          </a:lstStyle>
          <a:p>
            <a:pPr algn="r" eaLnBrk="1" hangingPunct="1"/>
            <a:fld id="{B640506E-9A34-40D5-A146-39B90C320FC5}" type="slidenum">
              <a:rPr lang="en-US" altLang="ja-JP" sz="1400">
                <a:ea typeface="ＭＳ Ｐゴシック" pitchFamily="50" charset="-128"/>
              </a:rPr>
              <a:pPr algn="r" eaLnBrk="1" hangingPunct="1"/>
              <a:t>12</a:t>
            </a:fld>
            <a:endParaRPr lang="en-US" altLang="ja-JP" sz="1400">
              <a:ea typeface="ＭＳ Ｐゴシック" pitchFamily="50" charset="-128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44624"/>
            <a:ext cx="9094782" cy="720000"/>
          </a:xfrm>
          <a:prstGeom prst="rect">
            <a:avLst/>
          </a:prstGeom>
          <a:solidFill>
            <a:srgbClr val="6600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>
            <a:noAutofit/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ja-JP" altLang="en-US" sz="3600" b="1" dirty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４</a:t>
            </a:r>
            <a:r>
              <a:rPr lang="ja-JP" altLang="en-US" sz="3600" b="1" dirty="0" smtClean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．新幹線時代に対応した交通基盤の整備</a:t>
            </a:r>
            <a:endParaRPr lang="ja-JP" altLang="en-US" sz="3600" b="1" dirty="0">
              <a:solidFill>
                <a:schemeClr val="bg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323528" y="1268760"/>
            <a:ext cx="7344816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ja-JP" altLang="en-US" sz="3200" dirty="0" smtClean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●新しい交通システムの導入</a:t>
            </a:r>
            <a:endParaRPr lang="en-US" altLang="ja-JP" sz="2800" dirty="0" smtClean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endParaRPr lang="en-US" altLang="ja-JP" sz="2800" dirty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2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　都心軸の特性にふさわしい</a:t>
            </a:r>
            <a:endParaRPr lang="en-US" altLang="ja-JP" sz="26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2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r>
              <a:rPr lang="ja-JP" altLang="en-US" sz="2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新しい交通システムの導入に向け、</a:t>
            </a:r>
            <a:endParaRPr lang="en-US" altLang="ja-JP" sz="26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2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r>
              <a:rPr lang="ja-JP" altLang="en-US" sz="2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段階的に条件を整備</a:t>
            </a:r>
            <a:endParaRPr lang="en-US" altLang="ja-JP" sz="26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endParaRPr lang="en-US" altLang="ja-JP" sz="2800" dirty="0" smtClean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endParaRPr lang="en-US" altLang="ja-JP" sz="2800" dirty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3200" dirty="0" smtClean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●公共交通ネットワークの充実</a:t>
            </a:r>
            <a:endParaRPr lang="en-US" altLang="ja-JP" sz="2800" dirty="0" smtClean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endParaRPr lang="en-US" altLang="ja-JP" sz="2800" dirty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2600" dirty="0" smtClean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　</a:t>
            </a:r>
            <a:r>
              <a:rPr lang="ja-JP" altLang="en-US" sz="2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バス</a:t>
            </a:r>
            <a:r>
              <a:rPr lang="ja-JP" altLang="en-US" sz="2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路線の再編を含め、</a:t>
            </a:r>
            <a:endParaRPr lang="en-US" altLang="ja-JP" sz="2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2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r>
              <a:rPr lang="ja-JP" altLang="en-US" sz="2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市域</a:t>
            </a:r>
            <a:r>
              <a:rPr lang="ja-JP" altLang="en-US" sz="2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全体の公共交通ネットワークを</a:t>
            </a:r>
            <a:r>
              <a:rPr lang="ja-JP" altLang="en-US" sz="2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充実</a:t>
            </a:r>
            <a:endParaRPr lang="ja-JP" altLang="en-US" sz="2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6" name="Line 3"/>
          <p:cNvSpPr>
            <a:spLocks noChangeShapeType="1"/>
          </p:cNvSpPr>
          <p:nvPr/>
        </p:nvSpPr>
        <p:spPr bwMode="auto">
          <a:xfrm>
            <a:off x="76200" y="836712"/>
            <a:ext cx="8997950" cy="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3978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/>
          <p:cNvGrpSpPr/>
          <p:nvPr/>
        </p:nvGrpSpPr>
        <p:grpSpPr>
          <a:xfrm>
            <a:off x="5184000" y="4072723"/>
            <a:ext cx="3960000" cy="2804062"/>
            <a:chOff x="94783" y="3607924"/>
            <a:chExt cx="3960000" cy="2804062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83" y="3611567"/>
              <a:ext cx="3960000" cy="2800419"/>
            </a:xfrm>
            <a:prstGeom prst="rect">
              <a:avLst/>
            </a:prstGeom>
          </p:spPr>
        </p:pic>
        <p:sp>
          <p:nvSpPr>
            <p:cNvPr id="13" name="テキスト ボックス 12"/>
            <p:cNvSpPr txBox="1"/>
            <p:nvPr/>
          </p:nvSpPr>
          <p:spPr>
            <a:xfrm>
              <a:off x="2412514" y="4269227"/>
              <a:ext cx="15841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 smtClean="0">
                  <a:solidFill>
                    <a:srgbClr val="FF0000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高齢者交流拠点</a:t>
              </a:r>
              <a:endParaRPr kumimoji="1" lang="ja-JP" altLang="en-US" sz="12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325082" y="4274732"/>
              <a:ext cx="18002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 smtClean="0">
                  <a:solidFill>
                    <a:srgbClr val="FF0000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特別支援教育拠点</a:t>
              </a:r>
              <a:endParaRPr kumimoji="1" lang="ja-JP" altLang="en-US" sz="12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1008113" y="5720470"/>
              <a:ext cx="15841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 smtClean="0">
                  <a:solidFill>
                    <a:srgbClr val="FF0000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生涯学習拠点</a:t>
              </a:r>
              <a:endParaRPr kumimoji="1" lang="ja-JP" altLang="en-US" sz="12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1008113" y="3607924"/>
              <a:ext cx="15841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 smtClean="0">
                  <a:solidFill>
                    <a:srgbClr val="FF0000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育成支援の拠点</a:t>
              </a:r>
              <a:endParaRPr kumimoji="1" lang="en-US" altLang="ja-JP" sz="1200" dirty="0" smtClean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endParaRPr>
            </a:p>
            <a:p>
              <a:r>
                <a:rPr lang="ja-JP" altLang="en-US" sz="1200" dirty="0">
                  <a:solidFill>
                    <a:srgbClr val="FF0000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教育</a:t>
              </a:r>
              <a:r>
                <a:rPr lang="ja-JP" altLang="en-US" sz="1200" dirty="0" smtClean="0">
                  <a:solidFill>
                    <a:srgbClr val="FF0000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プラザ此花</a:t>
              </a:r>
              <a:endParaRPr kumimoji="1" lang="ja-JP" altLang="en-US" sz="12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433094" y="4899399"/>
              <a:ext cx="15841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 smtClean="0">
                  <a:solidFill>
                    <a:srgbClr val="FF0000"/>
                  </a:solidFill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青少年交流拠点</a:t>
              </a:r>
              <a:endParaRPr kumimoji="1" lang="ja-JP" altLang="en-US" sz="1200" dirty="0">
                <a:solidFill>
                  <a:srgbClr val="FF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endParaRPr>
            </a:p>
          </p:txBody>
        </p:sp>
      </p:grpSp>
      <p:sp>
        <p:nvSpPr>
          <p:cNvPr id="65543" name="スライド番号プレースホルダー 4"/>
          <p:cNvSpPr txBox="1">
            <a:spLocks noGrp="1"/>
          </p:cNvSpPr>
          <p:nvPr/>
        </p:nvSpPr>
        <p:spPr bwMode="auto">
          <a:xfrm>
            <a:off x="8172450" y="6481763"/>
            <a:ext cx="971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9pPr>
          </a:lstStyle>
          <a:p>
            <a:pPr algn="r" eaLnBrk="1" hangingPunct="1"/>
            <a:fld id="{B640506E-9A34-40D5-A146-39B90C320FC5}" type="slidenum">
              <a:rPr lang="en-US" altLang="ja-JP" sz="1400">
                <a:ea typeface="ＭＳ Ｐゴシック" pitchFamily="50" charset="-128"/>
              </a:rPr>
              <a:pPr algn="r" eaLnBrk="1" hangingPunct="1"/>
              <a:t>13</a:t>
            </a:fld>
            <a:endParaRPr lang="en-US" altLang="ja-JP" sz="1400">
              <a:ea typeface="ＭＳ Ｐゴシック" pitchFamily="50" charset="-128"/>
            </a:endParaRPr>
          </a:p>
        </p:txBody>
      </p:sp>
      <p:sp>
        <p:nvSpPr>
          <p:cNvPr id="65545" name="Line 3"/>
          <p:cNvSpPr>
            <a:spLocks noChangeShapeType="1"/>
          </p:cNvSpPr>
          <p:nvPr/>
        </p:nvSpPr>
        <p:spPr bwMode="auto">
          <a:xfrm>
            <a:off x="76200" y="836712"/>
            <a:ext cx="8997950" cy="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94783" y="44624"/>
            <a:ext cx="9000000" cy="7200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>
            <a:noAutofit/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ja-JP" altLang="en-US" sz="2800" b="1" dirty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５</a:t>
            </a:r>
            <a:r>
              <a:rPr lang="ja-JP" altLang="en-US" sz="2800" b="1" dirty="0" smtClean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．</a:t>
            </a:r>
            <a:r>
              <a:rPr lang="ja-JP" altLang="en-US" sz="3200" b="1" spc="-500" dirty="0" smtClean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あらゆる世代に対応した新たなコミュニティの形成</a:t>
            </a:r>
            <a:endParaRPr lang="ja-JP" altLang="en-US" sz="3200" b="1" spc="-500" dirty="0">
              <a:solidFill>
                <a:schemeClr val="bg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13613" y="1042867"/>
            <a:ext cx="8870780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ja-JP" altLang="en-US" sz="3000" dirty="0" smtClean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●教育</a:t>
            </a:r>
            <a:r>
              <a:rPr lang="ja-JP" altLang="en-US" sz="3000" dirty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振興基本計画の策定</a:t>
            </a:r>
            <a:r>
              <a:rPr lang="ja-JP" altLang="en-US" sz="3000" dirty="0" smtClean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と</a:t>
            </a:r>
            <a:endParaRPr lang="en-US" altLang="ja-JP" sz="3000" dirty="0" smtClean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3000" dirty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r>
              <a:rPr lang="ja-JP" altLang="en-US" sz="3000" dirty="0" smtClean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新</a:t>
            </a:r>
            <a:r>
              <a:rPr lang="ja-JP" altLang="en-US" sz="3000" dirty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学校教育金沢モデルの</a:t>
            </a:r>
            <a:r>
              <a:rPr lang="ja-JP" altLang="en-US" sz="3000" dirty="0" smtClean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実践</a:t>
            </a:r>
            <a:endParaRPr lang="en-US" altLang="ja-JP" sz="3000" dirty="0" smtClean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endParaRPr lang="en-US" altLang="ja-JP" sz="3000" dirty="0" smtClean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3000" dirty="0" smtClean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●特別支援教育サポートセンターの整備と</a:t>
            </a:r>
            <a:endParaRPr lang="en-US" altLang="ja-JP" sz="3000" dirty="0" smtClean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3000" dirty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r>
              <a:rPr lang="ja-JP" altLang="en-US" sz="3000" dirty="0" smtClean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教育プラザとの連携強化</a:t>
            </a:r>
            <a:endParaRPr lang="en-US" altLang="ja-JP" sz="3000" dirty="0" smtClean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endParaRPr lang="en-US" altLang="ja-JP" sz="3000" dirty="0" smtClean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3000" dirty="0" smtClean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●学校規模の適正化と</a:t>
            </a:r>
            <a:endParaRPr lang="en-US" altLang="ja-JP" sz="3000" dirty="0" smtClean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3000" dirty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r>
              <a:rPr lang="ja-JP" altLang="en-US" sz="3000" dirty="0" smtClean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中学校の通学区域の検討</a:t>
            </a:r>
            <a:endParaRPr lang="en-US" altLang="ja-JP" sz="3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endParaRPr lang="en-US" altLang="ja-JP" sz="3000" dirty="0" smtClean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3000" dirty="0" smtClean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●</a:t>
            </a:r>
            <a:r>
              <a:rPr lang="ja-JP" altLang="en-US" sz="3000" dirty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生涯学習施設の再編</a:t>
            </a:r>
            <a:r>
              <a:rPr lang="ja-JP" altLang="en-US" sz="3000" dirty="0" smtClean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と</a:t>
            </a:r>
            <a:endParaRPr lang="en-US" altLang="ja-JP" sz="3000" dirty="0" smtClean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3000" dirty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r>
              <a:rPr lang="ja-JP" altLang="en-US" sz="3000" dirty="0" smtClean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市民</a:t>
            </a:r>
            <a:r>
              <a:rPr lang="ja-JP" altLang="en-US" sz="3000" dirty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交流センターの</a:t>
            </a:r>
            <a:r>
              <a:rPr lang="ja-JP" altLang="en-US" sz="3000" dirty="0" smtClean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開設</a:t>
            </a:r>
            <a:endParaRPr lang="en-US" altLang="ja-JP" sz="3000" dirty="0" smtClean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627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3" name="スライド番号プレースホルダー 4"/>
          <p:cNvSpPr txBox="1">
            <a:spLocks noGrp="1"/>
          </p:cNvSpPr>
          <p:nvPr/>
        </p:nvSpPr>
        <p:spPr bwMode="auto">
          <a:xfrm>
            <a:off x="8172450" y="6481763"/>
            <a:ext cx="971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9pPr>
          </a:lstStyle>
          <a:p>
            <a:pPr algn="r" eaLnBrk="1" hangingPunct="1"/>
            <a:fld id="{B640506E-9A34-40D5-A146-39B90C320FC5}" type="slidenum">
              <a:rPr lang="en-US" altLang="ja-JP" sz="1400">
                <a:ea typeface="ＭＳ Ｐゴシック" pitchFamily="50" charset="-128"/>
              </a:rPr>
              <a:pPr algn="r" eaLnBrk="1" hangingPunct="1"/>
              <a:t>14</a:t>
            </a:fld>
            <a:endParaRPr lang="en-US" altLang="ja-JP" sz="1400">
              <a:ea typeface="ＭＳ Ｐゴシック" pitchFamily="50" charset="-128"/>
            </a:endParaRPr>
          </a:p>
        </p:txBody>
      </p:sp>
      <p:sp>
        <p:nvSpPr>
          <p:cNvPr id="65545" name="Line 3"/>
          <p:cNvSpPr>
            <a:spLocks noChangeShapeType="1"/>
          </p:cNvSpPr>
          <p:nvPr/>
        </p:nvSpPr>
        <p:spPr bwMode="auto">
          <a:xfrm>
            <a:off x="76200" y="836712"/>
            <a:ext cx="8997950" cy="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94783" y="44624"/>
            <a:ext cx="9000000" cy="7200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>
            <a:noAutofit/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ja-JP" altLang="en-US" sz="2800" b="1" dirty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５</a:t>
            </a:r>
            <a:r>
              <a:rPr lang="ja-JP" altLang="en-US" sz="2800" b="1" dirty="0" smtClean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．</a:t>
            </a:r>
            <a:r>
              <a:rPr lang="ja-JP" altLang="en-US" sz="3200" b="1" spc="-500" dirty="0" smtClean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あらゆる世代に対応した新たなコミュニティの形成</a:t>
            </a:r>
            <a:endParaRPr lang="ja-JP" altLang="en-US" sz="3200" b="1" spc="-500" dirty="0">
              <a:solidFill>
                <a:schemeClr val="bg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352956" y="3041611"/>
            <a:ext cx="7667491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ja-JP" altLang="en-US" sz="3200" dirty="0" smtClean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●金沢産材備蓄・流通システムの構築</a:t>
            </a:r>
            <a:endParaRPr lang="en-US" altLang="ja-JP" sz="3200" dirty="0" smtClean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endParaRPr lang="en-US" altLang="ja-JP" sz="2600" dirty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2600" dirty="0" smtClean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　</a:t>
            </a:r>
            <a:r>
              <a:rPr lang="ja-JP" altLang="en-US" sz="2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中山間</a:t>
            </a:r>
            <a:r>
              <a:rPr lang="ja-JP" altLang="en-US" sz="2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地域に</a:t>
            </a:r>
            <a:r>
              <a:rPr lang="ja-JP" altLang="en-US" sz="2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おける</a:t>
            </a:r>
            <a:endParaRPr lang="en-US" altLang="ja-JP" sz="26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2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r>
              <a:rPr lang="ja-JP" altLang="en-US" sz="2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交流</a:t>
            </a:r>
            <a:r>
              <a:rPr lang="ja-JP" altLang="en-US" sz="2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機能を</a:t>
            </a:r>
            <a:r>
              <a:rPr lang="ja-JP" altLang="en-US" sz="2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強化</a:t>
            </a:r>
            <a:endParaRPr lang="ja-JP" altLang="en-US" sz="2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716" y="3934163"/>
            <a:ext cx="3819152" cy="2700000"/>
          </a:xfrm>
          <a:prstGeom prst="rect">
            <a:avLst/>
          </a:prstGeom>
        </p:spPr>
      </p:pic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323528" y="1124744"/>
            <a:ext cx="766749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ja-JP" altLang="en-US" sz="3200" dirty="0" smtClean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●市民活動サポートセンターの設置</a:t>
            </a:r>
            <a:endParaRPr lang="en-US" altLang="ja-JP" sz="3200" dirty="0" smtClean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endParaRPr lang="en-US" altLang="ja-JP" sz="2600" dirty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2600" dirty="0" smtClean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　</a:t>
            </a:r>
            <a:r>
              <a:rPr lang="ja-JP" altLang="en-US" sz="2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市民団体等の設立・連携を支援</a:t>
            </a:r>
            <a:endParaRPr lang="en-US" altLang="ja-JP" sz="2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959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3" name="スライド番号プレースホルダー 4"/>
          <p:cNvSpPr txBox="1">
            <a:spLocks noGrp="1"/>
          </p:cNvSpPr>
          <p:nvPr/>
        </p:nvSpPr>
        <p:spPr bwMode="auto">
          <a:xfrm>
            <a:off x="8172450" y="6481763"/>
            <a:ext cx="971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9pPr>
          </a:lstStyle>
          <a:p>
            <a:pPr algn="r" eaLnBrk="1" hangingPunct="1"/>
            <a:fld id="{B640506E-9A34-40D5-A146-39B90C320FC5}" type="slidenum">
              <a:rPr lang="en-US" altLang="ja-JP" sz="1400">
                <a:ea typeface="ＭＳ Ｐゴシック" pitchFamily="50" charset="-128"/>
              </a:rPr>
              <a:pPr algn="r" eaLnBrk="1" hangingPunct="1"/>
              <a:t>15</a:t>
            </a:fld>
            <a:endParaRPr lang="en-US" altLang="ja-JP" sz="1400">
              <a:ea typeface="ＭＳ Ｐゴシック" pitchFamily="50" charset="-128"/>
            </a:endParaRPr>
          </a:p>
        </p:txBody>
      </p:sp>
      <p:sp>
        <p:nvSpPr>
          <p:cNvPr id="65545" name="Line 3"/>
          <p:cNvSpPr>
            <a:spLocks noChangeShapeType="1"/>
          </p:cNvSpPr>
          <p:nvPr/>
        </p:nvSpPr>
        <p:spPr bwMode="auto">
          <a:xfrm>
            <a:off x="76200" y="836712"/>
            <a:ext cx="8997950" cy="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31555"/>
            <a:ext cx="9144000" cy="720000"/>
          </a:xfrm>
          <a:prstGeom prst="rect">
            <a:avLst/>
          </a:prstGeom>
          <a:solidFill>
            <a:srgbClr val="0066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>
            <a:noAutofit/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ja-JP" altLang="en-US" sz="3600" b="1" dirty="0" smtClean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６．福祉・環境・安全･安心など</a:t>
            </a:r>
            <a:endParaRPr lang="ja-JP" altLang="en-US" sz="3600" b="1" dirty="0">
              <a:solidFill>
                <a:schemeClr val="bg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06401" y="817547"/>
            <a:ext cx="8731198" cy="597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ct val="175000"/>
              </a:lnSpc>
            </a:pPr>
            <a:r>
              <a:rPr lang="ja-JP" altLang="en-US" sz="3200" dirty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●</a:t>
            </a:r>
            <a:r>
              <a:rPr lang="ja-JP" altLang="en-US" sz="3200" dirty="0" smtClean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健康づくりを支えるしくみの構築</a:t>
            </a:r>
            <a:endParaRPr lang="en-US" altLang="ja-JP" sz="3200" dirty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>
              <a:lnSpc>
                <a:spcPct val="175000"/>
              </a:lnSpc>
            </a:pPr>
            <a:r>
              <a:rPr lang="ja-JP" altLang="en-US" sz="3200" dirty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●金沢らしい地域包括ケアシステムの構築</a:t>
            </a:r>
            <a:endParaRPr lang="en-US" altLang="ja-JP" sz="3200" dirty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>
              <a:lnSpc>
                <a:spcPct val="175000"/>
              </a:lnSpc>
            </a:pPr>
            <a:r>
              <a:rPr lang="ja-JP" altLang="en-US" sz="3200" dirty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●市立病院の増築と診療機能の強化</a:t>
            </a:r>
            <a:endParaRPr lang="en-US" altLang="ja-JP" sz="3200" dirty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>
              <a:lnSpc>
                <a:spcPct val="175000"/>
              </a:lnSpc>
            </a:pPr>
            <a:r>
              <a:rPr lang="ja-JP" altLang="en-US" sz="3200" dirty="0" smtClean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●</a:t>
            </a:r>
            <a:r>
              <a:rPr lang="ja-JP" altLang="en-US" sz="3200" dirty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子育て支援医療費助成制度の拡充</a:t>
            </a:r>
            <a:endParaRPr lang="en-US" altLang="ja-JP" sz="3200" dirty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>
              <a:lnSpc>
                <a:spcPct val="175000"/>
              </a:lnSpc>
            </a:pPr>
            <a:r>
              <a:rPr lang="ja-JP" altLang="en-US" sz="3200" dirty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●親子で楽しめる屋内施設の</a:t>
            </a:r>
            <a:r>
              <a:rPr lang="ja-JP" altLang="en-US" sz="3200" dirty="0" smtClean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整備</a:t>
            </a:r>
            <a:endParaRPr lang="en-US" altLang="ja-JP" sz="3200" dirty="0" smtClean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>
              <a:lnSpc>
                <a:spcPct val="175000"/>
              </a:lnSpc>
            </a:pPr>
            <a:r>
              <a:rPr lang="ja-JP" altLang="en-US" sz="3200" dirty="0" smtClean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●再生可能エネルギーの率先導入と</a:t>
            </a:r>
            <a:endParaRPr lang="en-US" altLang="ja-JP" sz="3200" dirty="0" smtClean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3200" dirty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r>
              <a:rPr lang="ja-JP" altLang="en-US" sz="3200" dirty="0" smtClean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エネルギーパークの整備</a:t>
            </a:r>
            <a:endParaRPr lang="en-US" altLang="ja-JP" sz="3200" dirty="0" smtClean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60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3" name="スライド番号プレースホルダー 4"/>
          <p:cNvSpPr txBox="1">
            <a:spLocks noGrp="1"/>
          </p:cNvSpPr>
          <p:nvPr/>
        </p:nvSpPr>
        <p:spPr bwMode="auto">
          <a:xfrm>
            <a:off x="8172450" y="6481763"/>
            <a:ext cx="971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9pPr>
          </a:lstStyle>
          <a:p>
            <a:pPr algn="r" eaLnBrk="1" hangingPunct="1"/>
            <a:fld id="{B640506E-9A34-40D5-A146-39B90C320FC5}" type="slidenum">
              <a:rPr lang="en-US" altLang="ja-JP" sz="1400">
                <a:ea typeface="ＭＳ Ｐゴシック" pitchFamily="50" charset="-128"/>
              </a:rPr>
              <a:pPr algn="r" eaLnBrk="1" hangingPunct="1"/>
              <a:t>16</a:t>
            </a:fld>
            <a:endParaRPr lang="en-US" altLang="ja-JP" sz="1400">
              <a:ea typeface="ＭＳ Ｐゴシック" pitchFamily="50" charset="-128"/>
            </a:endParaRPr>
          </a:p>
        </p:txBody>
      </p:sp>
      <p:sp>
        <p:nvSpPr>
          <p:cNvPr id="65545" name="Line 3"/>
          <p:cNvSpPr>
            <a:spLocks noChangeShapeType="1"/>
          </p:cNvSpPr>
          <p:nvPr/>
        </p:nvSpPr>
        <p:spPr bwMode="auto">
          <a:xfrm>
            <a:off x="76200" y="836712"/>
            <a:ext cx="8997950" cy="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31555"/>
            <a:ext cx="9144000" cy="720000"/>
          </a:xfrm>
          <a:prstGeom prst="rect">
            <a:avLst/>
          </a:prstGeom>
          <a:solidFill>
            <a:srgbClr val="00666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>
            <a:noAutofit/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ja-JP" altLang="en-US" sz="3600" b="1" dirty="0" smtClean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６．福祉・環境・安全･安心など</a:t>
            </a:r>
            <a:endParaRPr lang="ja-JP" altLang="en-US" sz="3600" b="1" dirty="0">
              <a:solidFill>
                <a:schemeClr val="bg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79608" y="882950"/>
            <a:ext cx="8731198" cy="57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ct val="175000"/>
              </a:lnSpc>
            </a:pPr>
            <a:r>
              <a:rPr lang="ja-JP" altLang="en-US" sz="3200" dirty="0" smtClean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●</a:t>
            </a:r>
            <a:r>
              <a:rPr lang="ja-JP" altLang="en-US" sz="3200" dirty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救急体制の充実と</a:t>
            </a:r>
            <a:endParaRPr lang="en-US" altLang="ja-JP" sz="3200" dirty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3200" dirty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消防指令センター機能の強化</a:t>
            </a:r>
            <a:endParaRPr lang="en-US" altLang="ja-JP" sz="3200" dirty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>
              <a:lnSpc>
                <a:spcPct val="175000"/>
              </a:lnSpc>
            </a:pPr>
            <a:r>
              <a:rPr lang="ja-JP" altLang="en-US" sz="3200" dirty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●危機管理センターの</a:t>
            </a:r>
            <a:r>
              <a:rPr lang="ja-JP" altLang="en-US" sz="3200" dirty="0" smtClean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整備</a:t>
            </a:r>
            <a:endParaRPr lang="en-US" altLang="ja-JP" sz="3200" dirty="0" smtClean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>
              <a:lnSpc>
                <a:spcPct val="175000"/>
              </a:lnSpc>
            </a:pPr>
            <a:r>
              <a:rPr lang="ja-JP" altLang="en-US" sz="3200" dirty="0" smtClean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●金沢くらしの博物館のリニューアル</a:t>
            </a:r>
            <a:endParaRPr lang="en-US" altLang="ja-JP" sz="3200" dirty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>
              <a:lnSpc>
                <a:spcPct val="175000"/>
              </a:lnSpc>
            </a:pPr>
            <a:r>
              <a:rPr lang="ja-JP" altLang="en-US" sz="3200" dirty="0" smtClean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●南分室の建替と市役所周辺施設の再編</a:t>
            </a:r>
            <a:endParaRPr lang="en-US" altLang="ja-JP" sz="3200" dirty="0" smtClean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>
              <a:lnSpc>
                <a:spcPct val="175000"/>
              </a:lnSpc>
            </a:pPr>
            <a:r>
              <a:rPr lang="ja-JP" altLang="en-US" sz="3200" dirty="0" smtClean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●市役所庁舎前広場の改修</a:t>
            </a:r>
            <a:endParaRPr lang="en-US" altLang="ja-JP" sz="3200" dirty="0" smtClean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>
              <a:lnSpc>
                <a:spcPct val="175000"/>
              </a:lnSpc>
            </a:pPr>
            <a:r>
              <a:rPr lang="ja-JP" altLang="en-US" sz="3200" dirty="0" smtClean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●公文書館の整備　など</a:t>
            </a:r>
            <a:endParaRPr lang="ja-JP" altLang="en-US" sz="32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093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79511" y="527510"/>
            <a:ext cx="8610167" cy="575542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square" anchor="ctr">
            <a:spAutoFit/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en-US" altLang="ja-JP" sz="4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【</a:t>
            </a:r>
            <a:r>
              <a:rPr lang="ja-JP" altLang="en-US" sz="4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理念</a:t>
            </a:r>
            <a:r>
              <a:rPr lang="en-US" altLang="ja-JP" sz="4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】</a:t>
            </a:r>
          </a:p>
          <a:p>
            <a:pPr>
              <a:defRPr/>
            </a:pPr>
            <a:endParaRPr lang="en-US" altLang="ja-JP" sz="16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>
              <a:defRPr/>
            </a:pPr>
            <a:r>
              <a:rPr lang="ja-JP" altLang="en-US" sz="4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　</a:t>
            </a:r>
            <a:r>
              <a:rPr lang="ja-JP" altLang="en-US" sz="4000" dirty="0" smtClean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責任と誇りを持てるまち金沢</a:t>
            </a:r>
            <a:endParaRPr lang="en-US" altLang="ja-JP" sz="4000" dirty="0" smtClean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>
              <a:defRPr/>
            </a:pPr>
            <a:endParaRPr lang="en-US" altLang="ja-JP" sz="40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>
              <a:defRPr/>
            </a:pPr>
            <a:r>
              <a:rPr lang="en-US" altLang="ja-JP" sz="4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【</a:t>
            </a:r>
            <a:r>
              <a:rPr lang="ja-JP" altLang="en-US" sz="4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指針（都市像）</a:t>
            </a:r>
            <a:r>
              <a:rPr lang="en-US" altLang="ja-JP" sz="4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】</a:t>
            </a:r>
          </a:p>
          <a:p>
            <a:pPr>
              <a:defRPr/>
            </a:pPr>
            <a:endParaRPr lang="en-US" altLang="ja-JP" sz="16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>
              <a:defRPr/>
            </a:pPr>
            <a:r>
              <a:rPr lang="ja-JP" altLang="en-US" sz="4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　</a:t>
            </a:r>
            <a:r>
              <a:rPr lang="ja-JP" altLang="en-US" sz="4000" dirty="0" smtClean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世界の「交流拠点都市金沢」</a:t>
            </a:r>
            <a:endParaRPr lang="en-US" altLang="ja-JP" sz="4000" dirty="0" smtClean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>
              <a:defRPr/>
            </a:pPr>
            <a:endParaRPr lang="en-US" altLang="ja-JP" sz="40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>
              <a:defRPr/>
            </a:pPr>
            <a:r>
              <a:rPr lang="en-US" altLang="ja-JP" sz="4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【</a:t>
            </a:r>
            <a:r>
              <a:rPr lang="ja-JP" altLang="en-US" sz="4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施策（十年間の実施計画）</a:t>
            </a:r>
            <a:r>
              <a:rPr lang="en-US" altLang="ja-JP" sz="4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】</a:t>
            </a:r>
          </a:p>
          <a:p>
            <a:pPr>
              <a:defRPr/>
            </a:pPr>
            <a:endParaRPr lang="en-US" altLang="ja-JP" sz="16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>
              <a:defRPr/>
            </a:pPr>
            <a:r>
              <a:rPr lang="ja-JP" altLang="en-US" sz="40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r>
              <a:rPr lang="ja-JP" altLang="en-US" sz="40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r>
              <a:rPr lang="ja-JP" altLang="en-US" sz="4000" dirty="0" smtClean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重点戦略計画</a:t>
            </a:r>
            <a:endParaRPr lang="en-US" altLang="ja-JP" sz="4000" dirty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9823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007604" y="476672"/>
            <a:ext cx="7272808" cy="16561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800" dirty="0" smtClean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【</a:t>
            </a:r>
            <a:r>
              <a:rPr kumimoji="1" lang="ja-JP" altLang="en-US" sz="2800" dirty="0" smtClean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まちづくりの基本</a:t>
            </a:r>
            <a:r>
              <a:rPr kumimoji="1" lang="en-US" altLang="ja-JP" sz="2800" dirty="0" smtClean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】</a:t>
            </a:r>
          </a:p>
          <a:p>
            <a:endParaRPr kumimoji="1" lang="en-US" altLang="ja-JP" sz="2800" dirty="0" smtClean="0">
              <a:solidFill>
                <a:schemeClr val="tx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kumimoji="1" lang="ja-JP" altLang="en-US" sz="2800" dirty="0" smtClean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　まちの個性を大切にし、魅力を高める</a:t>
            </a:r>
            <a:endParaRPr kumimoji="1" lang="ja-JP" altLang="en-US" sz="2800" dirty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5" name="下矢印 4"/>
          <p:cNvSpPr/>
          <p:nvPr/>
        </p:nvSpPr>
        <p:spPr>
          <a:xfrm>
            <a:off x="4149664" y="2526775"/>
            <a:ext cx="988688" cy="9784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5413375" y="2526775"/>
            <a:ext cx="991532" cy="7497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継承</a:t>
            </a:r>
            <a:endParaRPr kumimoji="1" lang="en-US" altLang="ja-JP" sz="2800" dirty="0" smtClean="0">
              <a:solidFill>
                <a:schemeClr val="tx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69635" y="3789040"/>
            <a:ext cx="3960000" cy="252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800" dirty="0" smtClean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【</a:t>
            </a:r>
            <a:r>
              <a:rPr kumimoji="1" lang="ja-JP" altLang="en-US" sz="2800" dirty="0" smtClean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まちの求心力</a:t>
            </a:r>
            <a:r>
              <a:rPr kumimoji="1" lang="en-US" altLang="ja-JP" sz="2800" dirty="0" smtClean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】</a:t>
            </a:r>
          </a:p>
          <a:p>
            <a:endParaRPr kumimoji="1" lang="en-US" altLang="ja-JP" sz="2800" dirty="0" smtClean="0">
              <a:solidFill>
                <a:schemeClr val="tx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kumimoji="1" lang="ja-JP" altLang="en-US" sz="2800" dirty="0" smtClean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　国内外から</a:t>
            </a:r>
            <a:endParaRPr kumimoji="1" lang="en-US" altLang="ja-JP" sz="2800" dirty="0" smtClean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kumimoji="1" lang="ja-JP" altLang="en-US" sz="2800" dirty="0" smtClean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　人・モノ・情報を</a:t>
            </a:r>
            <a:endParaRPr kumimoji="1" lang="en-US" altLang="ja-JP" sz="2800" dirty="0" smtClean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kumimoji="1" lang="ja-JP" altLang="en-US" sz="2800" dirty="0" smtClean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　集積・交流</a:t>
            </a:r>
            <a:endParaRPr kumimoji="1" lang="ja-JP" altLang="en-US" sz="2800" dirty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717991" y="3789040"/>
            <a:ext cx="3960000" cy="2520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800" dirty="0" smtClean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【</a:t>
            </a:r>
            <a:r>
              <a:rPr kumimoji="1" lang="ja-JP" altLang="en-US" sz="2800" dirty="0" smtClean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まちの発信力</a:t>
            </a:r>
            <a:r>
              <a:rPr kumimoji="1" lang="en-US" altLang="ja-JP" sz="2800" dirty="0" smtClean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】</a:t>
            </a:r>
          </a:p>
          <a:p>
            <a:endParaRPr kumimoji="1" lang="en-US" altLang="ja-JP" sz="2800" dirty="0" smtClean="0">
              <a:solidFill>
                <a:schemeClr val="tx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2800" dirty="0" smtClean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　個性と魅力を</a:t>
            </a:r>
            <a:endParaRPr lang="en-US" altLang="ja-JP" sz="2800" dirty="0" smtClean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2800" dirty="0" smtClean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　国内</a:t>
            </a:r>
            <a:r>
              <a:rPr kumimoji="1" lang="ja-JP" altLang="en-US" sz="2800" dirty="0" smtClean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外へアピール</a:t>
            </a:r>
            <a:endParaRPr kumimoji="1" lang="en-US" altLang="ja-JP" sz="2800" dirty="0" smtClean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2800" dirty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r>
              <a:rPr lang="ja-JP" altLang="en-US" sz="2800" dirty="0" smtClean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endParaRPr kumimoji="1" lang="ja-JP" altLang="en-US" sz="2800" dirty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2826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1680486" y="4725144"/>
            <a:ext cx="5544617" cy="14740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 smtClean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【</a:t>
            </a:r>
            <a:r>
              <a:rPr lang="ja-JP" altLang="en-US" sz="3200" dirty="0" smtClean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交流拠点都市の基盤</a:t>
            </a:r>
            <a:r>
              <a:rPr lang="en-US" altLang="ja-JP" sz="3200" dirty="0" smtClean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】</a:t>
            </a:r>
            <a:endParaRPr kumimoji="1" lang="ja-JP" altLang="en-US" sz="3200" dirty="0">
              <a:solidFill>
                <a:schemeClr val="tx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5" name="下矢印 4"/>
          <p:cNvSpPr/>
          <p:nvPr/>
        </p:nvSpPr>
        <p:spPr>
          <a:xfrm>
            <a:off x="3958451" y="3683783"/>
            <a:ext cx="988688" cy="9784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140427" y="332656"/>
            <a:ext cx="6624736" cy="3004786"/>
          </a:xfrm>
          <a:prstGeom prst="rect">
            <a:avLst/>
          </a:prstGeom>
          <a:solidFill>
            <a:srgbClr val="FF99CC"/>
          </a:solidFill>
          <a:ln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3200" dirty="0" smtClean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「誇りあるまち」を</a:t>
            </a:r>
            <a:endParaRPr kumimoji="1" lang="en-US" altLang="ja-JP" sz="3200" dirty="0" smtClean="0">
              <a:solidFill>
                <a:schemeClr val="tx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3200" dirty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r>
              <a:rPr kumimoji="1" lang="ja-JP" altLang="en-US" sz="3200" dirty="0" smtClean="0">
                <a:solidFill>
                  <a:schemeClr val="tx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市民一人ひとりが実感できる</a:t>
            </a:r>
            <a:endParaRPr kumimoji="1" lang="en-US" altLang="ja-JP" sz="3200" dirty="0" smtClean="0">
              <a:solidFill>
                <a:schemeClr val="tx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endParaRPr kumimoji="1" lang="en-US" altLang="ja-JP" sz="3200" dirty="0" smtClean="0">
              <a:solidFill>
                <a:schemeClr val="tx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kumimoji="1" lang="ja-JP" altLang="en-US" sz="3200" dirty="0" smtClean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　福祉、環境、教育、</a:t>
            </a:r>
            <a:endParaRPr kumimoji="1" lang="en-US" altLang="ja-JP" sz="3200" dirty="0" smtClean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3200" dirty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r>
              <a:rPr lang="ja-JP" altLang="en-US" sz="3200" dirty="0" smtClean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r>
              <a:rPr kumimoji="1" lang="ja-JP" altLang="en-US" sz="3200" dirty="0" smtClean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安全・安心分野の充実</a:t>
            </a:r>
            <a:endParaRPr kumimoji="1" lang="ja-JP" altLang="en-US" sz="3200" dirty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9041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3" name="スライド番号プレースホルダー 4"/>
          <p:cNvSpPr txBox="1">
            <a:spLocks noGrp="1"/>
          </p:cNvSpPr>
          <p:nvPr/>
        </p:nvSpPr>
        <p:spPr bwMode="auto">
          <a:xfrm>
            <a:off x="8172450" y="6481763"/>
            <a:ext cx="971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9pPr>
          </a:lstStyle>
          <a:p>
            <a:pPr algn="r" eaLnBrk="1" hangingPunct="1"/>
            <a:fld id="{B640506E-9A34-40D5-A146-39B90C320FC5}" type="slidenum">
              <a:rPr lang="en-US" altLang="ja-JP" sz="1400">
                <a:ea typeface="ＭＳ Ｐゴシック" pitchFamily="50" charset="-128"/>
              </a:rPr>
              <a:pPr algn="r" eaLnBrk="1" hangingPunct="1"/>
              <a:t>5</a:t>
            </a:fld>
            <a:endParaRPr lang="en-US" altLang="ja-JP" sz="1400">
              <a:ea typeface="ＭＳ Ｐゴシック" pitchFamily="50" charset="-128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44624"/>
            <a:ext cx="9144000" cy="720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>
            <a:noAutofit/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ja-JP" altLang="en-US" sz="3400" b="1" dirty="0" smtClean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１．技術力に裏打ちされた新たな産業の創出</a:t>
            </a:r>
            <a:endParaRPr lang="ja-JP" altLang="en-US" sz="3400" b="1" dirty="0">
              <a:solidFill>
                <a:schemeClr val="bg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52724" y="1155522"/>
            <a:ext cx="63367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ja-JP" altLang="en-US" sz="3200" dirty="0" smtClean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●価値</a:t>
            </a:r>
            <a:r>
              <a:rPr lang="ja-JP" altLang="en-US" sz="3200" dirty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創造拠点施設の</a:t>
            </a:r>
            <a:r>
              <a:rPr lang="ja-JP" altLang="en-US" sz="3200" dirty="0" smtClean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整備</a:t>
            </a:r>
            <a:r>
              <a:rPr lang="ja-JP" altLang="en-US" sz="32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endParaRPr lang="ja-JP" altLang="en-US" sz="32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186563"/>
            <a:ext cx="5092222" cy="3600000"/>
          </a:xfrm>
          <a:prstGeom prst="rect">
            <a:avLst/>
          </a:prstGeom>
        </p:spPr>
      </p:pic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711950" y="2060848"/>
            <a:ext cx="597666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ja-JP" altLang="en-US" sz="2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国内外の知識や情報が集積し、</a:t>
            </a:r>
            <a:endParaRPr lang="en-US" altLang="ja-JP" sz="28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2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人々</a:t>
            </a:r>
            <a:r>
              <a:rPr lang="ja-JP" altLang="en-US" sz="2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が交流</a:t>
            </a:r>
            <a:r>
              <a:rPr lang="ja-JP" altLang="en-US" sz="28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する拠点</a:t>
            </a:r>
            <a:endParaRPr lang="ja-JP" altLang="en-US" sz="28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65545" name="Line 3"/>
          <p:cNvSpPr>
            <a:spLocks noChangeShapeType="1"/>
          </p:cNvSpPr>
          <p:nvPr/>
        </p:nvSpPr>
        <p:spPr bwMode="auto">
          <a:xfrm>
            <a:off x="76200" y="836712"/>
            <a:ext cx="8997950" cy="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8920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3" name="スライド番号プレースホルダー 4"/>
          <p:cNvSpPr txBox="1">
            <a:spLocks noGrp="1"/>
          </p:cNvSpPr>
          <p:nvPr/>
        </p:nvSpPr>
        <p:spPr bwMode="auto">
          <a:xfrm>
            <a:off x="8172450" y="6481763"/>
            <a:ext cx="971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9pPr>
          </a:lstStyle>
          <a:p>
            <a:pPr algn="r" eaLnBrk="1" hangingPunct="1"/>
            <a:fld id="{B640506E-9A34-40D5-A146-39B90C320FC5}" type="slidenum">
              <a:rPr lang="en-US" altLang="ja-JP" sz="1400">
                <a:ea typeface="ＭＳ Ｐゴシック" pitchFamily="50" charset="-128"/>
              </a:rPr>
              <a:pPr algn="r" eaLnBrk="1" hangingPunct="1"/>
              <a:t>6</a:t>
            </a:fld>
            <a:endParaRPr lang="en-US" altLang="ja-JP" sz="1400">
              <a:ea typeface="ＭＳ Ｐゴシック" pitchFamily="50" charset="-128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44624"/>
            <a:ext cx="9144000" cy="72000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>
            <a:noAutofit/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ja-JP" altLang="en-US" sz="3400" b="1" dirty="0" smtClean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１．技術力に裏打ちされた新たな産業の創出</a:t>
            </a:r>
            <a:endParaRPr lang="ja-JP" altLang="en-US" sz="3400" b="1" dirty="0">
              <a:solidFill>
                <a:schemeClr val="bg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105904" y="2492896"/>
            <a:ext cx="9091343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ja-JP" altLang="en-US" sz="3100" dirty="0" smtClean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●卯辰山工芸工房の拡充と工芸文化研究所の設置</a:t>
            </a:r>
            <a:endParaRPr lang="ja-JP" altLang="en-US" sz="31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1" y="3284984"/>
            <a:ext cx="3565956" cy="2520000"/>
          </a:xfrm>
          <a:prstGeom prst="rect">
            <a:avLst/>
          </a:prstGeom>
        </p:spPr>
      </p:pic>
      <p:sp>
        <p:nvSpPr>
          <p:cNvPr id="65545" name="Line 3"/>
          <p:cNvSpPr>
            <a:spLocks noChangeShapeType="1"/>
          </p:cNvSpPr>
          <p:nvPr/>
        </p:nvSpPr>
        <p:spPr bwMode="auto">
          <a:xfrm>
            <a:off x="76200" y="836712"/>
            <a:ext cx="8997950" cy="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86867" y="1268760"/>
            <a:ext cx="88025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ja-JP" altLang="en-US" sz="3100" dirty="0" smtClean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●金沢クラフト首都圏魅力発信拠点の開設</a:t>
            </a:r>
            <a:endParaRPr lang="en-US" altLang="ja-JP" sz="3100" dirty="0" smtClean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3616307" y="3667821"/>
            <a:ext cx="543825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卯辰山工芸工房のリニューアルに併せ、クリエイターの国際交流などの</a:t>
            </a:r>
            <a:endParaRPr lang="en-US" altLang="ja-JP" sz="24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24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政策を推進するための研究所を開設</a:t>
            </a:r>
            <a:endParaRPr lang="ja-JP" altLang="en-US" sz="24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137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953913"/>
            <a:ext cx="3055363" cy="2160000"/>
          </a:xfrm>
          <a:prstGeom prst="rect">
            <a:avLst/>
          </a:prstGeom>
        </p:spPr>
      </p:pic>
      <p:sp>
        <p:nvSpPr>
          <p:cNvPr id="65543" name="スライド番号プレースホルダー 4"/>
          <p:cNvSpPr txBox="1">
            <a:spLocks noGrp="1"/>
          </p:cNvSpPr>
          <p:nvPr/>
        </p:nvSpPr>
        <p:spPr bwMode="auto">
          <a:xfrm>
            <a:off x="8172450" y="6481763"/>
            <a:ext cx="971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9pPr>
          </a:lstStyle>
          <a:p>
            <a:pPr algn="r" eaLnBrk="1" hangingPunct="1"/>
            <a:fld id="{B640506E-9A34-40D5-A146-39B90C320FC5}" type="slidenum">
              <a:rPr lang="en-US" altLang="ja-JP" sz="1400">
                <a:ea typeface="ＭＳ Ｐゴシック" pitchFamily="50" charset="-128"/>
              </a:rPr>
              <a:pPr algn="r" eaLnBrk="1" hangingPunct="1"/>
              <a:t>7</a:t>
            </a:fld>
            <a:endParaRPr lang="en-US" altLang="ja-JP" sz="1400">
              <a:ea typeface="ＭＳ Ｐゴシック" pitchFamily="50" charset="-128"/>
            </a:endParaRPr>
          </a:p>
        </p:txBody>
      </p:sp>
      <p:sp>
        <p:nvSpPr>
          <p:cNvPr id="65545" name="Line 3"/>
          <p:cNvSpPr>
            <a:spLocks noChangeShapeType="1"/>
          </p:cNvSpPr>
          <p:nvPr/>
        </p:nvSpPr>
        <p:spPr bwMode="auto">
          <a:xfrm>
            <a:off x="76200" y="836712"/>
            <a:ext cx="8997950" cy="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44624"/>
            <a:ext cx="9144000" cy="720000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>
            <a:noAutofit/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ja-JP" altLang="en-US" sz="3600" b="1" dirty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２</a:t>
            </a:r>
            <a:r>
              <a:rPr lang="ja-JP" altLang="en-US" sz="3600" b="1" dirty="0" smtClean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．まちの品格を高める学術文化の醸成</a:t>
            </a:r>
            <a:endParaRPr lang="ja-JP" altLang="en-US" sz="3600" b="1" dirty="0">
              <a:solidFill>
                <a:schemeClr val="bg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143505" y="1242436"/>
            <a:ext cx="8547367" cy="504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b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ja-JP" altLang="en-US" sz="3200" dirty="0" smtClean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●文化ホール等における</a:t>
            </a:r>
            <a:endParaRPr lang="en-US" altLang="ja-JP" sz="3200" dirty="0" smtClean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3200" dirty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r>
              <a:rPr lang="ja-JP" altLang="en-US" sz="3200" dirty="0" smtClean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国際会議機能の充実</a:t>
            </a:r>
            <a:endParaRPr lang="en-US" altLang="ja-JP" sz="3200" dirty="0" smtClean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endParaRPr lang="en-US" altLang="ja-JP" sz="2000" dirty="0" smtClean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endParaRPr lang="en-US" altLang="ja-JP" sz="2000" dirty="0" smtClean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endParaRPr lang="en-US" altLang="ja-JP" sz="2400" dirty="0" smtClean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2400" dirty="0" smtClean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　　</a:t>
            </a:r>
            <a:endParaRPr lang="en-US" altLang="ja-JP" sz="2800" dirty="0" smtClean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3200" dirty="0" smtClean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●</a:t>
            </a:r>
            <a:r>
              <a:rPr lang="ja-JP" altLang="en-US" sz="3200" dirty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ユネスコ創造都市</a:t>
            </a:r>
            <a:r>
              <a:rPr lang="ja-JP" altLang="en-US" sz="3200" dirty="0" smtClean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ネットワーク</a:t>
            </a:r>
            <a:endParaRPr lang="en-US" altLang="ja-JP" sz="3200" dirty="0" smtClean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3200" dirty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r>
              <a:rPr lang="ja-JP" altLang="en-US" sz="3200" dirty="0" smtClean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世界会議の開催</a:t>
            </a:r>
            <a:endParaRPr lang="en-US" altLang="ja-JP" sz="3200" dirty="0" smtClean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endParaRPr lang="en-US" altLang="ja-JP" sz="2800" dirty="0" smtClean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>
              <a:lnSpc>
                <a:spcPct val="150000"/>
              </a:lnSpc>
            </a:pPr>
            <a:endParaRPr lang="en-US" altLang="ja-JP" sz="2000" dirty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3200" dirty="0" smtClean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●</a:t>
            </a:r>
            <a:r>
              <a:rPr lang="ja-JP" altLang="en-US" sz="3200" dirty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金沢美術工芸大学の</a:t>
            </a:r>
            <a:r>
              <a:rPr lang="ja-JP" altLang="en-US" sz="3200" dirty="0" smtClean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移転整備</a:t>
            </a:r>
            <a:endParaRPr lang="ja-JP" altLang="en-US" sz="2800" dirty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378" y="4149080"/>
            <a:ext cx="2546129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2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700445"/>
            <a:ext cx="3055358" cy="2160000"/>
          </a:xfrm>
          <a:prstGeom prst="rect">
            <a:avLst/>
          </a:prstGeom>
        </p:spPr>
      </p:pic>
      <p:sp>
        <p:nvSpPr>
          <p:cNvPr id="65543" name="スライド番号プレースホルダー 4"/>
          <p:cNvSpPr txBox="1">
            <a:spLocks noGrp="1"/>
          </p:cNvSpPr>
          <p:nvPr/>
        </p:nvSpPr>
        <p:spPr bwMode="auto">
          <a:xfrm>
            <a:off x="8172450" y="6481763"/>
            <a:ext cx="971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9pPr>
          </a:lstStyle>
          <a:p>
            <a:pPr algn="r" eaLnBrk="1" hangingPunct="1"/>
            <a:fld id="{B640506E-9A34-40D5-A146-39B90C320FC5}" type="slidenum">
              <a:rPr lang="en-US" altLang="ja-JP" sz="1400">
                <a:ea typeface="ＭＳ Ｐゴシック" pitchFamily="50" charset="-128"/>
              </a:rPr>
              <a:pPr algn="r" eaLnBrk="1" hangingPunct="1"/>
              <a:t>8</a:t>
            </a:fld>
            <a:endParaRPr lang="en-US" altLang="ja-JP" sz="1400">
              <a:ea typeface="ＭＳ Ｐゴシック" pitchFamily="50" charset="-128"/>
            </a:endParaRPr>
          </a:p>
        </p:txBody>
      </p:sp>
      <p:sp>
        <p:nvSpPr>
          <p:cNvPr id="65545" name="Line 3"/>
          <p:cNvSpPr>
            <a:spLocks noChangeShapeType="1"/>
          </p:cNvSpPr>
          <p:nvPr/>
        </p:nvSpPr>
        <p:spPr bwMode="auto">
          <a:xfrm>
            <a:off x="76200" y="836712"/>
            <a:ext cx="8997950" cy="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44624"/>
            <a:ext cx="9144000" cy="720000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>
            <a:noAutofit/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ja-JP" altLang="en-US" sz="3600" b="1" dirty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２</a:t>
            </a:r>
            <a:r>
              <a:rPr lang="ja-JP" altLang="en-US" sz="3600" b="1" dirty="0" smtClean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．まちの品格を高める学術文化の醸成</a:t>
            </a:r>
            <a:endParaRPr lang="ja-JP" altLang="en-US" sz="3600" b="1" dirty="0">
              <a:solidFill>
                <a:schemeClr val="bg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242" y="992277"/>
            <a:ext cx="2545147" cy="1800000"/>
          </a:xfrm>
          <a:prstGeom prst="rect">
            <a:avLst/>
          </a:prstGeom>
        </p:spPr>
      </p:pic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76199" y="992277"/>
            <a:ext cx="7536303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ct val="200000"/>
              </a:lnSpc>
            </a:pPr>
            <a:r>
              <a:rPr lang="ja-JP" altLang="en-US" sz="3200" dirty="0" smtClean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●</a:t>
            </a:r>
            <a:r>
              <a:rPr lang="ja-JP" altLang="en-US" sz="3200" dirty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本多町歴史文化</a:t>
            </a:r>
            <a:r>
              <a:rPr lang="ja-JP" altLang="en-US" sz="3200" dirty="0" smtClean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ゾーンの整備</a:t>
            </a:r>
            <a:endParaRPr lang="en-US" altLang="ja-JP" sz="3200" dirty="0" smtClean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>
              <a:lnSpc>
                <a:spcPct val="200000"/>
              </a:lnSpc>
            </a:pPr>
            <a:r>
              <a:rPr lang="ja-JP" altLang="en-US" sz="3200" dirty="0" smtClean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●桜橋詰・寺町台界隈の整備</a:t>
            </a:r>
            <a:endParaRPr lang="en-US" altLang="ja-JP" sz="3200" dirty="0" smtClean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>
              <a:lnSpc>
                <a:spcPct val="200000"/>
              </a:lnSpc>
            </a:pPr>
            <a:r>
              <a:rPr lang="ja-JP" altLang="en-US" sz="3200" dirty="0" smtClean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●</a:t>
            </a:r>
            <a:r>
              <a:rPr lang="ja-JP" altLang="en-US" sz="3200" dirty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食文化の継承・発展</a:t>
            </a:r>
            <a:endParaRPr lang="en-US" altLang="ja-JP" sz="3200" dirty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>
              <a:lnSpc>
                <a:spcPct val="200000"/>
              </a:lnSpc>
            </a:pPr>
            <a:r>
              <a:rPr lang="ja-JP" altLang="en-US" sz="3200" dirty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●卯辰山公園開園１００年の</a:t>
            </a:r>
            <a:r>
              <a:rPr lang="ja-JP" altLang="en-US" sz="3200" dirty="0" smtClean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再整備</a:t>
            </a:r>
            <a:endParaRPr lang="en-US" altLang="ja-JP" sz="3200" dirty="0" smtClean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164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432" y="4988058"/>
            <a:ext cx="2291509" cy="1620000"/>
          </a:xfrm>
          <a:prstGeom prst="rect">
            <a:avLst/>
          </a:prstGeom>
        </p:spPr>
      </p:pic>
      <p:sp>
        <p:nvSpPr>
          <p:cNvPr id="65543" name="スライド番号プレースホルダー 4"/>
          <p:cNvSpPr txBox="1">
            <a:spLocks noGrp="1"/>
          </p:cNvSpPr>
          <p:nvPr/>
        </p:nvSpPr>
        <p:spPr bwMode="auto">
          <a:xfrm>
            <a:off x="8172450" y="6481763"/>
            <a:ext cx="971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itchFamily="34" charset="0"/>
                <a:ea typeface="HG創英角ｺﾞｼｯｸUB" pitchFamily="49" charset="-128"/>
              </a:defRPr>
            </a:lvl9pPr>
          </a:lstStyle>
          <a:p>
            <a:pPr algn="r" eaLnBrk="1" hangingPunct="1"/>
            <a:fld id="{B640506E-9A34-40D5-A146-39B90C320FC5}" type="slidenum">
              <a:rPr lang="en-US" altLang="ja-JP" sz="1400">
                <a:ea typeface="ＭＳ Ｐゴシック" pitchFamily="50" charset="-128"/>
              </a:rPr>
              <a:pPr algn="r" eaLnBrk="1" hangingPunct="1"/>
              <a:t>9</a:t>
            </a:fld>
            <a:endParaRPr lang="en-US" altLang="ja-JP" sz="1400">
              <a:ea typeface="ＭＳ Ｐゴシック" pitchFamily="50" charset="-128"/>
            </a:endParaRPr>
          </a:p>
        </p:txBody>
      </p:sp>
      <p:sp>
        <p:nvSpPr>
          <p:cNvPr id="65545" name="Line 3"/>
          <p:cNvSpPr>
            <a:spLocks noChangeShapeType="1"/>
          </p:cNvSpPr>
          <p:nvPr/>
        </p:nvSpPr>
        <p:spPr bwMode="auto">
          <a:xfrm>
            <a:off x="76200" y="836712"/>
            <a:ext cx="8997950" cy="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 type="oval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0" y="44624"/>
            <a:ext cx="9094782" cy="720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>
            <a:noAutofit/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ja-JP" altLang="en-US" sz="3600" b="1" dirty="0" smtClean="0">
                <a:solidFill>
                  <a:schemeClr val="bg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３．観光を軸とした交流の活発化</a:t>
            </a:r>
            <a:endParaRPr lang="ja-JP" altLang="en-US" sz="3600" b="1" dirty="0">
              <a:solidFill>
                <a:schemeClr val="bg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82086" y="5230855"/>
            <a:ext cx="744057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ja-JP" altLang="en-US" sz="3200" dirty="0" smtClean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●駅西広場周辺における</a:t>
            </a:r>
            <a:endParaRPr lang="en-US" altLang="ja-JP" sz="3200" dirty="0" smtClean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r>
              <a:rPr lang="ja-JP" altLang="en-US" sz="3200" dirty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r>
              <a:rPr lang="ja-JP" altLang="en-US" sz="3200" dirty="0" smtClean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新たな賑わい拠点施設の整備促進</a:t>
            </a:r>
            <a:endParaRPr lang="en-US" altLang="ja-JP" sz="2800" dirty="0" smtClean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05352" y="3051757"/>
            <a:ext cx="44989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ja-JP" altLang="en-US" sz="3200" dirty="0" smtClean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●建築</a:t>
            </a:r>
            <a:r>
              <a:rPr lang="ja-JP" altLang="en-US" sz="3200" dirty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文化の</a:t>
            </a:r>
            <a:r>
              <a:rPr lang="ja-JP" altLang="en-US" sz="3200" dirty="0" smtClean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発信</a:t>
            </a:r>
            <a:endParaRPr lang="en-US" altLang="ja-JP" sz="2800" dirty="0" smtClean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grpSp>
        <p:nvGrpSpPr>
          <p:cNvPr id="19" name="グループ化 18"/>
          <p:cNvGrpSpPr/>
          <p:nvPr/>
        </p:nvGrpSpPr>
        <p:grpSpPr>
          <a:xfrm>
            <a:off x="683568" y="3717032"/>
            <a:ext cx="6069547" cy="1271026"/>
            <a:chOff x="27339" y="-76260"/>
            <a:chExt cx="6069707" cy="1271091"/>
          </a:xfrm>
        </p:grpSpPr>
        <p:pic>
          <p:nvPicPr>
            <p:cNvPr id="23" name="図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2469" y="-65234"/>
              <a:ext cx="1646579" cy="1260065"/>
            </a:xfrm>
            <a:prstGeom prst="rect">
              <a:avLst/>
            </a:prstGeom>
          </p:spPr>
        </p:pic>
        <p:pic>
          <p:nvPicPr>
            <p:cNvPr id="24" name="図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39" y="-76260"/>
              <a:ext cx="1855320" cy="1260065"/>
            </a:xfrm>
            <a:prstGeom prst="rect">
              <a:avLst/>
            </a:prstGeom>
          </p:spPr>
        </p:pic>
        <p:pic>
          <p:nvPicPr>
            <p:cNvPr id="25" name="図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8548" y="-76257"/>
              <a:ext cx="1878498" cy="1260064"/>
            </a:xfrm>
            <a:prstGeom prst="rect">
              <a:avLst/>
            </a:prstGeom>
          </p:spPr>
        </p:pic>
      </p:grp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76200" y="1026982"/>
            <a:ext cx="7635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ja-JP" altLang="en-US" sz="3200" dirty="0" smtClean="0">
                <a:solidFill>
                  <a:srgbClr val="0000CC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●ナイトカルチャーによる賑わい創出</a:t>
            </a:r>
            <a:endParaRPr lang="en-US" altLang="ja-JP" sz="2800" dirty="0" smtClean="0">
              <a:solidFill>
                <a:srgbClr val="0000CC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169" y="1611757"/>
            <a:ext cx="2169340" cy="14400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090" y="1611757"/>
            <a:ext cx="216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7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3671</TotalTime>
  <Words>439</Words>
  <Application>Microsoft Office PowerPoint</Application>
  <PresentationFormat>画面に合わせる (4:3)</PresentationFormat>
  <Paragraphs>165</Paragraphs>
  <Slides>16</Slides>
  <Notes>16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user</cp:lastModifiedBy>
  <cp:revision>193</cp:revision>
  <cp:lastPrinted>2014-02-18T10:57:51Z</cp:lastPrinted>
  <dcterms:created xsi:type="dcterms:W3CDTF">2013-11-22T06:46:05Z</dcterms:created>
  <dcterms:modified xsi:type="dcterms:W3CDTF">2014-02-24T00:43:59Z</dcterms:modified>
</cp:coreProperties>
</file>