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3"/>
  </p:notesMasterIdLst>
  <p:handoutMasterIdLst>
    <p:handoutMasterId r:id="rId54"/>
  </p:handoutMasterIdLst>
  <p:sldIdLst>
    <p:sldId id="256" r:id="rId3"/>
    <p:sldId id="330" r:id="rId4"/>
    <p:sldId id="257" r:id="rId5"/>
    <p:sldId id="258" r:id="rId6"/>
    <p:sldId id="295" r:id="rId7"/>
    <p:sldId id="260" r:id="rId8"/>
    <p:sldId id="261" r:id="rId9"/>
    <p:sldId id="296" r:id="rId10"/>
    <p:sldId id="299" r:id="rId11"/>
    <p:sldId id="300" r:id="rId12"/>
    <p:sldId id="297" r:id="rId13"/>
    <p:sldId id="262" r:id="rId14"/>
    <p:sldId id="264" r:id="rId15"/>
    <p:sldId id="265" r:id="rId16"/>
    <p:sldId id="269" r:id="rId17"/>
    <p:sldId id="270" r:id="rId18"/>
    <p:sldId id="268" r:id="rId19"/>
    <p:sldId id="310" r:id="rId20"/>
    <p:sldId id="272" r:id="rId21"/>
    <p:sldId id="266" r:id="rId22"/>
    <p:sldId id="287" r:id="rId23"/>
    <p:sldId id="267" r:id="rId24"/>
    <p:sldId id="276" r:id="rId25"/>
    <p:sldId id="277" r:id="rId26"/>
    <p:sldId id="279" r:id="rId27"/>
    <p:sldId id="281" r:id="rId28"/>
    <p:sldId id="298" r:id="rId29"/>
    <p:sldId id="289" r:id="rId30"/>
    <p:sldId id="306" r:id="rId31"/>
    <p:sldId id="290" r:id="rId32"/>
    <p:sldId id="314" r:id="rId33"/>
    <p:sldId id="291" r:id="rId34"/>
    <p:sldId id="292" r:id="rId35"/>
    <p:sldId id="304" r:id="rId36"/>
    <p:sldId id="315" r:id="rId37"/>
    <p:sldId id="322" r:id="rId38"/>
    <p:sldId id="325" r:id="rId39"/>
    <p:sldId id="324" r:id="rId40"/>
    <p:sldId id="323" r:id="rId41"/>
    <p:sldId id="317" r:id="rId42"/>
    <p:sldId id="329" r:id="rId43"/>
    <p:sldId id="316" r:id="rId44"/>
    <p:sldId id="318" r:id="rId45"/>
    <p:sldId id="319" r:id="rId46"/>
    <p:sldId id="320" r:id="rId47"/>
    <p:sldId id="326" r:id="rId48"/>
    <p:sldId id="327" r:id="rId49"/>
    <p:sldId id="328" r:id="rId50"/>
    <p:sldId id="321" r:id="rId51"/>
    <p:sldId id="309" r:id="rId5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63" autoAdjust="0"/>
  </p:normalViewPr>
  <p:slideViewPr>
    <p:cSldViewPr>
      <p:cViewPr>
        <p:scale>
          <a:sx n="66" d="100"/>
          <a:sy n="66" d="100"/>
        </p:scale>
        <p:origin x="-1506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5C364-D866-4E34-AE0A-2E9BD90D274F}" type="datetimeFigureOut">
              <a:rPr kumimoji="1" lang="ja-JP" altLang="en-US" smtClean="0"/>
              <a:t>2014/7/15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2A242-2DAC-4A44-84E6-893D0A32FE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578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B8652-EF78-4D97-BEE7-3E41F8421D4F}" type="datetimeFigureOut">
              <a:rPr kumimoji="1" lang="ja-JP" altLang="en-US" smtClean="0"/>
              <a:pPr/>
              <a:t>2014/7/15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98C4A-3F94-4E9F-8F06-DF9CBA7C763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85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右　ここは、株式会社の保育園。なかなか劣悪な条件です。電車はひっきりなしに通るので、当然それによる騒音・振動はなかなかすごいものです。また相当な交通量の道路がすぐ横を通っています。つまり、３方向を電車と道路で囲まれている保育園ということになります。</a:t>
            </a:r>
          </a:p>
          <a:p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98C4A-3F94-4E9F-8F06-DF9CBA7C7631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276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暗黙的に原則、社会福祉法人　としている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98C4A-3F94-4E9F-8F06-DF9CBA7C7631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033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err="1" smtClean="0"/>
              <a:t>。</a:t>
            </a:r>
            <a:r>
              <a:rPr kumimoji="1" lang="ja-JP" altLang="en-US" dirty="0" smtClean="0"/>
              <a:t>従来の認可保育所は、設置基準等から大都市では設置が困難で、また</a:t>
            </a:r>
            <a:r>
              <a:rPr kumimoji="1" lang="en-US" altLang="ja-JP" dirty="0" smtClean="0"/>
              <a:t>0</a:t>
            </a:r>
            <a:r>
              <a:rPr kumimoji="1" lang="ja-JP" altLang="en-US" dirty="0" smtClean="0"/>
              <a:t>歳児保育を行わない保育所があるなど、都民の保育ニーズに必ずしも応えられなかったため、東京都は都独自の基準を設定し、都と区が補助しています。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98C4A-3F94-4E9F-8F06-DF9CBA7C7631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7910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まずは、駅近くのタワーマンションに付属している駐車場の４階部分にある社会福祉法人の認可保育園。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98C4A-3F94-4E9F-8F06-DF9CBA7C7631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9310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17B4-3CA9-469A-B48E-BE3BBE9B4B3C}" type="datetimeFigureOut">
              <a:rPr kumimoji="1" lang="ja-JP" altLang="en-US" smtClean="0"/>
              <a:pPr/>
              <a:t>2014/7/15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8F6F-49CB-44EE-9FC9-A194B45F31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127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17B4-3CA9-469A-B48E-BE3BBE9B4B3C}" type="datetimeFigureOut">
              <a:rPr kumimoji="1" lang="ja-JP" altLang="en-US" smtClean="0"/>
              <a:pPr/>
              <a:t>2014/7/15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8F6F-49CB-44EE-9FC9-A194B45F31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461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17B4-3CA9-469A-B48E-BE3BBE9B4B3C}" type="datetimeFigureOut">
              <a:rPr kumimoji="1" lang="ja-JP" altLang="en-US" smtClean="0"/>
              <a:pPr/>
              <a:t>2014/7/15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8F6F-49CB-44EE-9FC9-A194B45F31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39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7275-C37A-41A6-8156-948C0482140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2014/7/15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CF9B-1DB3-4235-8FD9-CF64823D26E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482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7275-C37A-41A6-8156-948C0482140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2014/7/15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CF9B-1DB3-4235-8FD9-CF64823D26E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62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7275-C37A-41A6-8156-948C0482140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2014/7/15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CF9B-1DB3-4235-8FD9-CF64823D26E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36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7275-C37A-41A6-8156-948C0482140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2014/7/15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CF9B-1DB3-4235-8FD9-CF64823D26E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49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7275-C37A-41A6-8156-948C0482140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2014/7/15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CF9B-1DB3-4235-8FD9-CF64823D26E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02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7275-C37A-41A6-8156-948C0482140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2014/7/15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CF9B-1DB3-4235-8FD9-CF64823D26E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28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7275-C37A-41A6-8156-948C0482140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2014/7/15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CF9B-1DB3-4235-8FD9-CF64823D26E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87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7275-C37A-41A6-8156-948C0482140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2014/7/15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CF9B-1DB3-4235-8FD9-CF64823D26E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7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17B4-3CA9-469A-B48E-BE3BBE9B4B3C}" type="datetimeFigureOut">
              <a:rPr kumimoji="1" lang="ja-JP" altLang="en-US" smtClean="0"/>
              <a:pPr/>
              <a:t>2014/7/15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8F6F-49CB-44EE-9FC9-A194B45F31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355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7275-C37A-41A6-8156-948C0482140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2014/7/15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CF9B-1DB3-4235-8FD9-CF64823D26E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108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7275-C37A-41A6-8156-948C0482140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2014/7/15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CF9B-1DB3-4235-8FD9-CF64823D26E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28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7275-C37A-41A6-8156-948C0482140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2014/7/15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CF9B-1DB3-4235-8FD9-CF64823D26E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54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17B4-3CA9-469A-B48E-BE3BBE9B4B3C}" type="datetimeFigureOut">
              <a:rPr kumimoji="1" lang="ja-JP" altLang="en-US" smtClean="0"/>
              <a:pPr/>
              <a:t>2014/7/15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8F6F-49CB-44EE-9FC9-A194B45F31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032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17B4-3CA9-469A-B48E-BE3BBE9B4B3C}" type="datetimeFigureOut">
              <a:rPr kumimoji="1" lang="ja-JP" altLang="en-US" smtClean="0"/>
              <a:pPr/>
              <a:t>2014/7/15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8F6F-49CB-44EE-9FC9-A194B45F31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69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17B4-3CA9-469A-B48E-BE3BBE9B4B3C}" type="datetimeFigureOut">
              <a:rPr kumimoji="1" lang="ja-JP" altLang="en-US" smtClean="0"/>
              <a:pPr/>
              <a:t>2014/7/15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8F6F-49CB-44EE-9FC9-A194B45F31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72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17B4-3CA9-469A-B48E-BE3BBE9B4B3C}" type="datetimeFigureOut">
              <a:rPr kumimoji="1" lang="ja-JP" altLang="en-US" smtClean="0"/>
              <a:pPr/>
              <a:t>2014/7/15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8F6F-49CB-44EE-9FC9-A194B45F31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69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17B4-3CA9-469A-B48E-BE3BBE9B4B3C}" type="datetimeFigureOut">
              <a:rPr kumimoji="1" lang="ja-JP" altLang="en-US" smtClean="0"/>
              <a:pPr/>
              <a:t>2014/7/15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8F6F-49CB-44EE-9FC9-A194B45F31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865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17B4-3CA9-469A-B48E-BE3BBE9B4B3C}" type="datetimeFigureOut">
              <a:rPr kumimoji="1" lang="ja-JP" altLang="en-US" smtClean="0"/>
              <a:pPr/>
              <a:t>2014/7/15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8F6F-49CB-44EE-9FC9-A194B45F31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17B4-3CA9-469A-B48E-BE3BBE9B4B3C}" type="datetimeFigureOut">
              <a:rPr kumimoji="1" lang="ja-JP" altLang="en-US" smtClean="0"/>
              <a:pPr/>
              <a:t>2014/7/15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8F6F-49CB-44EE-9FC9-A194B45F31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00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517B4-3CA9-469A-B48E-BE3BBE9B4B3C}" type="datetimeFigureOut">
              <a:rPr kumimoji="1" lang="ja-JP" altLang="en-US" smtClean="0"/>
              <a:pPr/>
              <a:t>2014/7/15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58F6F-49CB-44EE-9FC9-A194B45F31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935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D7275-C37A-41A6-8156-948C0482140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2014/7/15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CF9B-1DB3-4235-8FD9-CF64823D26E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8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8208912" cy="1470025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金沢市の保育園・学童保育の現状と子ども・子育て新支援制度の</a:t>
            </a:r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問題点・がんばる点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95536" y="3791165"/>
            <a:ext cx="6400800" cy="1752600"/>
          </a:xfrm>
        </p:spPr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金沢市議会議員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広田みよ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043" y="3791165"/>
            <a:ext cx="3505227" cy="308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2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認可外保育施設との違い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9978" y="1556792"/>
            <a:ext cx="88924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設置基準が違う。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認可保育所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：金沢市児童福祉施設の設備及び運営に関する基準を定める条例</a:t>
            </a:r>
          </a:p>
          <a:p>
            <a:pPr marL="0" indent="0">
              <a:buNone/>
            </a:pPr>
            <a:r>
              <a:rPr lang="ja-JP" altLang="en-US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認可外保育施設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：認可外保育施設指導監督基準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認可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保育園は、運営費等が国、市から出ていますが、認可外保育施設は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を除き、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原則として保護者からの保育料のみ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で運営しています。</a:t>
            </a:r>
          </a:p>
          <a:p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624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東京では</a:t>
            </a:r>
            <a:r>
              <a:rPr kumimoji="1" lang="ja-JP" altLang="en-US" sz="48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認証保育所</a:t>
            </a:r>
            <a:endParaRPr kumimoji="1" lang="ja-JP" altLang="en-US" sz="48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東京都では、東京の特性に着目した独自の基準を設定して、多くの企業の参入を</a:t>
            </a:r>
            <a:r>
              <a:rPr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促した。</a:t>
            </a:r>
            <a:endParaRPr lang="en-US" altLang="ja-JP" sz="4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認可</a:t>
            </a:r>
            <a:r>
              <a:rPr lang="ja-JP" altLang="en-US" sz="4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の認可外の間の基準</a:t>
            </a:r>
            <a:endParaRPr kumimoji="1" lang="ja-JP" altLang="en-US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22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332656"/>
            <a:ext cx="8579296" cy="57935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安倍</a:t>
            </a:r>
            <a:r>
              <a:rPr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首相</a:t>
            </a:r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</a:t>
            </a:r>
            <a:r>
              <a:rPr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、この横浜・東京方式を「</a:t>
            </a:r>
            <a:r>
              <a:rPr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全国に広めたい</a:t>
            </a:r>
            <a:r>
              <a:rPr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</a:t>
            </a:r>
            <a:endParaRPr lang="en-US" altLang="ja-JP" sz="4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また</a:t>
            </a:r>
            <a:r>
              <a:rPr lang="ja-JP" altLang="en-US" sz="44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幼稚園と保育園を一緒</a:t>
            </a:r>
            <a:r>
              <a:rPr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にすれば</a:t>
            </a:r>
            <a:endParaRPr lang="en-US" altLang="ja-JP" sz="4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待機児童もなくなると考え、</a:t>
            </a:r>
            <a:endParaRPr kumimoji="1" lang="en-US" altLang="ja-JP" sz="4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進められて</a:t>
            </a:r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いるの</a:t>
            </a:r>
            <a:r>
              <a:rPr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</a:t>
            </a:r>
            <a:endParaRPr lang="en-US" altLang="ja-JP" sz="4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b="1" dirty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子ども・子育て新支援制度</a:t>
            </a:r>
          </a:p>
          <a:p>
            <a:pPr marL="0" indent="0">
              <a:buNone/>
            </a:pPr>
            <a:endParaRPr kumimoji="1"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122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子ども・子育て新支援制度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9251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２０１２年「社会保障と税の一体改革」とともに</a:t>
            </a: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子ども・子育て関連法が可決。</a:t>
            </a: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①子ども・子育て支援法</a:t>
            </a: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②認定こども園法の一部改正</a:t>
            </a: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③関係法の整備</a:t>
            </a:r>
          </a:p>
          <a:p>
            <a:pPr marL="0" indent="0">
              <a:buNone/>
            </a:pP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に基づく新たな制度です！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しかも</a:t>
            </a:r>
            <a:r>
              <a:rPr kumimoji="1"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消費税増税１０％を財源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にするらしいので、</a:t>
            </a:r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2015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年４月からをめざしている。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835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消費税使うと言いながら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kumimoji="1" lang="ja-JP" altLang="en-US" sz="46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その本質は、</a:t>
            </a:r>
            <a:endParaRPr kumimoji="1" lang="en-US" altLang="ja-JP" sz="4600" b="1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6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保育分野の公費支出の抑制・・</a:t>
            </a:r>
            <a:endParaRPr kumimoji="1" lang="en-US" altLang="ja-JP" sz="4600" b="1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600" b="1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・認可保育所は増やさず、小規模保育な　</a:t>
            </a:r>
            <a:endParaRPr lang="en-US" altLang="ja-JP" sz="36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どの地域型保育事業へ→</a:t>
            </a:r>
            <a:r>
              <a:rPr lang="ja-JP" altLang="en-US" sz="2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認可外保育園などが当てはまる</a:t>
            </a:r>
            <a:endParaRPr lang="en-US" altLang="ja-JP" sz="26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・幼保連携認定こども園を増やす</a:t>
            </a:r>
            <a:endParaRPr lang="en-US" altLang="ja-JP" sz="36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・しかも企業参入を促進</a:t>
            </a:r>
            <a:endParaRPr lang="en-US" altLang="ja-JP" sz="36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・認定と称し、保育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「欠ける」ではなく「必要　</a:t>
            </a:r>
            <a:endParaRPr lang="en-US" altLang="ja-JP" sz="36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な分だけ」</a:t>
            </a:r>
            <a:endParaRPr lang="en-US" altLang="ja-JP" sz="36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・補助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方式</a:t>
            </a: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から直接給付へ</a:t>
            </a:r>
            <a:endParaRPr lang="en-US" altLang="ja-JP" sz="36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・上乗せ実費徴収も可能に</a:t>
            </a:r>
            <a:endParaRPr lang="en-US" altLang="ja-JP" sz="36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社会保険料</a:t>
            </a:r>
            <a:r>
              <a:rPr lang="ja-JP" altLang="en-US" sz="3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はないものの、介護保険制度と似ている。</a:t>
            </a:r>
            <a:endParaRPr lang="en-US" altLang="ja-JP" sz="36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678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具体的に変わること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484784"/>
            <a:ext cx="889248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○すべての施設・運営基準を自治体ごとに</a:t>
            </a:r>
          </a:p>
          <a:p>
            <a:pPr marL="0" indent="0">
              <a:buNone/>
            </a:pP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条例化</a:t>
            </a:r>
            <a:endParaRPr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○必要性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必要量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認定</a:t>
            </a:r>
            <a:endParaRPr lang="en-US" altLang="ja-JP" sz="36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○短時間保育の導入</a:t>
            </a:r>
            <a:endParaRPr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○保育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必要量を超えた分は自己</a:t>
            </a: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負担</a:t>
            </a:r>
            <a:endParaRPr lang="en-US" altLang="ja-JP" sz="36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○給付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金制度　施設補助から現金給付</a:t>
            </a: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へ</a:t>
            </a:r>
            <a:endParaRPr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○保育所整備の補助金制度廃止</a:t>
            </a:r>
          </a:p>
          <a:p>
            <a:pPr marL="0" indent="0">
              <a:buNone/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○小規模保育など新たな枠組み</a:t>
            </a:r>
          </a:p>
          <a:p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392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262"/>
            <a:ext cx="8976797" cy="6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49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対象となる施設が増え、施設型保育と地域型保育の二つに分類されます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40594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36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小規模保育とは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小規模保育事業の基準案が昨年、先に取りまとめられました。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Ａ型は保育者全員が有資格者ですが、</a:t>
            </a:r>
            <a:r>
              <a:rPr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Ｂ型は半数が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無資格者</a:t>
            </a:r>
            <a:r>
              <a:rPr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でよいとしています。Ｃ型は研修を受ければよく、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資格は必要ありません</a:t>
            </a:r>
            <a:r>
              <a:rPr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面積基準は、認可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保育所とほぼ同じとしていますが、小規模保育を含めた地域型保育事業全体が面積について、地域の実情に応じて決定できる「参酌基準」とされており、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自治体任せ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にされています。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481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791237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1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新制度ってなに？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7974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保育の実施義務は残った！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修正協議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の中、保育関係者の根強い運動により、児童福祉法第２４条１項「</a:t>
            </a:r>
            <a:r>
              <a:rPr lang="ja-JP" altLang="en-US" b="1" u="sng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町村は、この法律及び子ども・子育て支援法の定めるところにより、保護者の労働又は疾病その他の事由により、その監護すべき乳児、幼児その他の児童について保育を必要とする場合において、次項に定めるところによるほか、当該児童を保育所において保育しなければならない。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」という市町村の実施義務は残りました。</a:t>
            </a: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17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保護者の要望に応えるのか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待機児童解消？</a:t>
            </a:r>
            <a:endParaRPr kumimoji="1" lang="en-US" altLang="ja-JP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民間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保育所ではなく、地域型保育所へ誘導かも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責任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はあくまでも保育所のみ　待機児童あいまいに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保育料引き下げ？</a:t>
            </a:r>
            <a:endParaRPr kumimoji="1" lang="en-US" altLang="ja-JP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必要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以外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は自己負担　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保育所以外は割増もあり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保育水準は？</a:t>
            </a:r>
            <a:endParaRPr kumimoji="1" lang="en-US" altLang="ja-JP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基準なども、それぞれの施設で市が条例化　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001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11211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05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金沢市でも子ども・子育て審議会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378461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9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3456384" cy="643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1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5904656" cy="590465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85798" y="5868108"/>
            <a:ext cx="5638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現在、金沢市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の保育所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の９割近くが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民間です。</a:t>
            </a:r>
            <a:endParaRPr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認定こども園２つ含む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152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25" y="476672"/>
            <a:ext cx="4057650" cy="3343275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5445224"/>
            <a:ext cx="9396536" cy="1143000"/>
          </a:xfrm>
        </p:spPr>
        <p:txBody>
          <a:bodyPr>
            <a:normAutofit fontScale="90000"/>
          </a:bodyPr>
          <a:lstStyle/>
          <a:p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定員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１１５％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増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でも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オーバーして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いる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保育所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２３ヶ所。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駅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西・臨海・西部の地域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など。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２６年度は１６０名が希望の保育園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入れず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366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1080120" cy="5904656"/>
          </a:xfrm>
        </p:spPr>
        <p:txBody>
          <a:bodyPr>
            <a:normAutofit/>
          </a:bodyPr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認可外保育園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61"/>
          <a:stretch/>
        </p:blipFill>
        <p:spPr>
          <a:xfrm>
            <a:off x="3563888" y="0"/>
            <a:ext cx="4464496" cy="6858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95536" y="54868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潜在的な待機児童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715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待機児童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いつも</a:t>
            </a:r>
            <a:r>
              <a:rPr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、調整してなんとかやっているというが、あきらめている人もいる。</a:t>
            </a:r>
            <a:endParaRPr lang="en-US" altLang="ja-JP" sz="4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そして、</a:t>
            </a:r>
            <a:r>
              <a:rPr lang="ja-JP" altLang="en-US" sz="44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認可外保育園</a:t>
            </a:r>
            <a:r>
              <a:rPr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に入った児童は待機児童としてカウントされない。</a:t>
            </a:r>
            <a:endParaRPr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632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保育料の高さ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504" y="1164134"/>
            <a:ext cx="88924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共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働き家庭を直撃している若年世帯</a:t>
            </a: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のＤ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からＤ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階層の</a:t>
            </a: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保育料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歳</a:t>
            </a: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以上児　　　　</a:t>
            </a:r>
            <a:r>
              <a:rPr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21,500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円から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27,800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28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３歳未満児は　　　</a:t>
            </a:r>
            <a:r>
              <a:rPr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29,500</a:t>
            </a: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円から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次々と高くなり</a:t>
            </a: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endParaRPr lang="en-US" altLang="ja-JP" sz="28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</a:t>
            </a:r>
            <a:r>
              <a:rPr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42,700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円から小刻みしながらも上がり</a:t>
            </a: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endParaRPr lang="en-US" altLang="ja-JP" sz="28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最高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46,300</a:t>
            </a: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sz="28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そもそも</a:t>
            </a:r>
            <a:r>
              <a:rPr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国基準の保育料が高く、自治体独自で負担軽減をしている。</a:t>
            </a:r>
            <a:endParaRPr lang="en-US" altLang="ja-JP" sz="28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金沢市では、</a:t>
            </a:r>
            <a:r>
              <a:rPr lang="ja-JP" altLang="en-US" sz="28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２５．８％</a:t>
            </a: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の軽減を実施</a:t>
            </a:r>
            <a:endParaRPr lang="en-US" altLang="ja-JP" sz="28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⇒</a:t>
            </a:r>
            <a:r>
              <a:rPr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１１億６千万負担</a:t>
            </a: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772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保育所が足りない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600200"/>
            <a:ext cx="8453095" cy="4525963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日本には、認可保育所に入りたくても入れない「待機児童」が年間２万～５万人程度おり、潜在的には５０万人いるとも言われている。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3093"/>
            <a:ext cx="4338295" cy="353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39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新制度に対して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議会答弁では、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「金沢市の水準を保ちたい」</a:t>
            </a:r>
            <a:endParaRPr lang="en-US" altLang="ja-JP" b="1" dirty="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「株式</a:t>
            </a:r>
            <a:r>
              <a:rPr lang="ja-JP" altLang="en-US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会社の参入は慎重で</a:t>
            </a:r>
            <a:r>
              <a:rPr lang="ja-JP" altLang="en-US" b="1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ありたい」</a:t>
            </a:r>
            <a:endParaRPr lang="ja-JP" altLang="en-US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ニーズ調査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を今年度中にまとめて議論の参考に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現在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全体保育所費：１２９億６４０９万円（国から）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国基準保育料から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の軽減割合は２５．８１％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本市負担額：１１億６０４４万円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単独運営費補助　１７項目　２０億５千万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961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5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子ども子育て支援新制度で</a:t>
            </a:r>
            <a:endParaRPr kumimoji="1" lang="en-US" altLang="ja-JP" sz="5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5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54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学童</a:t>
            </a:r>
            <a:r>
              <a:rPr lang="ja-JP" altLang="en-US" sz="5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保育</a:t>
            </a:r>
            <a:r>
              <a:rPr lang="ja-JP" altLang="en-US" sz="5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はどうなるのか？</a:t>
            </a:r>
            <a:endParaRPr kumimoji="1" lang="ja-JP" altLang="en-US" sz="5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738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 smtClean="0">
                <a:solidFill>
                  <a:schemeClr val="tx2"/>
                </a:solidFill>
              </a:rPr>
              <a:t>学童保育</a:t>
            </a:r>
            <a:r>
              <a:rPr lang="ja-JP" altLang="en-US" b="1" dirty="0">
                <a:solidFill>
                  <a:schemeClr val="tx2"/>
                </a:solidFill>
              </a:rPr>
              <a:t>の現状（</a:t>
            </a:r>
            <a:r>
              <a:rPr lang="en-US" altLang="ja-JP" b="1" dirty="0">
                <a:solidFill>
                  <a:schemeClr val="tx2"/>
                </a:solidFill>
              </a:rPr>
              <a:t>H</a:t>
            </a:r>
            <a:r>
              <a:rPr lang="ja-JP" altLang="en-US" b="1" dirty="0">
                <a:solidFill>
                  <a:schemeClr val="tx2"/>
                </a:solidFill>
              </a:rPr>
              <a:t>２５）</a:t>
            </a:r>
            <a:br>
              <a:rPr lang="ja-JP" altLang="en-US" b="1" dirty="0">
                <a:solidFill>
                  <a:schemeClr val="tx2"/>
                </a:solidFill>
              </a:rPr>
            </a:br>
            <a:endParaRPr kumimoji="1" lang="ja-JP" altLang="en-US" b="1" dirty="0">
              <a:solidFill>
                <a:schemeClr val="tx2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b="1" dirty="0" smtClean="0">
                <a:solidFill>
                  <a:srgbClr val="FF00FF"/>
                </a:solidFill>
              </a:rPr>
              <a:t>全国</a:t>
            </a:r>
            <a:r>
              <a:rPr lang="ja-JP" altLang="en-US" sz="2800" b="1" dirty="0"/>
              <a:t>　</a:t>
            </a:r>
            <a:r>
              <a:rPr lang="ja-JP" altLang="en-US" sz="2800" b="1" dirty="0" smtClean="0"/>
              <a:t>施設２万１４８２か所　１０年で</a:t>
            </a:r>
            <a:r>
              <a:rPr lang="en-US" altLang="ja-JP" sz="2800" b="1" dirty="0" smtClean="0"/>
              <a:t>×</a:t>
            </a:r>
            <a:r>
              <a:rPr lang="ja-JP" altLang="en-US" sz="2800" b="1" dirty="0" smtClean="0"/>
              <a:t>２．２</a:t>
            </a:r>
            <a:endParaRPr lang="en-US" altLang="ja-JP" sz="2800" b="1" dirty="0" smtClean="0"/>
          </a:p>
          <a:p>
            <a:pPr marL="0" indent="0">
              <a:buNone/>
            </a:pPr>
            <a:r>
              <a:rPr lang="ja-JP" altLang="en-US" sz="2800" b="1" dirty="0" smtClean="0"/>
              <a:t>　　　　登録児童数　８８万９２０５人　１０年で</a:t>
            </a:r>
            <a:r>
              <a:rPr lang="en-US" altLang="ja-JP" sz="2800" b="1" dirty="0" smtClean="0"/>
              <a:t>×</a:t>
            </a:r>
            <a:r>
              <a:rPr lang="ja-JP" altLang="en-US" sz="2800" b="1" dirty="0" smtClean="0"/>
              <a:t>２．６</a:t>
            </a:r>
            <a:endParaRPr lang="en-US" altLang="ja-JP" sz="2800" b="1" dirty="0" smtClean="0"/>
          </a:p>
          <a:p>
            <a:pPr marL="0" indent="0">
              <a:buNone/>
            </a:pPr>
            <a:r>
              <a:rPr lang="ja-JP" altLang="en-US" sz="2800" b="1" dirty="0" smtClean="0"/>
              <a:t>　　　　</a:t>
            </a:r>
            <a:r>
              <a:rPr lang="ja-JP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待機児童数　８６８９人！</a:t>
            </a:r>
            <a:endParaRPr lang="en-US" altLang="ja-JP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ja-JP" sz="2800" b="1" dirty="0" smtClean="0"/>
          </a:p>
          <a:p>
            <a:pPr marL="0" indent="0">
              <a:buNone/>
            </a:pPr>
            <a:r>
              <a:rPr lang="ja-JP" altLang="en-US" sz="2800" b="1" dirty="0" smtClean="0">
                <a:solidFill>
                  <a:srgbClr val="FF0000"/>
                </a:solidFill>
              </a:rPr>
              <a:t>金沢市</a:t>
            </a:r>
            <a:r>
              <a:rPr lang="ja-JP" altLang="en-US" sz="2800" b="1" dirty="0"/>
              <a:t>　</a:t>
            </a:r>
            <a:r>
              <a:rPr lang="ja-JP" altLang="en-US" sz="2800" b="1" dirty="0" smtClean="0"/>
              <a:t>学童保育数　</a:t>
            </a:r>
            <a:r>
              <a:rPr lang="ja-JP" altLang="en-US" sz="2800" b="1" dirty="0" smtClean="0">
                <a:solidFill>
                  <a:schemeClr val="tx2"/>
                </a:solidFill>
              </a:rPr>
              <a:t>８３</a:t>
            </a:r>
            <a:r>
              <a:rPr lang="ja-JP" altLang="en-US" sz="2800" b="1" dirty="0" smtClean="0"/>
              <a:t>　児童数　</a:t>
            </a:r>
            <a:r>
              <a:rPr lang="ja-JP" altLang="en-US" sz="2800" b="1" dirty="0" smtClean="0">
                <a:solidFill>
                  <a:schemeClr val="tx2"/>
                </a:solidFill>
              </a:rPr>
              <a:t>３９２４人　↑</a:t>
            </a:r>
            <a:endParaRPr lang="en-US" altLang="ja-JP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ja-JP" altLang="en-US" sz="2800" b="1" dirty="0" smtClean="0">
                <a:solidFill>
                  <a:schemeClr val="tx2"/>
                </a:solidFill>
              </a:rPr>
              <a:t>　　　　　　予算：４億５千万強</a:t>
            </a:r>
            <a:r>
              <a:rPr lang="en-US" altLang="ja-JP" sz="2800" b="1" dirty="0" smtClean="0">
                <a:solidFill>
                  <a:schemeClr val="tx2"/>
                </a:solidFill>
              </a:rPr>
              <a:t>/</a:t>
            </a:r>
            <a:r>
              <a:rPr lang="ja-JP" altLang="en-US" sz="2800" b="1" dirty="0" smtClean="0">
                <a:solidFill>
                  <a:schemeClr val="tx2"/>
                </a:solidFill>
              </a:rPr>
              <a:t>年　（＋保育料）</a:t>
            </a:r>
            <a:endParaRPr lang="en-US" altLang="ja-JP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kumimoji="1" lang="en-US" altLang="ja-JP" sz="2800" b="1" dirty="0" smtClean="0"/>
          </a:p>
          <a:p>
            <a:pPr marL="0" indent="0">
              <a:buNone/>
            </a:pPr>
            <a:r>
              <a:rPr lang="ja-JP" altLang="en-US" sz="2800" b="1" dirty="0" smtClean="0">
                <a:solidFill>
                  <a:srgbClr val="C00000"/>
                </a:solidFill>
              </a:rPr>
              <a:t>（運営内訳）</a:t>
            </a:r>
            <a:r>
              <a:rPr lang="ja-JP" altLang="en-US" sz="2800" b="1" dirty="0"/>
              <a:t>　</a:t>
            </a:r>
            <a:r>
              <a:rPr lang="ja-JP" altLang="en-US" sz="2800" b="1" dirty="0" smtClean="0"/>
              <a:t>　地区社協　４７　　　</a:t>
            </a:r>
            <a:endParaRPr lang="en-US" altLang="ja-JP" sz="2800" b="1" dirty="0" smtClean="0"/>
          </a:p>
          <a:p>
            <a:pPr marL="0" indent="0">
              <a:buNone/>
            </a:pPr>
            <a:r>
              <a:rPr lang="ja-JP" altLang="en-US" sz="2800" b="1" dirty="0" smtClean="0"/>
              <a:t>　　　　　　　　社会福祉法人　１４</a:t>
            </a:r>
            <a:endParaRPr lang="en-US" altLang="ja-JP" sz="2800" b="1" dirty="0" smtClean="0"/>
          </a:p>
          <a:p>
            <a:pPr marL="0" indent="0">
              <a:buNone/>
            </a:pPr>
            <a:r>
              <a:rPr kumimoji="1" lang="ja-JP" altLang="en-US" sz="2800" b="1" dirty="0" smtClean="0"/>
              <a:t>　　　　　　　　児童館　２１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7574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764704"/>
            <a:ext cx="8568952" cy="5289451"/>
          </a:xfrm>
        </p:spPr>
        <p:txBody>
          <a:bodyPr>
            <a:normAutofit fontScale="92500"/>
          </a:bodyPr>
          <a:lstStyle/>
          <a:p>
            <a:pPr marL="0" indent="0">
              <a:lnSpc>
                <a:spcPts val="4100"/>
              </a:lnSpc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民家</a:t>
            </a:r>
            <a:r>
              <a:rPr lang="ja-JP" altLang="en-US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を利用し保護者や地域が運営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する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ts val="4100"/>
              </a:lnSpc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スタイル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が多く、少ない補助金の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中、四苦八苦。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ts val="4100"/>
              </a:lnSpc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保育料は高い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（５０００円から１万円以上）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ts val="4100"/>
              </a:lnSpc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指導員の賃金は低い。離職率高い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ts val="4100"/>
              </a:lnSpc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・市の</a:t>
            </a:r>
            <a:r>
              <a:rPr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耐震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補助はあるができない。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ts val="4100"/>
              </a:lnSpc>
              <a:buNone/>
            </a:pPr>
            <a:endParaRPr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ts val="4100"/>
              </a:lnSpc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国や自治体が実施責務をもたず、運営費補助金も実際の運営と見合ったものとなって</a:t>
            </a:r>
            <a:r>
              <a:rPr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いない。</a:t>
            </a:r>
            <a:endParaRPr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0894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とある学童保育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4788024" cy="3576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16832"/>
            <a:ext cx="3583058" cy="4797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テキスト ボックス 7"/>
          <p:cNvSpPr txBox="1"/>
          <p:nvPr/>
        </p:nvSpPr>
        <p:spPr>
          <a:xfrm>
            <a:off x="519152" y="5435932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この空間に３０人が生活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16931" y="5967880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床上浸水も！→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12579" y="1291480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民家を借りているのだが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08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ということで、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</a:t>
            </a:r>
            <a:r>
              <a:rPr kumimoji="1"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「学童保育の待機を解消し女性が働きやすく」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といううたい文句で、制度化に着手。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事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業者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の参入、施設整備、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指導員の処遇改善・人材確保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r>
              <a:rPr kumimoji="1"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市町村事業に位置付け</a:t>
            </a:r>
            <a:endParaRPr kumimoji="1" lang="en-US" altLang="ja-JP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市町村任せに！</a:t>
            </a:r>
            <a:endParaRPr kumimoji="1" lang="en-US" altLang="ja-JP" b="1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4198130" y="2554740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65" y="4365104"/>
            <a:ext cx="83216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00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具体的になにをしてるか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ニーズ調査（分析中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b="1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</a:t>
            </a:r>
            <a:r>
              <a:rPr lang="ja-JP" altLang="en-US" b="1" dirty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事業計画の</a:t>
            </a:r>
            <a:r>
              <a:rPr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策定</a:t>
            </a:r>
            <a:endParaRPr lang="en-US" altLang="ja-JP" b="1" dirty="0" smtClean="0">
              <a:solidFill>
                <a:srgbClr val="FF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校下ごと？地域ごと？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少ない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or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多いところどうする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？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</a:t>
            </a:r>
            <a:r>
              <a:rPr lang="ja-JP" altLang="en-US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国の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省令に基づき条例化</a:t>
            </a:r>
            <a:r>
              <a:rPr lang="ja-JP" altLang="en-US" sz="18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（保育は９月で学童は１２月予定）</a:t>
            </a:r>
            <a:endParaRPr lang="en-US" altLang="ja-JP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</a:t>
            </a:r>
            <a:r>
              <a:rPr lang="en-US" altLang="ja-JP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</a:t>
            </a:r>
            <a:r>
              <a:rPr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財源</a:t>
            </a:r>
            <a:r>
              <a:rPr lang="ja-JP" altLang="en-US" b="1" dirty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確保</a:t>
            </a:r>
          </a:p>
          <a:p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059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908720" y="404664"/>
            <a:ext cx="8229600" cy="1143000"/>
          </a:xfrm>
        </p:spPr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この方々が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5593"/>
            <a:ext cx="3519323" cy="655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21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省令で決まっているもの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○対象児童は小学校６年生まで（児童福祉法）</a:t>
            </a:r>
            <a:endParaRPr kumimoji="1" lang="en-US" altLang="ja-JP" b="1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○指導員の数は、支援単位ごとに２人</a:t>
            </a:r>
            <a:endParaRPr lang="en-US" altLang="ja-JP" b="1" dirty="0">
              <a:solidFill>
                <a:srgbClr val="FF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○指導員の資格要件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・経過措置</a:t>
            </a:r>
            <a:endParaRPr lang="en-US" altLang="ja-JP" b="1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→省令第１０条３項　、附則第２条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295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市で議論が必要なもの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2132856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○事業実施場所（専用区画の面積と設置場所）</a:t>
            </a:r>
            <a:endParaRPr kumimoji="1" lang="en-US" altLang="ja-JP" b="1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→現状では</a:t>
            </a:r>
            <a:r>
              <a:rPr lang="ja-JP" altLang="en-US" b="1" dirty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クリア</a:t>
            </a:r>
            <a:r>
              <a:rPr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できないクラブをどうするか</a:t>
            </a:r>
            <a:endParaRPr kumimoji="1" lang="en-US" altLang="ja-JP" b="1" dirty="0" smtClean="0">
              <a:solidFill>
                <a:srgbClr val="FF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○支援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の単位の設定（国基準４０人以下）</a:t>
            </a:r>
            <a:endParaRPr lang="en-US" altLang="ja-JP" b="1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○開所日数（国基準：年２５０日以上）</a:t>
            </a:r>
            <a:endParaRPr kumimoji="1" lang="en-US" altLang="ja-JP" b="1" dirty="0" smtClean="0">
              <a:solidFill>
                <a:srgbClr val="FF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○開所時間</a:t>
            </a:r>
            <a:r>
              <a:rPr lang="ja-JP" altLang="en-US" sz="26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（国基準：平日３時間以上、休日８時間以上）</a:t>
            </a:r>
            <a:endParaRPr lang="en-US" altLang="ja-JP" sz="2600" b="1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○１８時以降の延長をどうするか</a:t>
            </a:r>
            <a:endParaRPr kumimoji="1" lang="ja-JP" altLang="en-US" b="1" dirty="0">
              <a:solidFill>
                <a:srgbClr val="FF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408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保護者も異議申し立て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大都市圏では「保活」する保護者たちが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立ち上がり、行政不服審査法に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基づき、集団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異議申し立てや、</a:t>
            </a:r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SNS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を使って呼びかけた抗議集会など、認可保育所の増設を求める動きが広がっている。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89040"/>
            <a:ext cx="3913478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683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財源どうする？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国の財源　</a:t>
            </a:r>
            <a:r>
              <a:rPr kumimoji="1"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８月に概算要求→</a:t>
            </a:r>
            <a:r>
              <a:rPr kumimoji="1"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１２月決定</a:t>
            </a:r>
            <a:endParaRPr kumimoji="1" lang="en-US" altLang="ja-JP" b="1" dirty="0" smtClean="0">
              <a:solidFill>
                <a:srgbClr val="FF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→各自治体に配分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そもそも消費税</a:t>
            </a:r>
            <a:r>
              <a:rPr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１０％（子育て分野</a:t>
            </a:r>
            <a:r>
              <a:rPr lang="en-US" altLang="ja-JP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0.7</a:t>
            </a:r>
            <a:r>
              <a:rPr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兆円）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になったら</a:t>
            </a:r>
            <a:r>
              <a:rPr lang="ja-JP" altLang="en-US" b="1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制度だし、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１．１兆円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が全体で必要と言われるが確保できるのか？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12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現在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の事業費のしくみ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755576" y="2132856"/>
            <a:ext cx="3528392" cy="33843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>
            <a:stCxn id="12" idx="0"/>
            <a:endCxn id="12" idx="4"/>
          </p:cNvCxnSpPr>
          <p:nvPr/>
        </p:nvCxnSpPr>
        <p:spPr>
          <a:xfrm>
            <a:off x="2519772" y="2132856"/>
            <a:ext cx="0" cy="3384376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12" idx="1"/>
            <a:endCxn id="12" idx="1"/>
          </p:cNvCxnSpPr>
          <p:nvPr/>
        </p:nvCxnSpPr>
        <p:spPr>
          <a:xfrm>
            <a:off x="1272297" y="262848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1115616" y="2727984"/>
            <a:ext cx="1404156" cy="109706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2643729" y="364037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利用料５０％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392802" y="2727984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国１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983969" y="4077401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金沢市２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722312" y="5733256"/>
            <a:ext cx="1574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児童館</a:t>
            </a: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455654" y="5762625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児童館以外</a:t>
            </a: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041784" y="1676182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使い方は各クラブしだい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45514"/>
            <a:ext cx="3737322" cy="358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20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616677" y="265212"/>
            <a:ext cx="8229600" cy="1143000"/>
          </a:xfrm>
        </p:spPr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今まで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と異なる点①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92" y="1700808"/>
            <a:ext cx="86868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中核市特例　国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</a:t>
            </a:r>
            <a:r>
              <a:rPr lang="en-US" altLang="ja-JP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en-US" altLang="ja-JP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金沢市</a:t>
            </a:r>
            <a:r>
              <a:rPr lang="en-US" altLang="ja-JP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2/3</a:t>
            </a:r>
            <a:r>
              <a:rPr lang="ja-JP" altLang="en-US" sz="22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2200" b="1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が外され、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国１</a:t>
            </a:r>
            <a:r>
              <a:rPr lang="en-US" altLang="ja-JP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　県１</a:t>
            </a:r>
            <a:r>
              <a:rPr lang="en-US" altLang="ja-JP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　金沢市１</a:t>
            </a:r>
            <a:r>
              <a:rPr lang="en-US" altLang="ja-JP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</a:t>
            </a:r>
            <a:endParaRPr lang="en-US" altLang="ja-JP" b="1" dirty="0" smtClean="0">
              <a:solidFill>
                <a:srgbClr val="FF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となるか</a:t>
            </a:r>
            <a:r>
              <a:rPr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も。</a:t>
            </a:r>
            <a:endParaRPr lang="en-US" altLang="ja-JP" b="1" dirty="0" smtClean="0">
              <a:solidFill>
                <a:srgbClr val="FF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（県は</a:t>
            </a:r>
            <a:r>
              <a:rPr lang="en-US" altLang="ja-JP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MAX</a:t>
            </a:r>
            <a:r>
              <a:rPr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で１</a:t>
            </a:r>
            <a:r>
              <a:rPr lang="en-US" altLang="ja-JP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３）</a:t>
            </a:r>
            <a:endParaRPr lang="en-US" altLang="ja-JP" b="1" dirty="0" smtClean="0">
              <a:solidFill>
                <a:srgbClr val="FF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49" y="980728"/>
            <a:ext cx="2575859" cy="247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48" y="3645024"/>
            <a:ext cx="2575860" cy="2462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コネクタ 4"/>
          <p:cNvCxnSpPr>
            <a:endCxn id="1028" idx="2"/>
          </p:cNvCxnSpPr>
          <p:nvPr/>
        </p:nvCxnSpPr>
        <p:spPr>
          <a:xfrm>
            <a:off x="7679578" y="4876285"/>
            <a:ext cx="0" cy="1231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5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今までと異なる点②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ts val="4000"/>
              </a:lnSpc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運営費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計算根拠としての人件費</a:t>
            </a:r>
          </a:p>
          <a:p>
            <a:pPr marL="0" indent="0">
              <a:lnSpc>
                <a:spcPts val="4000"/>
              </a:lnSpc>
              <a:buNone/>
            </a:pP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ts val="4000"/>
              </a:lnSpc>
              <a:buNone/>
            </a:pPr>
            <a:r>
              <a:rPr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１５０万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人→４５０万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という検討も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ts val="4000"/>
              </a:lnSpc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国ではしてるが、まだわからない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ts val="4000"/>
              </a:lnSpc>
              <a:buNone/>
            </a:pP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ts val="4000"/>
              </a:lnSpc>
              <a:buNone/>
            </a:pP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金沢市</a:t>
            </a:r>
            <a:r>
              <a:rPr lang="ja-JP" altLang="en-US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しても指導員</a:t>
            </a:r>
            <a:r>
              <a:rPr lang="ja-JP" altLang="en-US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の待遇改善、離職防止を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したい思いはある</a:t>
            </a:r>
            <a:endParaRPr lang="ja-JP" altLang="en-US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115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今までと異なる点③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保育</a:t>
            </a:r>
            <a:r>
              <a:rPr lang="ja-JP" altLang="en-US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のよう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に認可外</a:t>
            </a:r>
            <a:r>
              <a:rPr lang="ja-JP" altLang="en-US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のようなところも認めるようなことに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</a:t>
            </a:r>
            <a:endParaRPr lang="en-US" altLang="ja-JP" b="1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ただし、金沢市は善隣館思想で社協や福祉法人、児童館が強い</a:t>
            </a:r>
          </a:p>
          <a:p>
            <a:pPr marL="0" indent="0">
              <a:buNone/>
            </a:pPr>
            <a:endParaRPr lang="ja-JP" altLang="en-US" b="1" dirty="0">
              <a:solidFill>
                <a:srgbClr val="FF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46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今までと異なる点④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基本の財源</a:t>
            </a:r>
            <a:r>
              <a:rPr lang="en-US" altLang="ja-JP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+α</a:t>
            </a:r>
            <a:r>
              <a:rPr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（質の改善にかかる費用）がつくと</a:t>
            </a:r>
            <a:r>
              <a:rPr lang="ja-JP" altLang="en-US" b="1" dirty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される</a:t>
            </a:r>
            <a:r>
              <a:rPr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がどうなるのか</a:t>
            </a:r>
            <a:endParaRPr lang="en-US" altLang="ja-JP" b="1" dirty="0" smtClean="0">
              <a:solidFill>
                <a:srgbClr val="FF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１３事業でどのように財源をとるのか</a:t>
            </a:r>
            <a:endParaRPr lang="en-US" altLang="ja-JP" b="1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増設</a:t>
            </a:r>
            <a:r>
              <a:rPr lang="ja-JP" altLang="en-US" b="1" dirty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</a:t>
            </a:r>
            <a:r>
              <a:rPr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耐震化、などの</a:t>
            </a:r>
            <a:r>
              <a:rPr lang="ja-JP" altLang="en-US" b="1" dirty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施設</a:t>
            </a:r>
            <a:r>
              <a:rPr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整備、延長保育も</a:t>
            </a:r>
            <a:r>
              <a:rPr lang="ja-JP" altLang="en-US" b="1" dirty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予算がどうなるかあきらかで</a:t>
            </a:r>
            <a:r>
              <a:rPr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ない</a:t>
            </a:r>
            <a:endParaRPr lang="en-US" altLang="ja-JP" b="1" dirty="0" smtClean="0">
              <a:solidFill>
                <a:srgbClr val="FF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345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まとめ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面積基準</a:t>
            </a:r>
            <a:r>
              <a:rPr kumimoji="1"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</a:t>
            </a:r>
            <a:r>
              <a:rPr kumimoji="1" lang="ja-JP" altLang="en-US" b="1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指導員資格</a:t>
            </a:r>
            <a:r>
              <a:rPr kumimoji="1"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は、これまでの施設の運営を妨げるものにはしないはず</a:t>
            </a:r>
            <a:endParaRPr lang="en-US" altLang="ja-JP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だが、</a:t>
            </a:r>
            <a:endParaRPr kumimoji="1" lang="en-US" altLang="ja-JP" b="1" dirty="0" smtClean="0">
              <a:solidFill>
                <a:srgbClr val="FF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結局は国や県がどれだけ予算を組み、</a:t>
            </a:r>
            <a:endParaRPr lang="en-US" altLang="ja-JP" b="1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金沢市</a:t>
            </a:r>
            <a:r>
              <a:rPr kumimoji="1"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も単独補助を出すかどうかがカギ</a:t>
            </a:r>
            <a:endParaRPr kumimoji="1" lang="en-US" altLang="ja-JP" b="1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539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まとめ２　国レベル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25144"/>
          </a:xfrm>
        </p:spPr>
        <p:txBody>
          <a:bodyPr>
            <a:normAutofit lnSpcReduction="10000"/>
          </a:bodyPr>
          <a:lstStyle/>
          <a:p>
            <a:r>
              <a:rPr lang="ja-JP" altLang="en-US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ハード面：整備や耐震化といった</a:t>
            </a:r>
            <a:r>
              <a:rPr lang="en-US" altLang="ja-JP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</a:t>
            </a:r>
            <a:r>
              <a:rPr lang="en-US" altLang="ja-JP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α</a:t>
            </a:r>
            <a:endParaRPr lang="ja-JP" altLang="en-US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ソフト面：延長保育、アレルギー</a:t>
            </a:r>
            <a:r>
              <a:rPr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対応などの</a:t>
            </a:r>
            <a:endParaRPr lang="en-US" altLang="ja-JP" b="1" dirty="0" smtClean="0">
              <a:solidFill>
                <a:srgbClr val="FF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</a:t>
            </a:r>
            <a:r>
              <a:rPr lang="en-US" altLang="ja-JP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+α</a:t>
            </a:r>
            <a:r>
              <a:rPr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lang="ja-JP" altLang="en-US" b="1" dirty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国に加算</a:t>
            </a:r>
            <a:r>
              <a:rPr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させる</a:t>
            </a:r>
            <a:endParaRPr lang="en-US" altLang="ja-JP" b="1" dirty="0" smtClean="0">
              <a:solidFill>
                <a:srgbClr val="FF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指導員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kumimoji="1"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人件費計算を４５０万円に引き上げ</a:t>
            </a:r>
            <a:endParaRPr kumimoji="1" lang="en-US" altLang="ja-JP" b="1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させて、</a:t>
            </a:r>
            <a:endParaRPr kumimoji="1" lang="en-US" altLang="ja-JP" b="1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国からの運営費を増額させる</a:t>
            </a:r>
            <a:endParaRPr kumimoji="1" lang="en-US" altLang="ja-JP" b="1" dirty="0" smtClean="0">
              <a:solidFill>
                <a:srgbClr val="FF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そのうえ</a:t>
            </a:r>
            <a:r>
              <a:rPr lang="ja-JP" altLang="en-US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で、保護者の利用料金も下げられるよう</a:t>
            </a: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　　　　　</a:t>
            </a:r>
            <a:r>
              <a:rPr lang="ja-JP" altLang="en-US" sz="2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☆本当は保育園のように応能負担が原則なはず</a:t>
            </a:r>
            <a:endParaRPr lang="ja-JP" altLang="en-US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780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県と市へ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・石川県にも１</a:t>
            </a:r>
            <a:r>
              <a:rPr kumimoji="1" lang="en-US" altLang="ja-JP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kumimoji="1"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３出させる</a:t>
            </a:r>
            <a:endParaRPr kumimoji="1" lang="en-US" altLang="ja-JP" b="1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 smtClean="0">
              <a:solidFill>
                <a:srgbClr val="FF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・金沢市の負担分の計算を常勤を想定して　</a:t>
            </a:r>
            <a:endParaRPr lang="en-US" altLang="ja-JP" b="1" dirty="0" smtClean="0">
              <a:solidFill>
                <a:srgbClr val="FF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出させる１５０万→４５０万</a:t>
            </a:r>
            <a:endParaRPr kumimoji="1" lang="en-US" altLang="ja-JP" b="1" dirty="0" smtClean="0">
              <a:solidFill>
                <a:srgbClr val="FF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・金沢市の単独補助増やさせる</a:t>
            </a:r>
            <a:endParaRPr lang="en-US" altLang="ja-JP" b="1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 smtClean="0">
              <a:solidFill>
                <a:srgbClr val="FF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b="1" dirty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株式会社などの参入を阻止</a:t>
            </a:r>
          </a:p>
          <a:p>
            <a:pPr marL="0" indent="0">
              <a:buNone/>
            </a:pPr>
            <a:endParaRPr kumimoji="1" lang="ja-JP" altLang="en-US" b="1" dirty="0">
              <a:solidFill>
                <a:srgbClr val="FF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759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4" t="12589" r="39997" b="8105"/>
          <a:stretch/>
        </p:blipFill>
        <p:spPr bwMode="auto">
          <a:xfrm>
            <a:off x="1619672" y="0"/>
            <a:ext cx="6048672" cy="662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91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" y="733425"/>
            <a:ext cx="8982075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すでに働きかけています。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84984"/>
            <a:ext cx="4338333" cy="3240360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205502" y="1785071"/>
            <a:ext cx="8398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保団連や福祉保育労組、学童保育市連協</a:t>
            </a:r>
            <a:endParaRPr kumimoji="1"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のみなさんとともに金沢市に署名や要望を</a:t>
            </a:r>
            <a:endParaRPr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出して</a:t>
            </a:r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います。これからも引き続き取り組みましょう！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688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規制緩和ばかり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b="1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にも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関わらず、これまでとられてきた国や自治体の対策は、定員弾力化や面積基準の緩和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や企業参入など</a:t>
            </a:r>
            <a:r>
              <a:rPr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規制緩和ばかり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２０００年　厚生労働省通知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「保育所の設置を社会福祉法人以外にも認める」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541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噂の横浜では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373290"/>
            <a:ext cx="88924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２０１０年で１５５２人の待機児童を、３年でゼロに！？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→企業参入を促進、認可外保育園児を数えない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面積基準の緩和、認可外保育所の増設など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993" y="4046396"/>
            <a:ext cx="3672408" cy="2754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46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認可保育所とは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認可保育所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は・・児童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福祉法に基づき都道府県又は政令市又は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中核市が設置を認可した施設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をいいます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国の最低基準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（保育士の設置人数・保育内容・設備など）はもちろんのこと、</a:t>
            </a:r>
            <a:r>
              <a:rPr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各自治体独自の基準を満たす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必要があります。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356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金沢市の認可基準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8230325" cy="5517232"/>
          </a:xfrm>
        </p:spPr>
      </p:pic>
    </p:spTree>
    <p:extLst>
      <p:ext uri="{BB962C8B-B14F-4D97-AF65-F5344CB8AC3E}">
        <p14:creationId xmlns:p14="http://schemas.microsoft.com/office/powerpoint/2010/main" val="14157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2472</TotalTime>
  <Words>1498</Words>
  <Application>Microsoft Office PowerPoint</Application>
  <PresentationFormat>画面に合わせる (4:3)</PresentationFormat>
  <Paragraphs>265</Paragraphs>
  <Slides>50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50</vt:i4>
      </vt:variant>
    </vt:vector>
  </HeadingPairs>
  <TitlesOfParts>
    <vt:vector size="52" baseType="lpstr">
      <vt:lpstr>Office ​​テーマ</vt:lpstr>
      <vt:lpstr>Office テーマ</vt:lpstr>
      <vt:lpstr>金沢市の保育園・学童保育の現状と子ども・子育て新支援制度の 問題点・がんばる点</vt:lpstr>
      <vt:lpstr>新制度ってなに？</vt:lpstr>
      <vt:lpstr>保育所が足りない</vt:lpstr>
      <vt:lpstr>保護者も異議申し立て</vt:lpstr>
      <vt:lpstr>PowerPoint プレゼンテーション</vt:lpstr>
      <vt:lpstr>規制緩和ばかり</vt:lpstr>
      <vt:lpstr>噂の横浜では</vt:lpstr>
      <vt:lpstr>認可保育所とは</vt:lpstr>
      <vt:lpstr>金沢市の認可基準</vt:lpstr>
      <vt:lpstr>認可外保育施設との違い</vt:lpstr>
      <vt:lpstr>東京では認証保育所</vt:lpstr>
      <vt:lpstr>PowerPoint プレゼンテーション</vt:lpstr>
      <vt:lpstr>子ども・子育て新支援制度</vt:lpstr>
      <vt:lpstr>消費税使うと言いながら</vt:lpstr>
      <vt:lpstr>具体的に変わること</vt:lpstr>
      <vt:lpstr>PowerPoint プレゼンテーション</vt:lpstr>
      <vt:lpstr>対象となる施設が増え、施設型保育と地域型保育の二つに分類されます</vt:lpstr>
      <vt:lpstr>小規模保育とは</vt:lpstr>
      <vt:lpstr>PowerPoint プレゼンテーション</vt:lpstr>
      <vt:lpstr>保育の実施義務は残った！</vt:lpstr>
      <vt:lpstr>保護者の要望に応えるのか</vt:lpstr>
      <vt:lpstr>PowerPoint プレゼンテーション</vt:lpstr>
      <vt:lpstr>金沢市でも子ども・子育て審議会</vt:lpstr>
      <vt:lpstr>PowerPoint プレゼンテーション</vt:lpstr>
      <vt:lpstr>PowerPoint プレゼンテーション</vt:lpstr>
      <vt:lpstr>定員の１１５％増でもオーバーしている 保育所は２３ヶ所。 駅西・臨海・西部の地域など。 ２６年度は１６０名が希望の保育園 入れず  </vt:lpstr>
      <vt:lpstr>認可外保育園</vt:lpstr>
      <vt:lpstr>待機児童</vt:lpstr>
      <vt:lpstr>保育料の高さ</vt:lpstr>
      <vt:lpstr>新制度に対して</vt:lpstr>
      <vt:lpstr>PowerPoint プレゼンテーション</vt:lpstr>
      <vt:lpstr>学童保育の現状（H２５） </vt:lpstr>
      <vt:lpstr>PowerPoint プレゼンテーション</vt:lpstr>
      <vt:lpstr>とある学童保育</vt:lpstr>
      <vt:lpstr>ということで、</vt:lpstr>
      <vt:lpstr>具体的になにをしてるか</vt:lpstr>
      <vt:lpstr>この方々が</vt:lpstr>
      <vt:lpstr>省令で決まっているもの</vt:lpstr>
      <vt:lpstr>市で議論が必要なもの</vt:lpstr>
      <vt:lpstr>財源どうする？</vt:lpstr>
      <vt:lpstr>現在の事業費のしくみ</vt:lpstr>
      <vt:lpstr>今までと異なる点①</vt:lpstr>
      <vt:lpstr>今までと異なる点②</vt:lpstr>
      <vt:lpstr>今までと異なる点③</vt:lpstr>
      <vt:lpstr>今までと異なる点④</vt:lpstr>
      <vt:lpstr>まとめ</vt:lpstr>
      <vt:lpstr>まとめ２　国レベル</vt:lpstr>
      <vt:lpstr>県と市へ</vt:lpstr>
      <vt:lpstr>PowerPoint プレゼンテーション</vt:lpstr>
      <vt:lpstr>すでに働きかけています。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金沢市の保育園・学童保育の現状と子ども・子育て新支援制度の問題点</dc:title>
  <dc:creator>miyo</dc:creator>
  <cp:lastModifiedBy>miyo</cp:lastModifiedBy>
  <cp:revision>80</cp:revision>
  <dcterms:created xsi:type="dcterms:W3CDTF">2014-01-31T14:21:19Z</dcterms:created>
  <dcterms:modified xsi:type="dcterms:W3CDTF">2014-07-15T08:44:52Z</dcterms:modified>
</cp:coreProperties>
</file>