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8.xml" ContentType="application/vnd.openxmlformats-officedocument.presentationml.notesSlide+xml"/>
  <Override PartName="/ppt/charts/chart5.xml" ContentType="application/vnd.openxmlformats-officedocument.drawingml.chart+xml"/>
  <Override PartName="/ppt/notesSlides/notesSlide9.xml" ContentType="application/vnd.openxmlformats-officedocument.presentationml.notesSlide+xml"/>
  <Override PartName="/ppt/charts/chart6.xml" ContentType="application/vnd.openxmlformats-officedocument.drawingml.chart+xml"/>
  <Override PartName="/ppt/drawings/drawing1.xml" ContentType="application/vnd.openxmlformats-officedocument.drawingml.chartshapes+xml"/>
  <Override PartName="/ppt/notesSlides/notesSlide10.xml" ContentType="application/vnd.openxmlformats-officedocument.presentationml.notesSlide+xml"/>
  <Override PartName="/ppt/charts/chart7.xml" ContentType="application/vnd.openxmlformats-officedocument.drawingml.chart+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76" r:id="rId1"/>
  </p:sldMasterIdLst>
  <p:notesMasterIdLst>
    <p:notesMasterId r:id="rId40"/>
  </p:notesMasterIdLst>
  <p:sldIdLst>
    <p:sldId id="418" r:id="rId2"/>
    <p:sldId id="447" r:id="rId3"/>
    <p:sldId id="407" r:id="rId4"/>
    <p:sldId id="408" r:id="rId5"/>
    <p:sldId id="409" r:id="rId6"/>
    <p:sldId id="419" r:id="rId7"/>
    <p:sldId id="428" r:id="rId8"/>
    <p:sldId id="410" r:id="rId9"/>
    <p:sldId id="412" r:id="rId10"/>
    <p:sldId id="438" r:id="rId11"/>
    <p:sldId id="439" r:id="rId12"/>
    <p:sldId id="433" r:id="rId13"/>
    <p:sldId id="434" r:id="rId14"/>
    <p:sldId id="435" r:id="rId15"/>
    <p:sldId id="448" r:id="rId16"/>
    <p:sldId id="436" r:id="rId17"/>
    <p:sldId id="449" r:id="rId18"/>
    <p:sldId id="450" r:id="rId19"/>
    <p:sldId id="437" r:id="rId20"/>
    <p:sldId id="430" r:id="rId21"/>
    <p:sldId id="440" r:id="rId22"/>
    <p:sldId id="414" r:id="rId23"/>
    <p:sldId id="451" r:id="rId24"/>
    <p:sldId id="452" r:id="rId25"/>
    <p:sldId id="453" r:id="rId26"/>
    <p:sldId id="441" r:id="rId27"/>
    <p:sldId id="330" r:id="rId28"/>
    <p:sldId id="413" r:id="rId29"/>
    <p:sldId id="415" r:id="rId30"/>
    <p:sldId id="416" r:id="rId31"/>
    <p:sldId id="432" r:id="rId32"/>
    <p:sldId id="417" r:id="rId33"/>
    <p:sldId id="454" r:id="rId34"/>
    <p:sldId id="399" r:id="rId35"/>
    <p:sldId id="455" r:id="rId36"/>
    <p:sldId id="431" r:id="rId37"/>
    <p:sldId id="445" r:id="rId38"/>
    <p:sldId id="446" r:id="rId39"/>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テーマ スタイル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735" autoAdjust="0"/>
    <p:restoredTop sz="95058" autoAdjust="0"/>
  </p:normalViewPr>
  <p:slideViewPr>
    <p:cSldViewPr>
      <p:cViewPr>
        <p:scale>
          <a:sx n="68" d="100"/>
          <a:sy n="68" d="100"/>
        </p:scale>
        <p:origin x="-1074" y="-498"/>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ICHIZUKA\APPDATA\LOCAL\TEMP\SOWDIR0\&#20171;&#35703;&#20445;&#38522;&#12398;&#23455;&#26045;&#29366;&#27841;&#65288;&#12497;&#12527;&#12540;&#12509;&#12452;&#12531;&#12488;&#20316;&#25104;&#29992;&#65289;20140311.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knsv0008\&#20171;&#35703;&#20445;&#38522;&#35506;\&#20225;&#30011;&#24246;&#21209;\02&#36939;&#21942;&#21332;&#35696;&#20250;\H26&#36939;&#21942;&#21332;&#35696;&#20250;\&#31532;&#65297;&#22238;\&#36039;&#26009;&#20316;&#25104;&#12487;&#12540;&#12479;\&#20171;&#35703;&#20445;&#38522;&#12398;&#23455;&#26045;&#29366;&#27841;&#65288;&#12497;&#12527;&#12540;&#12509;&#12452;&#12531;&#12488;&#20316;&#25104;&#29992;&#65289;20140711.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TYFAK\AppData\Local\Microsoft\Windows\Temporary%20Internet%20Files\Content.Outlook\3NWXTEV7\&#12372;&#24847;&#35211;&#21215;&#38598;&#38598;&#35336;&#34920;&#65288;&#20491;&#20154;&#24773;&#22577;&#21066;&#38500;&#29256;&#65289;&#38598;&#35336;&#29992;.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ichizuka\Documents\&#25919;&#31574;&#35413;&#20385;&#12471;&#12473;&#12486;&#12512;\&#20998;&#26512;\&#20998;&#26512;&#12471;&#12473;&#12486;&#12512;.xls"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981888745148789"/>
          <c:y val="5.7649729821024703E-2"/>
          <c:w val="0.80206985769728378"/>
          <c:h val="0.61862594692561168"/>
        </c:manualLayout>
      </c:layout>
      <c:lineChart>
        <c:grouping val="standard"/>
        <c:varyColors val="0"/>
        <c:ser>
          <c:idx val="1"/>
          <c:order val="0"/>
          <c:tx>
            <c:strRef>
              <c:f>'高齢者数（前期・後期）の推移'!$M$1</c:f>
              <c:strCache>
                <c:ptCount val="1"/>
                <c:pt idx="0">
                  <c:v>高齢者数
（①＋②）</c:v>
                </c:pt>
              </c:strCache>
            </c:strRef>
          </c:tx>
          <c:spPr>
            <a:ln w="12700">
              <a:solidFill>
                <a:srgbClr val="FF00FF"/>
              </a:solidFill>
              <a:prstDash val="solid"/>
            </a:ln>
          </c:spPr>
          <c:marker>
            <c:symbol val="square"/>
            <c:size val="8"/>
            <c:spPr>
              <a:solidFill>
                <a:srgbClr val="FF00FF"/>
              </a:solidFill>
              <a:ln>
                <a:solidFill>
                  <a:srgbClr val="FF00FF"/>
                </a:solidFill>
                <a:prstDash val="solid"/>
              </a:ln>
            </c:spPr>
          </c:marker>
          <c:cat>
            <c:strRef>
              <c:f>'高齢者数（前期・後期）の推移'!$L$2:$L$25</c:f>
              <c:strCache>
                <c:ptCount val="11"/>
                <c:pt idx="0">
                  <c:v>H12.4</c:v>
                </c:pt>
                <c:pt idx="1">
                  <c:v>H15.4</c:v>
                </c:pt>
                <c:pt idx="2">
                  <c:v>H18.4</c:v>
                </c:pt>
                <c:pt idx="3">
                  <c:v>H19.4</c:v>
                </c:pt>
                <c:pt idx="4">
                  <c:v>H20.4</c:v>
                </c:pt>
                <c:pt idx="5">
                  <c:v>H21.4</c:v>
                </c:pt>
                <c:pt idx="6">
                  <c:v>H22.4</c:v>
                </c:pt>
                <c:pt idx="7">
                  <c:v>H23.4</c:v>
                </c:pt>
                <c:pt idx="8">
                  <c:v>H24.4</c:v>
                </c:pt>
                <c:pt idx="9">
                  <c:v>H25.4</c:v>
                </c:pt>
                <c:pt idx="10">
                  <c:v>H26.4</c:v>
                </c:pt>
              </c:strCache>
            </c:strRef>
          </c:cat>
          <c:val>
            <c:numRef>
              <c:f>'高齢者数（前期・後期）の推移'!$M$2:$M$25</c:f>
              <c:numCache>
                <c:formatCode>#,##0_);[Red]\(#,##0\)</c:formatCode>
                <c:ptCount val="11"/>
                <c:pt idx="0">
                  <c:v>71272</c:v>
                </c:pt>
                <c:pt idx="1">
                  <c:v>77679</c:v>
                </c:pt>
                <c:pt idx="2">
                  <c:v>82810</c:v>
                </c:pt>
                <c:pt idx="3">
                  <c:v>86191</c:v>
                </c:pt>
                <c:pt idx="4">
                  <c:v>89299</c:v>
                </c:pt>
                <c:pt idx="5">
                  <c:v>92275</c:v>
                </c:pt>
                <c:pt idx="6">
                  <c:v>94278</c:v>
                </c:pt>
                <c:pt idx="7">
                  <c:v>94833</c:v>
                </c:pt>
                <c:pt idx="8">
                  <c:v>98283</c:v>
                </c:pt>
                <c:pt idx="9">
                  <c:v>103607</c:v>
                </c:pt>
                <c:pt idx="10">
                  <c:v>108378</c:v>
                </c:pt>
              </c:numCache>
            </c:numRef>
          </c:val>
          <c:smooth val="0"/>
        </c:ser>
        <c:ser>
          <c:idx val="0"/>
          <c:order val="1"/>
          <c:tx>
            <c:strRef>
              <c:f>'高齢者数（前期・後期）の推移'!$N$1</c:f>
              <c:strCache>
                <c:ptCount val="1"/>
                <c:pt idx="0">
                  <c:v>①65～74歳</c:v>
                </c:pt>
              </c:strCache>
            </c:strRef>
          </c:tx>
          <c:spPr>
            <a:ln w="12700">
              <a:solidFill>
                <a:srgbClr val="000080"/>
              </a:solidFill>
              <a:prstDash val="solid"/>
            </a:ln>
          </c:spPr>
          <c:marker>
            <c:symbol val="diamond"/>
            <c:size val="8"/>
            <c:spPr>
              <a:solidFill>
                <a:srgbClr val="000080"/>
              </a:solidFill>
              <a:ln>
                <a:solidFill>
                  <a:srgbClr val="000080"/>
                </a:solidFill>
                <a:prstDash val="solid"/>
              </a:ln>
            </c:spPr>
          </c:marker>
          <c:cat>
            <c:strRef>
              <c:f>'高齢者数（前期・後期）の推移'!$L$2:$L$25</c:f>
              <c:strCache>
                <c:ptCount val="11"/>
                <c:pt idx="0">
                  <c:v>H12.4</c:v>
                </c:pt>
                <c:pt idx="1">
                  <c:v>H15.4</c:v>
                </c:pt>
                <c:pt idx="2">
                  <c:v>H18.4</c:v>
                </c:pt>
                <c:pt idx="3">
                  <c:v>H19.4</c:v>
                </c:pt>
                <c:pt idx="4">
                  <c:v>H20.4</c:v>
                </c:pt>
                <c:pt idx="5">
                  <c:v>H21.4</c:v>
                </c:pt>
                <c:pt idx="6">
                  <c:v>H22.4</c:v>
                </c:pt>
                <c:pt idx="7">
                  <c:v>H23.4</c:v>
                </c:pt>
                <c:pt idx="8">
                  <c:v>H24.4</c:v>
                </c:pt>
                <c:pt idx="9">
                  <c:v>H25.4</c:v>
                </c:pt>
                <c:pt idx="10">
                  <c:v>H26.4</c:v>
                </c:pt>
              </c:strCache>
            </c:strRef>
          </c:cat>
          <c:val>
            <c:numRef>
              <c:f>'高齢者数（前期・後期）の推移'!$N$2:$N$25</c:f>
              <c:numCache>
                <c:formatCode>#,##0_);[Red]\(#,##0\)</c:formatCode>
                <c:ptCount val="11"/>
                <c:pt idx="0">
                  <c:v>40955</c:v>
                </c:pt>
                <c:pt idx="1">
                  <c:v>42923</c:v>
                </c:pt>
                <c:pt idx="2">
                  <c:v>43035</c:v>
                </c:pt>
                <c:pt idx="3">
                  <c:v>44726</c:v>
                </c:pt>
                <c:pt idx="4">
                  <c:v>46121</c:v>
                </c:pt>
                <c:pt idx="5">
                  <c:v>47553</c:v>
                </c:pt>
                <c:pt idx="6">
                  <c:v>48264</c:v>
                </c:pt>
                <c:pt idx="7">
                  <c:v>47253</c:v>
                </c:pt>
                <c:pt idx="8">
                  <c:v>49600</c:v>
                </c:pt>
                <c:pt idx="9">
                  <c:v>53679</c:v>
                </c:pt>
                <c:pt idx="10">
                  <c:v>57902</c:v>
                </c:pt>
              </c:numCache>
            </c:numRef>
          </c:val>
          <c:smooth val="0"/>
        </c:ser>
        <c:ser>
          <c:idx val="2"/>
          <c:order val="2"/>
          <c:tx>
            <c:strRef>
              <c:f>'高齢者数（前期・後期）の推移'!$O$1</c:f>
              <c:strCache>
                <c:ptCount val="1"/>
                <c:pt idx="0">
                  <c:v>②75歳以上</c:v>
                </c:pt>
              </c:strCache>
            </c:strRef>
          </c:tx>
          <c:spPr>
            <a:ln w="12700">
              <a:solidFill>
                <a:srgbClr val="800000"/>
              </a:solidFill>
              <a:prstDash val="solid"/>
            </a:ln>
          </c:spPr>
          <c:marker>
            <c:symbol val="triangle"/>
            <c:size val="8"/>
            <c:spPr>
              <a:solidFill>
                <a:srgbClr val="800000"/>
              </a:solidFill>
              <a:ln>
                <a:solidFill>
                  <a:srgbClr val="800000"/>
                </a:solidFill>
                <a:prstDash val="solid"/>
              </a:ln>
            </c:spPr>
          </c:marker>
          <c:cat>
            <c:strRef>
              <c:f>'高齢者数（前期・後期）の推移'!$L$2:$L$25</c:f>
              <c:strCache>
                <c:ptCount val="11"/>
                <c:pt idx="0">
                  <c:v>H12.4</c:v>
                </c:pt>
                <c:pt idx="1">
                  <c:v>H15.4</c:v>
                </c:pt>
                <c:pt idx="2">
                  <c:v>H18.4</c:v>
                </c:pt>
                <c:pt idx="3">
                  <c:v>H19.4</c:v>
                </c:pt>
                <c:pt idx="4">
                  <c:v>H20.4</c:v>
                </c:pt>
                <c:pt idx="5">
                  <c:v>H21.4</c:v>
                </c:pt>
                <c:pt idx="6">
                  <c:v>H22.4</c:v>
                </c:pt>
                <c:pt idx="7">
                  <c:v>H23.4</c:v>
                </c:pt>
                <c:pt idx="8">
                  <c:v>H24.4</c:v>
                </c:pt>
                <c:pt idx="9">
                  <c:v>H25.4</c:v>
                </c:pt>
                <c:pt idx="10">
                  <c:v>H26.4</c:v>
                </c:pt>
              </c:strCache>
            </c:strRef>
          </c:cat>
          <c:val>
            <c:numRef>
              <c:f>'高齢者数（前期・後期）の推移'!$O$2:$O$25</c:f>
              <c:numCache>
                <c:formatCode>#,##0_);[Red]\(#,##0\)</c:formatCode>
                <c:ptCount val="11"/>
                <c:pt idx="0">
                  <c:v>30317</c:v>
                </c:pt>
                <c:pt idx="1">
                  <c:v>34756</c:v>
                </c:pt>
                <c:pt idx="2">
                  <c:v>39775</c:v>
                </c:pt>
                <c:pt idx="3">
                  <c:v>41465</c:v>
                </c:pt>
                <c:pt idx="4">
                  <c:v>43178</c:v>
                </c:pt>
                <c:pt idx="5">
                  <c:v>44722</c:v>
                </c:pt>
                <c:pt idx="6">
                  <c:v>46014</c:v>
                </c:pt>
                <c:pt idx="7">
                  <c:v>47580</c:v>
                </c:pt>
                <c:pt idx="8">
                  <c:v>48683</c:v>
                </c:pt>
                <c:pt idx="9">
                  <c:v>49928</c:v>
                </c:pt>
                <c:pt idx="10">
                  <c:v>50476</c:v>
                </c:pt>
              </c:numCache>
            </c:numRef>
          </c:val>
          <c:smooth val="0"/>
        </c:ser>
        <c:dLbls>
          <c:showLegendKey val="0"/>
          <c:showVal val="0"/>
          <c:showCatName val="0"/>
          <c:showSerName val="0"/>
          <c:showPercent val="0"/>
          <c:showBubbleSize val="0"/>
        </c:dLbls>
        <c:marker val="1"/>
        <c:smooth val="0"/>
        <c:axId val="37266944"/>
        <c:axId val="37268864"/>
      </c:lineChart>
      <c:lineChart>
        <c:grouping val="standard"/>
        <c:varyColors val="0"/>
        <c:ser>
          <c:idx val="3"/>
          <c:order val="3"/>
          <c:tx>
            <c:strRef>
              <c:f>'高齢者数（前期・後期）の推移'!$P$1</c:f>
              <c:strCache>
                <c:ptCount val="1"/>
                <c:pt idx="0">
                  <c:v>住民基本台帳</c:v>
                </c:pt>
              </c:strCache>
            </c:strRef>
          </c:tx>
          <c:spPr>
            <a:ln w="3175">
              <a:solidFill>
                <a:srgbClr val="FFFFFF"/>
              </a:solidFill>
              <a:prstDash val="solid"/>
            </a:ln>
          </c:spPr>
          <c:marker>
            <c:symbol val="x"/>
            <c:size val="5"/>
            <c:spPr>
              <a:noFill/>
              <a:ln w="9525">
                <a:noFill/>
              </a:ln>
            </c:spPr>
          </c:marker>
          <c:cat>
            <c:strRef>
              <c:f>'高齢者数（前期・後期）の推移'!$L$2:$L$25</c:f>
              <c:strCache>
                <c:ptCount val="11"/>
                <c:pt idx="0">
                  <c:v>H12.4</c:v>
                </c:pt>
                <c:pt idx="1">
                  <c:v>H15.4</c:v>
                </c:pt>
                <c:pt idx="2">
                  <c:v>H18.4</c:v>
                </c:pt>
                <c:pt idx="3">
                  <c:v>H19.4</c:v>
                </c:pt>
                <c:pt idx="4">
                  <c:v>H20.4</c:v>
                </c:pt>
                <c:pt idx="5">
                  <c:v>H21.4</c:v>
                </c:pt>
                <c:pt idx="6">
                  <c:v>H22.4</c:v>
                </c:pt>
                <c:pt idx="7">
                  <c:v>H23.4</c:v>
                </c:pt>
                <c:pt idx="8">
                  <c:v>H24.4</c:v>
                </c:pt>
                <c:pt idx="9">
                  <c:v>H25.4</c:v>
                </c:pt>
                <c:pt idx="10">
                  <c:v>H26.4</c:v>
                </c:pt>
              </c:strCache>
            </c:strRef>
          </c:cat>
          <c:val>
            <c:numRef>
              <c:f>'高齢者数（前期・後期）の推移'!$P$2:$P$25</c:f>
              <c:numCache>
                <c:formatCode>#,##0_);[Red]\(#,##0\)</c:formatCode>
                <c:ptCount val="11"/>
                <c:pt idx="0">
                  <c:v>440191</c:v>
                </c:pt>
                <c:pt idx="1">
                  <c:v>441942</c:v>
                </c:pt>
                <c:pt idx="2">
                  <c:v>441617</c:v>
                </c:pt>
                <c:pt idx="3">
                  <c:v>442409</c:v>
                </c:pt>
                <c:pt idx="4">
                  <c:v>442856</c:v>
                </c:pt>
                <c:pt idx="5">
                  <c:v>443604</c:v>
                </c:pt>
                <c:pt idx="6">
                  <c:v>445251</c:v>
                </c:pt>
                <c:pt idx="7">
                  <c:v>446025</c:v>
                </c:pt>
                <c:pt idx="8">
                  <c:v>446488</c:v>
                </c:pt>
                <c:pt idx="9">
                  <c:v>450360</c:v>
                </c:pt>
                <c:pt idx="10">
                  <c:v>452425</c:v>
                </c:pt>
              </c:numCache>
            </c:numRef>
          </c:val>
          <c:smooth val="0"/>
        </c:ser>
        <c:ser>
          <c:idx val="4"/>
          <c:order val="4"/>
          <c:tx>
            <c:strRef>
              <c:f>'高齢者数（前期・後期）の推移'!$Q$1</c:f>
              <c:strCache>
                <c:ptCount val="1"/>
                <c:pt idx="0">
                  <c:v>高齢化率</c:v>
                </c:pt>
              </c:strCache>
            </c:strRef>
          </c:tx>
          <c:spPr>
            <a:ln w="12700">
              <a:solidFill>
                <a:srgbClr val="FFFFFF"/>
              </a:solidFill>
              <a:prstDash val="solid"/>
            </a:ln>
          </c:spPr>
          <c:marker>
            <c:symbol val="star"/>
            <c:size val="5"/>
            <c:spPr>
              <a:noFill/>
              <a:ln w="9525">
                <a:noFill/>
              </a:ln>
            </c:spPr>
          </c:marker>
          <c:cat>
            <c:strRef>
              <c:f>'高齢者数（前期・後期）の推移'!$L$2:$L$25</c:f>
              <c:strCache>
                <c:ptCount val="11"/>
                <c:pt idx="0">
                  <c:v>H12.4</c:v>
                </c:pt>
                <c:pt idx="1">
                  <c:v>H15.4</c:v>
                </c:pt>
                <c:pt idx="2">
                  <c:v>H18.4</c:v>
                </c:pt>
                <c:pt idx="3">
                  <c:v>H19.4</c:v>
                </c:pt>
                <c:pt idx="4">
                  <c:v>H20.4</c:v>
                </c:pt>
                <c:pt idx="5">
                  <c:v>H21.4</c:v>
                </c:pt>
                <c:pt idx="6">
                  <c:v>H22.4</c:v>
                </c:pt>
                <c:pt idx="7">
                  <c:v>H23.4</c:v>
                </c:pt>
                <c:pt idx="8">
                  <c:v>H24.4</c:v>
                </c:pt>
                <c:pt idx="9">
                  <c:v>H25.4</c:v>
                </c:pt>
                <c:pt idx="10">
                  <c:v>H26.4</c:v>
                </c:pt>
              </c:strCache>
            </c:strRef>
          </c:cat>
          <c:val>
            <c:numRef>
              <c:f>'高齢者数（前期・後期）の推移'!$Q$2:$Q$25</c:f>
              <c:numCache>
                <c:formatCode>0.0;_尀</c:formatCode>
                <c:ptCount val="11"/>
                <c:pt idx="0">
                  <c:v>16.2</c:v>
                </c:pt>
                <c:pt idx="1">
                  <c:v>17.600000000000001</c:v>
                </c:pt>
                <c:pt idx="2">
                  <c:v>18.8</c:v>
                </c:pt>
                <c:pt idx="3">
                  <c:v>19.5</c:v>
                </c:pt>
                <c:pt idx="4">
                  <c:v>20.2</c:v>
                </c:pt>
                <c:pt idx="5" formatCode="#,##0.0;[Red]\-#,##0.0">
                  <c:v>20.8</c:v>
                </c:pt>
                <c:pt idx="6" formatCode="#,##0.0;[Red]\-#,##0.0">
                  <c:v>21.2</c:v>
                </c:pt>
                <c:pt idx="7" formatCode="#,##0.0;[Red]\-#,##0.0">
                  <c:v>21.3</c:v>
                </c:pt>
                <c:pt idx="8" formatCode="#,##0.0;[Red]\-#,##0.0">
                  <c:v>22</c:v>
                </c:pt>
                <c:pt idx="9" formatCode="#,##0.0;[Red]\-#,##0.0">
                  <c:v>23</c:v>
                </c:pt>
                <c:pt idx="10" formatCode="#,##0.0;[Red]\-#,##0.0">
                  <c:v>24</c:v>
                </c:pt>
              </c:numCache>
            </c:numRef>
          </c:val>
          <c:smooth val="0"/>
        </c:ser>
        <c:dLbls>
          <c:showLegendKey val="0"/>
          <c:showVal val="0"/>
          <c:showCatName val="0"/>
          <c:showSerName val="0"/>
          <c:showPercent val="0"/>
          <c:showBubbleSize val="0"/>
        </c:dLbls>
        <c:marker val="1"/>
        <c:smooth val="0"/>
        <c:axId val="37274752"/>
        <c:axId val="37276288"/>
      </c:lineChart>
      <c:catAx>
        <c:axId val="37266944"/>
        <c:scaling>
          <c:orientation val="minMax"/>
        </c:scaling>
        <c:delete val="0"/>
        <c:axPos val="b"/>
        <c:numFmt formatCode="General" sourceLinked="1"/>
        <c:majorTickMark val="in"/>
        <c:minorTickMark val="none"/>
        <c:tickLblPos val="nextTo"/>
        <c:spPr>
          <a:ln w="3175">
            <a:solidFill>
              <a:srgbClr val="000000"/>
            </a:solidFill>
            <a:prstDash val="solid"/>
          </a:ln>
        </c:spPr>
        <c:txPr>
          <a:bodyPr rot="0" vert="horz"/>
          <a:lstStyle/>
          <a:p>
            <a:pPr>
              <a:defRPr/>
            </a:pPr>
            <a:endParaRPr lang="ja-JP"/>
          </a:p>
        </c:txPr>
        <c:crossAx val="37268864"/>
        <c:crosses val="autoZero"/>
        <c:auto val="0"/>
        <c:lblAlgn val="ctr"/>
        <c:lblOffset val="100"/>
        <c:tickMarkSkip val="1"/>
        <c:noMultiLvlLbl val="0"/>
      </c:catAx>
      <c:valAx>
        <c:axId val="37268864"/>
        <c:scaling>
          <c:orientation val="minMax"/>
          <c:max val="120000"/>
          <c:min val="20000"/>
        </c:scaling>
        <c:delete val="0"/>
        <c:axPos val="l"/>
        <c:majorGridlines>
          <c:spPr>
            <a:ln w="3175">
              <a:solidFill>
                <a:srgbClr val="000000"/>
              </a:solidFill>
              <a:prstDash val="solid"/>
            </a:ln>
          </c:spPr>
        </c:majorGridlines>
        <c:numFmt formatCode="#,##0_);[Red]\(#,##0\)" sourceLinked="1"/>
        <c:majorTickMark val="in"/>
        <c:minorTickMark val="none"/>
        <c:tickLblPos val="nextTo"/>
        <c:spPr>
          <a:ln w="3175">
            <a:solidFill>
              <a:srgbClr val="000000"/>
            </a:solidFill>
            <a:prstDash val="solid"/>
          </a:ln>
        </c:spPr>
        <c:txPr>
          <a:bodyPr rot="0" vert="horz"/>
          <a:lstStyle/>
          <a:p>
            <a:pPr>
              <a:defRPr sz="1400" baseline="0"/>
            </a:pPr>
            <a:endParaRPr lang="ja-JP"/>
          </a:p>
        </c:txPr>
        <c:crossAx val="37266944"/>
        <c:crosses val="autoZero"/>
        <c:crossBetween val="between"/>
      </c:valAx>
      <c:catAx>
        <c:axId val="37274752"/>
        <c:scaling>
          <c:orientation val="minMax"/>
        </c:scaling>
        <c:delete val="1"/>
        <c:axPos val="b"/>
        <c:majorTickMark val="out"/>
        <c:minorTickMark val="none"/>
        <c:tickLblPos val="none"/>
        <c:crossAx val="37276288"/>
        <c:crosses val="autoZero"/>
        <c:auto val="0"/>
        <c:lblAlgn val="ctr"/>
        <c:lblOffset val="100"/>
        <c:noMultiLvlLbl val="0"/>
      </c:catAx>
      <c:valAx>
        <c:axId val="37276288"/>
        <c:scaling>
          <c:orientation val="minMax"/>
        </c:scaling>
        <c:delete val="1"/>
        <c:axPos val="r"/>
        <c:numFmt formatCode="#,##0_);[Red]\(#,##0\)" sourceLinked="1"/>
        <c:majorTickMark val="out"/>
        <c:minorTickMark val="none"/>
        <c:tickLblPos val="none"/>
        <c:crossAx val="37274752"/>
        <c:crosses val="max"/>
        <c:crossBetween val="between"/>
      </c:valAx>
      <c:dTable>
        <c:showHorzBorder val="1"/>
        <c:showVertBorder val="1"/>
        <c:showOutline val="1"/>
        <c:showKeys val="1"/>
        <c:spPr>
          <a:ln w="3175">
            <a:solidFill>
              <a:srgbClr val="000000"/>
            </a:solidFill>
            <a:prstDash val="solid"/>
          </a:ln>
        </c:spPr>
        <c:txPr>
          <a:bodyPr/>
          <a:lstStyle/>
          <a:p>
            <a:pPr rtl="0">
              <a:defRPr sz="1200" baseline="0"/>
            </a:pPr>
            <a:endParaRPr lang="ja-JP"/>
          </a:p>
        </c:txPr>
      </c:dTable>
      <c:spPr>
        <a:solidFill>
          <a:srgbClr val="C0C0C0"/>
        </a:solidFill>
        <a:ln w="12700">
          <a:solidFill>
            <a:srgbClr val="808080"/>
          </a:solidFill>
          <a:prstDash val="solid"/>
        </a:ln>
      </c:spPr>
    </c:plotArea>
    <c:plotVisOnly val="1"/>
    <c:dispBlanksAs val="gap"/>
    <c:showDLblsOverMax val="0"/>
  </c:chart>
  <c:spPr>
    <a:solidFill>
      <a:srgbClr val="FFFFFF"/>
    </a:solidFill>
    <a:ln w="9525">
      <a:noFill/>
    </a:ln>
  </c:spPr>
  <c:txPr>
    <a:bodyPr/>
    <a:lstStyle/>
    <a:p>
      <a:pPr>
        <a:defRPr sz="1050" b="0" i="0" u="none" strike="noStrike" baseline="0">
          <a:solidFill>
            <a:srgbClr val="000000"/>
          </a:solidFill>
          <a:latin typeface="ＭＳ Ｐゴシック"/>
          <a:ea typeface="ＭＳ Ｐゴシック"/>
          <a:cs typeface="ＭＳ Ｐゴシック"/>
        </a:defRPr>
      </a:pPr>
      <a:endParaRPr lang="ja-JP"/>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2.1988881599320016E-2"/>
          <c:y val="0.14481602905335228"/>
          <c:w val="0.96604938271604934"/>
          <c:h val="0.74725590678802301"/>
        </c:manualLayout>
      </c:layout>
      <c:barChart>
        <c:barDir val="col"/>
        <c:grouping val="stacked"/>
        <c:varyColors val="0"/>
        <c:ser>
          <c:idx val="0"/>
          <c:order val="0"/>
          <c:tx>
            <c:strRef>
              <c:f>Sheet1!$B$1</c:f>
              <c:strCache>
                <c:ptCount val="1"/>
                <c:pt idx="0">
                  <c:v>1割負担</c:v>
                </c:pt>
              </c:strCache>
            </c:strRef>
          </c:tx>
          <c:invertIfNegative val="0"/>
          <c:dLbls>
            <c:dLbl>
              <c:idx val="8"/>
              <c:tx>
                <c:rich>
                  <a:bodyPr/>
                  <a:lstStyle/>
                  <a:p>
                    <a:r>
                      <a:rPr lang="en-US" altLang="en-US" smtClean="0"/>
                      <a:t>2.</a:t>
                    </a:r>
                    <a:r>
                      <a:rPr lang="en-US" altLang="ja-JP" smtClean="0"/>
                      <a:t>7</a:t>
                    </a:r>
                    <a:r>
                      <a:rPr lang="en-US" altLang="en-US" smtClean="0"/>
                      <a:t> </a:t>
                    </a:r>
                    <a:endParaRPr lang="en-US" altLang="en-US"/>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Sheet1!$A$2:$A$5</c:f>
              <c:strCache>
                <c:ptCount val="4"/>
                <c:pt idx="0">
                  <c:v>第1段階</c:v>
                </c:pt>
                <c:pt idx="1">
                  <c:v>第2段階</c:v>
                </c:pt>
                <c:pt idx="2">
                  <c:v>第3段階</c:v>
                </c:pt>
                <c:pt idx="3">
                  <c:v>第4段階</c:v>
                </c:pt>
              </c:strCache>
            </c:strRef>
          </c:cat>
          <c:val>
            <c:numRef>
              <c:f>Sheet1!$B$2:$B$5</c:f>
              <c:numCache>
                <c:formatCode>0.0_ </c:formatCode>
                <c:ptCount val="4"/>
                <c:pt idx="0">
                  <c:v>1.5</c:v>
                </c:pt>
                <c:pt idx="1">
                  <c:v>1.5</c:v>
                </c:pt>
                <c:pt idx="2">
                  <c:v>2.5</c:v>
                </c:pt>
                <c:pt idx="3">
                  <c:v>2.8</c:v>
                </c:pt>
              </c:numCache>
            </c:numRef>
          </c:val>
        </c:ser>
        <c:ser>
          <c:idx val="1"/>
          <c:order val="1"/>
          <c:tx>
            <c:strRef>
              <c:f>Sheet1!$C$1</c:f>
              <c:strCache>
                <c:ptCount val="1"/>
                <c:pt idx="0">
                  <c:v>食費</c:v>
                </c:pt>
              </c:strCache>
            </c:strRef>
          </c:tx>
          <c:invertIfNegative val="0"/>
          <c:dLbls>
            <c:dLbl>
              <c:idx val="0"/>
              <c:layout/>
              <c:tx>
                <c:rich>
                  <a:bodyPr/>
                  <a:lstStyle/>
                  <a:p>
                    <a:r>
                      <a:rPr lang="en-US" altLang="en-US" smtClean="0"/>
                      <a:t>0.9 </a:t>
                    </a:r>
                    <a:endParaRPr lang="en-US" altLang="en-US"/>
                  </a:p>
                </c:rich>
              </c:tx>
              <c:dLblPos val="ctr"/>
              <c:showLegendKey val="0"/>
              <c:showVal val="1"/>
              <c:showCatName val="0"/>
              <c:showSerName val="0"/>
              <c:showPercent val="0"/>
              <c:showBubbleSize val="0"/>
            </c:dLbl>
            <c:dLbl>
              <c:idx val="5"/>
              <c:tx>
                <c:rich>
                  <a:bodyPr/>
                  <a:lstStyle/>
                  <a:p>
                    <a:r>
                      <a:rPr lang="en-US" altLang="en-US" smtClean="0"/>
                      <a:t>0.9 </a:t>
                    </a:r>
                    <a:endParaRPr lang="en-US" altLang="en-US"/>
                  </a:p>
                </c:rich>
              </c:tx>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Sheet1!$A$2:$A$5</c:f>
              <c:strCache>
                <c:ptCount val="4"/>
                <c:pt idx="0">
                  <c:v>第1段階</c:v>
                </c:pt>
                <c:pt idx="1">
                  <c:v>第2段階</c:v>
                </c:pt>
                <c:pt idx="2">
                  <c:v>第3段階</c:v>
                </c:pt>
                <c:pt idx="3">
                  <c:v>第4段階</c:v>
                </c:pt>
              </c:strCache>
            </c:strRef>
          </c:cat>
          <c:val>
            <c:numRef>
              <c:f>Sheet1!$C$2:$C$5</c:f>
              <c:numCache>
                <c:formatCode>0.0_ </c:formatCode>
                <c:ptCount val="4"/>
                <c:pt idx="0">
                  <c:v>1</c:v>
                </c:pt>
                <c:pt idx="1">
                  <c:v>1.2</c:v>
                </c:pt>
                <c:pt idx="2">
                  <c:v>2</c:v>
                </c:pt>
                <c:pt idx="3">
                  <c:v>4.2</c:v>
                </c:pt>
              </c:numCache>
            </c:numRef>
          </c:val>
        </c:ser>
        <c:ser>
          <c:idx val="2"/>
          <c:order val="2"/>
          <c:tx>
            <c:strRef>
              <c:f>Sheet1!$D$1</c:f>
              <c:strCache>
                <c:ptCount val="1"/>
                <c:pt idx="0">
                  <c:v>居住費</c:v>
                </c:pt>
              </c:strCache>
            </c:strRef>
          </c:tx>
          <c:invertIfNegative val="0"/>
          <c:cat>
            <c:strRef>
              <c:f>Sheet1!$A$2:$A$5</c:f>
              <c:strCache>
                <c:ptCount val="4"/>
                <c:pt idx="0">
                  <c:v>第1段階</c:v>
                </c:pt>
                <c:pt idx="1">
                  <c:v>第2段階</c:v>
                </c:pt>
                <c:pt idx="2">
                  <c:v>第3段階</c:v>
                </c:pt>
                <c:pt idx="3">
                  <c:v>第4段階</c:v>
                </c:pt>
              </c:strCache>
            </c:strRef>
          </c:cat>
          <c:val>
            <c:numRef>
              <c:f>Sheet1!$D$2:$D$5</c:f>
              <c:numCache>
                <c:formatCode>0.0_ </c:formatCode>
                <c:ptCount val="4"/>
                <c:pt idx="0">
                  <c:v>2.5</c:v>
                </c:pt>
                <c:pt idx="1">
                  <c:v>2.5</c:v>
                </c:pt>
                <c:pt idx="2">
                  <c:v>4</c:v>
                </c:pt>
                <c:pt idx="3">
                  <c:v>6</c:v>
                </c:pt>
              </c:numCache>
            </c:numRef>
          </c:val>
        </c:ser>
        <c:dLbls>
          <c:showLegendKey val="0"/>
          <c:showVal val="1"/>
          <c:showCatName val="0"/>
          <c:showSerName val="0"/>
          <c:showPercent val="0"/>
          <c:showBubbleSize val="0"/>
        </c:dLbls>
        <c:gapWidth val="150"/>
        <c:overlap val="100"/>
        <c:axId val="199859584"/>
        <c:axId val="199865472"/>
      </c:barChart>
      <c:catAx>
        <c:axId val="199859584"/>
        <c:scaling>
          <c:orientation val="minMax"/>
        </c:scaling>
        <c:delete val="0"/>
        <c:axPos val="b"/>
        <c:majorTickMark val="out"/>
        <c:minorTickMark val="none"/>
        <c:tickLblPos val="nextTo"/>
        <c:txPr>
          <a:bodyPr/>
          <a:lstStyle/>
          <a:p>
            <a:pPr>
              <a:defRPr sz="1100" baseline="0"/>
            </a:pPr>
            <a:endParaRPr lang="ja-JP"/>
          </a:p>
        </c:txPr>
        <c:crossAx val="199865472"/>
        <c:crosses val="autoZero"/>
        <c:auto val="1"/>
        <c:lblAlgn val="ctr"/>
        <c:lblOffset val="100"/>
        <c:noMultiLvlLbl val="0"/>
      </c:catAx>
      <c:valAx>
        <c:axId val="199865472"/>
        <c:scaling>
          <c:orientation val="minMax"/>
        </c:scaling>
        <c:delete val="1"/>
        <c:axPos val="r"/>
        <c:numFmt formatCode="0.0_ " sourceLinked="1"/>
        <c:majorTickMark val="out"/>
        <c:minorTickMark val="none"/>
        <c:tickLblPos val="none"/>
        <c:crossAx val="199859584"/>
        <c:crosses val="max"/>
        <c:crossBetween val="between"/>
      </c:valAx>
    </c:plotArea>
    <c:plotVisOnly val="1"/>
    <c:dispBlanksAs val="gap"/>
    <c:showDLblsOverMax val="0"/>
  </c:chart>
  <c:txPr>
    <a:bodyPr/>
    <a:lstStyle/>
    <a:p>
      <a:pPr>
        <a:defRPr sz="1200"/>
      </a:pPr>
      <a:endParaRPr lang="ja-JP"/>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55656350396328"/>
          <c:y val="8.2887670015355908E-2"/>
          <c:w val="0.80019586896221817"/>
          <c:h val="0.71100243047576162"/>
        </c:manualLayout>
      </c:layout>
      <c:barChart>
        <c:barDir val="col"/>
        <c:grouping val="stacked"/>
        <c:varyColors val="0"/>
        <c:ser>
          <c:idx val="0"/>
          <c:order val="0"/>
          <c:tx>
            <c:strRef>
              <c:f>給付!$A$3</c:f>
              <c:strCache>
                <c:ptCount val="1"/>
                <c:pt idx="0">
                  <c:v>居宅</c:v>
                </c:pt>
              </c:strCache>
            </c:strRef>
          </c:tx>
          <c:spPr>
            <a:solidFill>
              <a:srgbClr val="3366FF"/>
            </a:solidFill>
            <a:ln w="12700">
              <a:solidFill>
                <a:srgbClr val="000000"/>
              </a:solidFill>
              <a:prstDash val="solid"/>
            </a:ln>
          </c:spPr>
          <c:invertIfNegative val="0"/>
          <c:cat>
            <c:strRef>
              <c:f>給付!$B$2:$O$2</c:f>
              <c:strCache>
                <c:ptCount val="10"/>
                <c:pt idx="0">
                  <c:v>H12.4</c:v>
                </c:pt>
                <c:pt idx="1">
                  <c:v>H15.4</c:v>
                </c:pt>
                <c:pt idx="2">
                  <c:v>H18.4</c:v>
                </c:pt>
                <c:pt idx="3">
                  <c:v>H19.4</c:v>
                </c:pt>
                <c:pt idx="4">
                  <c:v>H20.4</c:v>
                </c:pt>
                <c:pt idx="5">
                  <c:v>H21.4</c:v>
                </c:pt>
                <c:pt idx="6">
                  <c:v>H22.4</c:v>
                </c:pt>
                <c:pt idx="7">
                  <c:v>H23.4</c:v>
                </c:pt>
                <c:pt idx="8">
                  <c:v>H24.4</c:v>
                </c:pt>
                <c:pt idx="9">
                  <c:v>H25.4</c:v>
                </c:pt>
              </c:strCache>
            </c:strRef>
          </c:cat>
          <c:val>
            <c:numRef>
              <c:f>給付!$B$3:$O$3</c:f>
              <c:numCache>
                <c:formatCode>#,##0_);[Red]\(#,##0\)</c:formatCode>
                <c:ptCount val="10"/>
                <c:pt idx="0">
                  <c:v>287.93264799999974</c:v>
                </c:pt>
                <c:pt idx="1">
                  <c:v>670.44451499999957</c:v>
                </c:pt>
                <c:pt idx="2">
                  <c:v>732.32829699999957</c:v>
                </c:pt>
                <c:pt idx="3">
                  <c:v>807.96553099999949</c:v>
                </c:pt>
                <c:pt idx="4">
                  <c:v>895.82364399999949</c:v>
                </c:pt>
                <c:pt idx="5">
                  <c:v>978.98479900000052</c:v>
                </c:pt>
                <c:pt idx="6">
                  <c:v>1055.209653000001</c:v>
                </c:pt>
                <c:pt idx="7">
                  <c:v>1119.5128399999999</c:v>
                </c:pt>
                <c:pt idx="8">
                  <c:v>1183.580811</c:v>
                </c:pt>
                <c:pt idx="9">
                  <c:v>1208</c:v>
                </c:pt>
              </c:numCache>
            </c:numRef>
          </c:val>
        </c:ser>
        <c:ser>
          <c:idx val="1"/>
          <c:order val="1"/>
          <c:tx>
            <c:strRef>
              <c:f>給付!$A$4</c:f>
              <c:strCache>
                <c:ptCount val="1"/>
                <c:pt idx="0">
                  <c:v>地域密着型</c:v>
                </c:pt>
              </c:strCache>
            </c:strRef>
          </c:tx>
          <c:spPr>
            <a:pattFill prst="trellis">
              <a:fgClr>
                <a:srgbClr val="00FF00"/>
              </a:fgClr>
              <a:bgClr>
                <a:srgbClr val="FFFFFF"/>
              </a:bgClr>
            </a:pattFill>
            <a:ln w="12700">
              <a:solidFill>
                <a:srgbClr val="000000"/>
              </a:solidFill>
              <a:prstDash val="solid"/>
            </a:ln>
          </c:spPr>
          <c:invertIfNegative val="0"/>
          <c:cat>
            <c:strRef>
              <c:f>給付!$B$2:$O$2</c:f>
              <c:strCache>
                <c:ptCount val="10"/>
                <c:pt idx="0">
                  <c:v>H12.4</c:v>
                </c:pt>
                <c:pt idx="1">
                  <c:v>H15.4</c:v>
                </c:pt>
                <c:pt idx="2">
                  <c:v>H18.4</c:v>
                </c:pt>
                <c:pt idx="3">
                  <c:v>H19.4</c:v>
                </c:pt>
                <c:pt idx="4">
                  <c:v>H20.4</c:v>
                </c:pt>
                <c:pt idx="5">
                  <c:v>H21.4</c:v>
                </c:pt>
                <c:pt idx="6">
                  <c:v>H22.4</c:v>
                </c:pt>
                <c:pt idx="7">
                  <c:v>H23.4</c:v>
                </c:pt>
                <c:pt idx="8">
                  <c:v>H24.4</c:v>
                </c:pt>
                <c:pt idx="9">
                  <c:v>H25.4</c:v>
                </c:pt>
              </c:strCache>
            </c:strRef>
          </c:cat>
          <c:val>
            <c:numRef>
              <c:f>給付!$B$4:$O$4</c:f>
              <c:numCache>
                <c:formatCode>General</c:formatCode>
                <c:ptCount val="10"/>
                <c:pt idx="2" formatCode="#,##0_);[Red]\(#,##0\)">
                  <c:v>163.30687100000003</c:v>
                </c:pt>
                <c:pt idx="3" formatCode="#,##0_);[Red]\(#,##0\)">
                  <c:v>169.94392299999998</c:v>
                </c:pt>
                <c:pt idx="4" formatCode="#,##0_);[Red]\(#,##0\)">
                  <c:v>177.77287499999989</c:v>
                </c:pt>
                <c:pt idx="5" formatCode="#,##0_);[Red]\(#,##0\)">
                  <c:v>200.418285</c:v>
                </c:pt>
                <c:pt idx="6" formatCode="#,##0_);[Red]\(#,##0\)">
                  <c:v>221.85137700000016</c:v>
                </c:pt>
                <c:pt idx="7" formatCode="#,##0_);[Red]\(#,##0\)">
                  <c:v>273.89410200000003</c:v>
                </c:pt>
                <c:pt idx="8" formatCode="#,##0_);[Red]\(#,##0\)">
                  <c:v>322.95095100000003</c:v>
                </c:pt>
                <c:pt idx="9" formatCode="#,##0_);[Red]\(#,##0\)">
                  <c:v>361</c:v>
                </c:pt>
              </c:numCache>
            </c:numRef>
          </c:val>
        </c:ser>
        <c:ser>
          <c:idx val="2"/>
          <c:order val="2"/>
          <c:tx>
            <c:strRef>
              <c:f>給付!$A$5</c:f>
              <c:strCache>
                <c:ptCount val="1"/>
                <c:pt idx="0">
                  <c:v>施設</c:v>
                </c:pt>
              </c:strCache>
            </c:strRef>
          </c:tx>
          <c:spPr>
            <a:solidFill>
              <a:srgbClr val="FFFFFF"/>
            </a:solidFill>
            <a:ln w="12700">
              <a:solidFill>
                <a:srgbClr val="000000"/>
              </a:solidFill>
              <a:prstDash val="solid"/>
            </a:ln>
          </c:spPr>
          <c:invertIfNegative val="0"/>
          <c:cat>
            <c:strRef>
              <c:f>給付!$B$2:$O$2</c:f>
              <c:strCache>
                <c:ptCount val="10"/>
                <c:pt idx="0">
                  <c:v>H12.4</c:v>
                </c:pt>
                <c:pt idx="1">
                  <c:v>H15.4</c:v>
                </c:pt>
                <c:pt idx="2">
                  <c:v>H18.4</c:v>
                </c:pt>
                <c:pt idx="3">
                  <c:v>H19.4</c:v>
                </c:pt>
                <c:pt idx="4">
                  <c:v>H20.4</c:v>
                </c:pt>
                <c:pt idx="5">
                  <c:v>H21.4</c:v>
                </c:pt>
                <c:pt idx="6">
                  <c:v>H22.4</c:v>
                </c:pt>
                <c:pt idx="7">
                  <c:v>H23.4</c:v>
                </c:pt>
                <c:pt idx="8">
                  <c:v>H24.4</c:v>
                </c:pt>
                <c:pt idx="9">
                  <c:v>H25.4</c:v>
                </c:pt>
              </c:strCache>
            </c:strRef>
          </c:cat>
          <c:val>
            <c:numRef>
              <c:f>給付!$B$5:$O$5</c:f>
              <c:numCache>
                <c:formatCode>#,##0_);[Red]\(#,##0\)</c:formatCode>
                <c:ptCount val="10"/>
                <c:pt idx="0">
                  <c:v>808.38361599999996</c:v>
                </c:pt>
                <c:pt idx="1">
                  <c:v>893.55157399999996</c:v>
                </c:pt>
                <c:pt idx="2">
                  <c:v>899.67301600000053</c:v>
                </c:pt>
                <c:pt idx="3">
                  <c:v>880.63538799999992</c:v>
                </c:pt>
                <c:pt idx="4">
                  <c:v>864.88532299999997</c:v>
                </c:pt>
                <c:pt idx="5">
                  <c:v>899.24892700000021</c:v>
                </c:pt>
                <c:pt idx="6">
                  <c:v>918.08124900000007</c:v>
                </c:pt>
                <c:pt idx="7">
                  <c:v>886.31500199999959</c:v>
                </c:pt>
                <c:pt idx="8">
                  <c:v>877.01505700000018</c:v>
                </c:pt>
                <c:pt idx="9">
                  <c:v>879</c:v>
                </c:pt>
              </c:numCache>
            </c:numRef>
          </c:val>
        </c:ser>
        <c:dLbls>
          <c:showLegendKey val="0"/>
          <c:showVal val="0"/>
          <c:showCatName val="0"/>
          <c:showSerName val="0"/>
          <c:showPercent val="0"/>
          <c:showBubbleSize val="0"/>
        </c:dLbls>
        <c:gapWidth val="100"/>
        <c:overlap val="100"/>
        <c:axId val="117453184"/>
        <c:axId val="117454720"/>
      </c:barChart>
      <c:lineChart>
        <c:grouping val="standard"/>
        <c:varyColors val="0"/>
        <c:ser>
          <c:idx val="3"/>
          <c:order val="3"/>
          <c:tx>
            <c:strRef>
              <c:f>給付!$A$14</c:f>
              <c:strCache>
                <c:ptCount val="1"/>
                <c:pt idx="0">
                  <c:v>在宅給付割合</c:v>
                </c:pt>
              </c:strCache>
            </c:strRef>
          </c:tx>
          <c:spPr>
            <a:ln w="25400">
              <a:solidFill>
                <a:srgbClr val="000000"/>
              </a:solidFill>
              <a:prstDash val="solid"/>
            </a:ln>
          </c:spPr>
          <c:marker>
            <c:symbol val="triangle"/>
            <c:size val="7"/>
            <c:spPr>
              <a:solidFill>
                <a:srgbClr val="000000"/>
              </a:solidFill>
              <a:ln>
                <a:solidFill>
                  <a:srgbClr val="000000"/>
                </a:solidFill>
                <a:prstDash val="solid"/>
              </a:ln>
            </c:spPr>
          </c:marker>
          <c:dLbls>
            <c:dLbl>
              <c:idx val="0"/>
              <c:layout>
                <c:manualLayout>
                  <c:x val="-3.4921395327057354E-2"/>
                  <c:y val="-4.0276917481010484E-2"/>
                </c:manualLayout>
              </c:layout>
              <c:dLblPos val="r"/>
              <c:showLegendKey val="0"/>
              <c:showVal val="1"/>
              <c:showCatName val="0"/>
              <c:showSerName val="0"/>
              <c:showPercent val="0"/>
              <c:showBubbleSize val="0"/>
            </c:dLbl>
            <c:dLbl>
              <c:idx val="1"/>
              <c:layout>
                <c:manualLayout>
                  <c:x val="-3.3692996462284755E-2"/>
                  <c:y val="-3.1198398047096745E-2"/>
                </c:manualLayout>
              </c:layout>
              <c:dLblPos val="r"/>
              <c:showLegendKey val="0"/>
              <c:showVal val="1"/>
              <c:showCatName val="0"/>
              <c:showSerName val="0"/>
              <c:showPercent val="0"/>
              <c:showBubbleSize val="0"/>
            </c:dLbl>
            <c:dLbl>
              <c:idx val="2"/>
              <c:layout>
                <c:manualLayout>
                  <c:x val="-3.2464253283152195E-2"/>
                  <c:y val="-3.5849327243700498E-2"/>
                </c:manualLayout>
              </c:layout>
              <c:dLblPos val="r"/>
              <c:showLegendKey val="0"/>
              <c:showVal val="1"/>
              <c:showCatName val="0"/>
              <c:showSerName val="0"/>
              <c:showPercent val="0"/>
              <c:showBubbleSize val="0"/>
            </c:dLbl>
            <c:dLbl>
              <c:idx val="3"/>
              <c:layout>
                <c:manualLayout>
                  <c:x val="-3.5740519189327934E-2"/>
                  <c:y val="-3.0254819479722989E-2"/>
                </c:manualLayout>
              </c:layout>
              <c:dLblPos val="r"/>
              <c:showLegendKey val="0"/>
              <c:showVal val="1"/>
              <c:showCatName val="0"/>
              <c:showSerName val="0"/>
              <c:showPercent val="0"/>
              <c:showBubbleSize val="0"/>
            </c:dLbl>
            <c:dLbl>
              <c:idx val="4"/>
              <c:layout>
                <c:manualLayout>
                  <c:x val="-3.4555733476812983E-2"/>
                  <c:y val="-2.4157894176141771E-2"/>
                </c:manualLayout>
              </c:layout>
              <c:dLblPos val="r"/>
              <c:showLegendKey val="0"/>
              <c:showVal val="1"/>
              <c:showCatName val="0"/>
              <c:showSerName val="0"/>
              <c:showPercent val="0"/>
              <c:showBubbleSize val="0"/>
            </c:dLbl>
            <c:dLbl>
              <c:idx val="5"/>
              <c:layout>
                <c:manualLayout>
                  <c:x val="-3.178193699322665E-2"/>
                  <c:y val="-4.2287538827497112E-2"/>
                </c:manualLayout>
              </c:layout>
              <c:dLblPos val="r"/>
              <c:showLegendKey val="0"/>
              <c:showVal val="1"/>
              <c:showCatName val="0"/>
              <c:showSerName val="0"/>
              <c:showPercent val="0"/>
              <c:showBubbleSize val="0"/>
            </c:dLbl>
            <c:dLbl>
              <c:idx val="6"/>
              <c:layout>
                <c:manualLayout>
                  <c:x val="-2.9139668595133159E-2"/>
                  <c:y val="-4.5723230143378368E-2"/>
                </c:manualLayout>
              </c:layout>
              <c:dLblPos val="r"/>
              <c:showLegendKey val="0"/>
              <c:showVal val="1"/>
              <c:showCatName val="0"/>
              <c:showSerName val="0"/>
              <c:showPercent val="0"/>
              <c:showBubbleSize val="0"/>
            </c:dLbl>
            <c:dLbl>
              <c:idx val="7"/>
              <c:layout>
                <c:manualLayout>
                  <c:x val="-3.3785387482198975E-2"/>
                  <c:y val="-3.8499527449765855E-2"/>
                </c:manualLayout>
              </c:layout>
              <c:dLblPos val="r"/>
              <c:showLegendKey val="0"/>
              <c:showVal val="1"/>
              <c:showCatName val="0"/>
              <c:showSerName val="0"/>
              <c:showPercent val="0"/>
              <c:showBubbleSize val="0"/>
            </c:dLbl>
            <c:dLbl>
              <c:idx val="8"/>
              <c:layout>
                <c:manualLayout>
                  <c:x val="-3.2688746245825795E-2"/>
                  <c:y val="-3.8531487368983354E-2"/>
                </c:manualLayout>
              </c:layout>
              <c:dLblPos val="r"/>
              <c:showLegendKey val="0"/>
              <c:showVal val="1"/>
              <c:showCatName val="0"/>
              <c:showSerName val="0"/>
              <c:showPercent val="0"/>
              <c:showBubbleSize val="0"/>
            </c:dLbl>
            <c:dLbl>
              <c:idx val="9"/>
              <c:layout>
                <c:manualLayout>
                  <c:x val="-2.8369322600519158E-2"/>
                  <c:y val="-3.1792510116836335E-2"/>
                </c:manualLayout>
              </c:layout>
              <c:dLblPos val="r"/>
              <c:showLegendKey val="0"/>
              <c:showVal val="1"/>
              <c:showCatName val="0"/>
              <c:showSerName val="0"/>
              <c:showPercent val="0"/>
              <c:showBubbleSize val="0"/>
            </c:dLbl>
            <c:dLbl>
              <c:idx val="10"/>
              <c:layout>
                <c:manualLayout>
                  <c:x val="-3.0143797943685748E-2"/>
                  <c:y val="-4.0610832736817017E-2"/>
                </c:manualLayout>
              </c:layout>
              <c:spPr>
                <a:noFill/>
                <a:ln w="25400">
                  <a:noFill/>
                </a:ln>
              </c:spPr>
              <c:txPr>
                <a:bodyPr/>
                <a:lstStyle/>
                <a:p>
                  <a:pPr>
                    <a:defRPr sz="1200" b="0" i="0" u="none" strike="noStrike" baseline="0">
                      <a:solidFill>
                        <a:srgbClr val="000000"/>
                      </a:solidFill>
                      <a:latin typeface="+mj-ea"/>
                      <a:ea typeface="+mj-ea"/>
                      <a:cs typeface="ＭＳ Ｐゴシック"/>
                    </a:defRPr>
                  </a:pPr>
                  <a:endParaRPr lang="ja-JP"/>
                </a:p>
              </c:txPr>
              <c:dLblPos val="r"/>
              <c:showLegendKey val="0"/>
              <c:showVal val="1"/>
              <c:showCatName val="0"/>
              <c:showSerName val="0"/>
              <c:showPercent val="0"/>
              <c:showBubbleSize val="0"/>
            </c:dLbl>
            <c:dLbl>
              <c:idx val="11"/>
              <c:layout>
                <c:manualLayout>
                  <c:x val="-0.13019296645559081"/>
                  <c:y val="8.7731413252487803E-2"/>
                </c:manualLayout>
              </c:layout>
              <c:spPr>
                <a:noFill/>
                <a:ln w="25400">
                  <a:noFill/>
                </a:ln>
              </c:spPr>
              <c:txPr>
                <a:bodyPr/>
                <a:lstStyle/>
                <a:p>
                  <a:pPr>
                    <a:defRPr sz="1200" b="0" i="0" u="none" strike="noStrike" baseline="0">
                      <a:solidFill>
                        <a:srgbClr val="000000"/>
                      </a:solidFill>
                      <a:latin typeface="+mj-ea"/>
                      <a:ea typeface="+mj-ea"/>
                      <a:cs typeface="ＭＳ Ｐゴシック"/>
                    </a:defRPr>
                  </a:pPr>
                  <a:endParaRPr lang="ja-JP"/>
                </a:p>
              </c:txPr>
              <c:dLblPos val="r"/>
              <c:showLegendKey val="0"/>
              <c:showVal val="1"/>
              <c:showCatName val="0"/>
              <c:showSerName val="0"/>
              <c:showPercent val="0"/>
              <c:showBubbleSize val="0"/>
            </c:dLbl>
            <c:dLbl>
              <c:idx val="12"/>
              <c:layout>
                <c:manualLayout>
                  <c:xMode val="edge"/>
                  <c:yMode val="edge"/>
                  <c:x val="0.85735861451091933"/>
                  <c:y val="0.40909090909090939"/>
                </c:manualLayout>
              </c:layout>
              <c:spPr>
                <a:noFill/>
                <a:ln w="25400">
                  <a:noFill/>
                </a:ln>
              </c:spPr>
              <c:txPr>
                <a:bodyPr/>
                <a:lstStyle/>
                <a:p>
                  <a:pPr>
                    <a:defRPr sz="1200" b="0" i="0" u="none" strike="noStrike" baseline="0">
                      <a:solidFill>
                        <a:srgbClr val="000000"/>
                      </a:solidFill>
                      <a:latin typeface="+mj-ea"/>
                      <a:ea typeface="+mj-ea"/>
                      <a:cs typeface="ＭＳ Ｐゴシック"/>
                    </a:defRPr>
                  </a:pPr>
                  <a:endParaRPr lang="ja-JP"/>
                </a:p>
              </c:txPr>
              <c:dLblPos val="r"/>
              <c:showLegendKey val="0"/>
              <c:showVal val="1"/>
              <c:showCatName val="0"/>
              <c:showSerName val="0"/>
              <c:showPercent val="0"/>
              <c:showBubbleSize val="0"/>
            </c:dLbl>
            <c:dLbl>
              <c:idx val="13"/>
              <c:layout>
                <c:manualLayout>
                  <c:xMode val="edge"/>
                  <c:yMode val="edge"/>
                  <c:x val="0.9234247774504647"/>
                  <c:y val="0.40106951871657753"/>
                </c:manualLayout>
              </c:layout>
              <c:spPr>
                <a:noFill/>
                <a:ln w="25400">
                  <a:noFill/>
                </a:ln>
              </c:spPr>
              <c:txPr>
                <a:bodyPr/>
                <a:lstStyle/>
                <a:p>
                  <a:pPr>
                    <a:defRPr sz="1200" b="0" i="0" u="none" strike="noStrike" baseline="0">
                      <a:solidFill>
                        <a:srgbClr val="000000"/>
                      </a:solidFill>
                      <a:latin typeface="+mj-ea"/>
                      <a:ea typeface="+mj-ea"/>
                      <a:cs typeface="ＭＳ Ｐゴシック"/>
                    </a:defRPr>
                  </a:pPr>
                  <a:endParaRPr lang="ja-JP"/>
                </a:p>
              </c:txPr>
              <c:dLblPos val="r"/>
              <c:showLegendKey val="0"/>
              <c:showVal val="1"/>
              <c:showCatName val="0"/>
              <c:showSerName val="0"/>
              <c:showPercent val="0"/>
              <c:showBubbleSize val="0"/>
            </c:dLbl>
            <c:dLbl>
              <c:idx val="14"/>
              <c:layout>
                <c:manualLayout>
                  <c:xMode val="edge"/>
                  <c:yMode val="edge"/>
                  <c:x val="0.98949094039000951"/>
                  <c:y val="0.38502673796791498"/>
                </c:manualLayout>
              </c:layout>
              <c:spPr>
                <a:noFill/>
                <a:ln w="25400">
                  <a:noFill/>
                </a:ln>
              </c:spPr>
              <c:txPr>
                <a:bodyPr/>
                <a:lstStyle/>
                <a:p>
                  <a:pPr>
                    <a:defRPr sz="1200" b="0" i="0" u="none" strike="noStrike" baseline="0">
                      <a:solidFill>
                        <a:srgbClr val="000000"/>
                      </a:solidFill>
                      <a:latin typeface="+mj-ea"/>
                      <a:ea typeface="+mj-ea"/>
                      <a:cs typeface="ＭＳ Ｐゴシック"/>
                    </a:defRPr>
                  </a:pPr>
                  <a:endParaRPr lang="ja-JP"/>
                </a:p>
              </c:txPr>
              <c:dLblPos val="r"/>
              <c:showLegendKey val="0"/>
              <c:showVal val="1"/>
              <c:showCatName val="0"/>
              <c:showSerName val="0"/>
              <c:showPercent val="0"/>
              <c:showBubbleSize val="0"/>
            </c:dLbl>
            <c:spPr>
              <a:noFill/>
              <a:ln w="25400">
                <a:noFill/>
              </a:ln>
            </c:spPr>
            <c:txPr>
              <a:bodyPr/>
              <a:lstStyle/>
              <a:p>
                <a:pPr>
                  <a:defRPr sz="1200" b="0" i="0" u="none" strike="noStrike" baseline="0">
                    <a:solidFill>
                      <a:srgbClr val="000000"/>
                    </a:solidFill>
                    <a:latin typeface="+mj-ea"/>
                    <a:ea typeface="+mj-ea"/>
                    <a:cs typeface="ＤＦ平成ゴシック体W5"/>
                  </a:defRPr>
                </a:pPr>
                <a:endParaRPr lang="ja-JP"/>
              </a:p>
            </c:txPr>
            <c:showLegendKey val="0"/>
            <c:showVal val="1"/>
            <c:showCatName val="0"/>
            <c:showSerName val="0"/>
            <c:showPercent val="0"/>
            <c:showBubbleSize val="0"/>
            <c:showLeaderLines val="0"/>
          </c:dLbls>
          <c:cat>
            <c:strRef>
              <c:f>給付!$B$2:$O$2</c:f>
              <c:strCache>
                <c:ptCount val="10"/>
                <c:pt idx="0">
                  <c:v>H12.4</c:v>
                </c:pt>
                <c:pt idx="1">
                  <c:v>H15.4</c:v>
                </c:pt>
                <c:pt idx="2">
                  <c:v>H18.4</c:v>
                </c:pt>
                <c:pt idx="3">
                  <c:v>H19.4</c:v>
                </c:pt>
                <c:pt idx="4">
                  <c:v>H20.4</c:v>
                </c:pt>
                <c:pt idx="5">
                  <c:v>H21.4</c:v>
                </c:pt>
                <c:pt idx="6">
                  <c:v>H22.4</c:v>
                </c:pt>
                <c:pt idx="7">
                  <c:v>H23.4</c:v>
                </c:pt>
                <c:pt idx="8">
                  <c:v>H24.4</c:v>
                </c:pt>
                <c:pt idx="9">
                  <c:v>H25.4</c:v>
                </c:pt>
              </c:strCache>
            </c:strRef>
          </c:cat>
          <c:val>
            <c:numRef>
              <c:f>給付!$B$14:$O$14</c:f>
              <c:numCache>
                <c:formatCode>0.0%</c:formatCode>
                <c:ptCount val="10"/>
                <c:pt idx="0">
                  <c:v>0.26263648315263888</c:v>
                </c:pt>
                <c:pt idx="1">
                  <c:v>0.42867403551416444</c:v>
                </c:pt>
                <c:pt idx="2">
                  <c:v>0.49887544432872721</c:v>
                </c:pt>
                <c:pt idx="3">
                  <c:v>0.52616941593276856</c:v>
                </c:pt>
                <c:pt idx="4">
                  <c:v>0.55383367320703569</c:v>
                </c:pt>
                <c:pt idx="5">
                  <c:v>0.56738842180351867</c:v>
                </c:pt>
                <c:pt idx="6">
                  <c:v>0.58176685958678132</c:v>
                </c:pt>
                <c:pt idx="7">
                  <c:v>0.61121793632215005</c:v>
                </c:pt>
                <c:pt idx="8">
                  <c:v>0.63205461289493614</c:v>
                </c:pt>
                <c:pt idx="9">
                  <c:v>0.64093137254902044</c:v>
                </c:pt>
              </c:numCache>
            </c:numRef>
          </c:val>
          <c:smooth val="0"/>
        </c:ser>
        <c:dLbls>
          <c:showLegendKey val="0"/>
          <c:showVal val="0"/>
          <c:showCatName val="0"/>
          <c:showSerName val="0"/>
          <c:showPercent val="0"/>
          <c:showBubbleSize val="0"/>
        </c:dLbls>
        <c:marker val="1"/>
        <c:smooth val="0"/>
        <c:axId val="117465088"/>
        <c:axId val="117466624"/>
      </c:lineChart>
      <c:catAx>
        <c:axId val="117453184"/>
        <c:scaling>
          <c:orientation val="minMax"/>
        </c:scaling>
        <c:delete val="0"/>
        <c:axPos val="b"/>
        <c:numFmt formatCode="yyyy&quot;年&quot;m&quot;月&quot;" sourceLinked="1"/>
        <c:majorTickMark val="in"/>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ＭＳ Ｐゴシック"/>
                <a:ea typeface="ＭＳ Ｐゴシック"/>
                <a:cs typeface="ＭＳ Ｐゴシック"/>
              </a:defRPr>
            </a:pPr>
            <a:endParaRPr lang="ja-JP"/>
          </a:p>
        </c:txPr>
        <c:crossAx val="117454720"/>
        <c:crosses val="autoZero"/>
        <c:auto val="1"/>
        <c:lblAlgn val="ctr"/>
        <c:lblOffset val="100"/>
        <c:tickMarkSkip val="1"/>
        <c:noMultiLvlLbl val="0"/>
      </c:catAx>
      <c:valAx>
        <c:axId val="117454720"/>
        <c:scaling>
          <c:orientation val="minMax"/>
        </c:scaling>
        <c:delete val="0"/>
        <c:axPos val="l"/>
        <c:majorGridlines>
          <c:spPr>
            <a:ln w="3175">
              <a:solidFill>
                <a:srgbClr val="FFFFFF"/>
              </a:solidFill>
              <a:prstDash val="solid"/>
            </a:ln>
          </c:spPr>
        </c:majorGridlines>
        <c:title>
          <c:tx>
            <c:rich>
              <a:bodyPr rot="0" vert="horz"/>
              <a:lstStyle/>
              <a:p>
                <a:pPr algn="ctr">
                  <a:defRPr sz="1000" b="0" i="0" u="none" strike="noStrike" baseline="0">
                    <a:solidFill>
                      <a:srgbClr val="000000"/>
                    </a:solidFill>
                    <a:latin typeface="HGP創英角ｺﾞｼｯｸUB"/>
                    <a:ea typeface="HGP創英角ｺﾞｼｯｸUB"/>
                    <a:cs typeface="HGP創英角ｺﾞｼｯｸUB"/>
                  </a:defRPr>
                </a:pPr>
                <a:r>
                  <a:rPr lang="ja-JP" altLang="en-US"/>
                  <a:t>百万円</a:t>
                </a:r>
              </a:p>
            </c:rich>
          </c:tx>
          <c:layout>
            <c:manualLayout>
              <c:xMode val="edge"/>
              <c:yMode val="edge"/>
              <c:x val="0.10693187441983029"/>
              <c:y val="1.5784966054000087E-2"/>
            </c:manualLayout>
          </c:layout>
          <c:overlay val="0"/>
          <c:spPr>
            <a:noFill/>
            <a:ln w="25400">
              <a:noFill/>
            </a:ln>
          </c:spPr>
        </c:title>
        <c:numFmt formatCode="#,##0_);[Red]\(#,##0\)" sourceLinked="1"/>
        <c:majorTickMark val="in"/>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HGS創英角ｺﾞｼｯｸUB"/>
                <a:ea typeface="HGS創英角ｺﾞｼｯｸUB"/>
                <a:cs typeface="HGS創英角ｺﾞｼｯｸUB"/>
              </a:defRPr>
            </a:pPr>
            <a:endParaRPr lang="ja-JP"/>
          </a:p>
        </c:txPr>
        <c:crossAx val="117453184"/>
        <c:crosses val="autoZero"/>
        <c:crossBetween val="between"/>
      </c:valAx>
      <c:catAx>
        <c:axId val="117465088"/>
        <c:scaling>
          <c:orientation val="minMax"/>
        </c:scaling>
        <c:delete val="1"/>
        <c:axPos val="b"/>
        <c:majorTickMark val="out"/>
        <c:minorTickMark val="none"/>
        <c:tickLblPos val="none"/>
        <c:crossAx val="117466624"/>
        <c:crosses val="autoZero"/>
        <c:auto val="1"/>
        <c:lblAlgn val="ctr"/>
        <c:lblOffset val="100"/>
        <c:noMultiLvlLbl val="0"/>
      </c:catAx>
      <c:valAx>
        <c:axId val="117466624"/>
        <c:scaling>
          <c:orientation val="minMax"/>
          <c:max val="1"/>
        </c:scaling>
        <c:delete val="0"/>
        <c:axPos val="r"/>
        <c:numFmt formatCode="0.0%" sourceLinked="1"/>
        <c:majorTickMark val="in"/>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HGP創英角ｺﾞｼｯｸUB"/>
                <a:ea typeface="HGP創英角ｺﾞｼｯｸUB"/>
                <a:cs typeface="HGP創英角ｺﾞｼｯｸUB"/>
              </a:defRPr>
            </a:pPr>
            <a:endParaRPr lang="ja-JP"/>
          </a:p>
        </c:txPr>
        <c:crossAx val="117465088"/>
        <c:crosses val="max"/>
        <c:crossBetween val="between"/>
      </c:valAx>
      <c:dTable>
        <c:showHorzBorder val="1"/>
        <c:showVertBorder val="1"/>
        <c:showOutline val="1"/>
        <c:showKeys val="1"/>
        <c:spPr>
          <a:ln w="12700">
            <a:solidFill>
              <a:srgbClr val="000000"/>
            </a:solidFill>
            <a:prstDash val="solid"/>
          </a:ln>
        </c:spPr>
        <c:txPr>
          <a:bodyPr/>
          <a:lstStyle/>
          <a:p>
            <a:pPr rtl="0">
              <a:defRPr sz="1100" b="0" i="0" u="none" strike="noStrike" baseline="0">
                <a:solidFill>
                  <a:srgbClr val="000000"/>
                </a:solidFill>
                <a:latin typeface="HGP創英角ｺﾞｼｯｸUB"/>
                <a:ea typeface="HGP創英角ｺﾞｼｯｸUB"/>
                <a:cs typeface="HGP創英角ｺﾞｼｯｸUB"/>
              </a:defRPr>
            </a:pPr>
            <a:endParaRPr lang="ja-JP"/>
          </a:p>
        </c:txPr>
      </c:dTable>
      <c:spPr>
        <a:noFill/>
        <a:ln w="25400">
          <a:noFill/>
        </a:ln>
      </c:spPr>
    </c:plotArea>
    <c:plotVisOnly val="1"/>
    <c:dispBlanksAs val="gap"/>
    <c:showDLblsOverMax val="0"/>
  </c:chart>
  <c:spPr>
    <a:solidFill>
      <a:srgbClr val="FFFFFF"/>
    </a:solidFill>
    <a:ln w="9525">
      <a:noFill/>
    </a:ln>
  </c:spPr>
  <c:txPr>
    <a:bodyPr/>
    <a:lstStyle/>
    <a:p>
      <a:pPr>
        <a:defRPr sz="15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332588324293513"/>
          <c:y val="4.1541549209461869E-2"/>
          <c:w val="0.8194296478096369"/>
          <c:h val="0.74556777791395956"/>
        </c:manualLayout>
      </c:layout>
      <c:barChart>
        <c:barDir val="col"/>
        <c:grouping val="stacked"/>
        <c:varyColors val="0"/>
        <c:ser>
          <c:idx val="0"/>
          <c:order val="0"/>
          <c:tx>
            <c:strRef>
              <c:f>給付!$A$3</c:f>
              <c:strCache>
                <c:ptCount val="1"/>
                <c:pt idx="0">
                  <c:v>居宅</c:v>
                </c:pt>
              </c:strCache>
            </c:strRef>
          </c:tx>
          <c:spPr>
            <a:solidFill>
              <a:srgbClr val="3366FF"/>
            </a:solidFill>
            <a:ln w="12700">
              <a:solidFill>
                <a:srgbClr val="000000"/>
              </a:solidFill>
              <a:prstDash val="solid"/>
            </a:ln>
          </c:spPr>
          <c:invertIfNegative val="0"/>
          <c:cat>
            <c:strRef>
              <c:f>給付!$B$2:$P$2</c:f>
              <c:strCache>
                <c:ptCount val="11"/>
                <c:pt idx="0">
                  <c:v>H12.4</c:v>
                </c:pt>
                <c:pt idx="1">
                  <c:v>H15.4</c:v>
                </c:pt>
                <c:pt idx="2">
                  <c:v>H18.4</c:v>
                </c:pt>
                <c:pt idx="3">
                  <c:v>H19.4</c:v>
                </c:pt>
                <c:pt idx="4">
                  <c:v>H20.4</c:v>
                </c:pt>
                <c:pt idx="5">
                  <c:v>H21.4</c:v>
                </c:pt>
                <c:pt idx="6">
                  <c:v>H22.4</c:v>
                </c:pt>
                <c:pt idx="7">
                  <c:v>H23.4</c:v>
                </c:pt>
                <c:pt idx="8">
                  <c:v>H24.4</c:v>
                </c:pt>
                <c:pt idx="9">
                  <c:v>H25.4</c:v>
                </c:pt>
                <c:pt idx="10">
                  <c:v>H26.4</c:v>
                </c:pt>
              </c:strCache>
            </c:strRef>
          </c:cat>
          <c:val>
            <c:numRef>
              <c:f>給付!$B$3:$P$3</c:f>
              <c:numCache>
                <c:formatCode>#,##0_);[Red]\(#,##0\)</c:formatCode>
                <c:ptCount val="11"/>
                <c:pt idx="0">
                  <c:v>287.93264799999974</c:v>
                </c:pt>
                <c:pt idx="1">
                  <c:v>670.44451499999957</c:v>
                </c:pt>
                <c:pt idx="2">
                  <c:v>732.32829699999957</c:v>
                </c:pt>
                <c:pt idx="3">
                  <c:v>807.96553099999949</c:v>
                </c:pt>
                <c:pt idx="4">
                  <c:v>895.82364399999949</c:v>
                </c:pt>
                <c:pt idx="5">
                  <c:v>978.98479900000052</c:v>
                </c:pt>
                <c:pt idx="6">
                  <c:v>1055.209653000001</c:v>
                </c:pt>
                <c:pt idx="7">
                  <c:v>1119.5128399999999</c:v>
                </c:pt>
                <c:pt idx="8">
                  <c:v>1183.580811</c:v>
                </c:pt>
                <c:pt idx="9">
                  <c:v>1208</c:v>
                </c:pt>
                <c:pt idx="10">
                  <c:v>1253</c:v>
                </c:pt>
              </c:numCache>
            </c:numRef>
          </c:val>
        </c:ser>
        <c:ser>
          <c:idx val="1"/>
          <c:order val="1"/>
          <c:tx>
            <c:strRef>
              <c:f>給付!$A$4</c:f>
              <c:strCache>
                <c:ptCount val="1"/>
                <c:pt idx="0">
                  <c:v>地域密着型</c:v>
                </c:pt>
              </c:strCache>
            </c:strRef>
          </c:tx>
          <c:spPr>
            <a:pattFill prst="trellis">
              <a:fgClr>
                <a:srgbClr val="00FF00"/>
              </a:fgClr>
              <a:bgClr>
                <a:srgbClr val="FFFFFF"/>
              </a:bgClr>
            </a:pattFill>
            <a:ln w="12700">
              <a:solidFill>
                <a:srgbClr val="000000"/>
              </a:solidFill>
              <a:prstDash val="solid"/>
            </a:ln>
          </c:spPr>
          <c:invertIfNegative val="0"/>
          <c:cat>
            <c:strRef>
              <c:f>給付!$B$2:$P$2</c:f>
              <c:strCache>
                <c:ptCount val="11"/>
                <c:pt idx="0">
                  <c:v>H12.4</c:v>
                </c:pt>
                <c:pt idx="1">
                  <c:v>H15.4</c:v>
                </c:pt>
                <c:pt idx="2">
                  <c:v>H18.4</c:v>
                </c:pt>
                <c:pt idx="3">
                  <c:v>H19.4</c:v>
                </c:pt>
                <c:pt idx="4">
                  <c:v>H20.4</c:v>
                </c:pt>
                <c:pt idx="5">
                  <c:v>H21.4</c:v>
                </c:pt>
                <c:pt idx="6">
                  <c:v>H22.4</c:v>
                </c:pt>
                <c:pt idx="7">
                  <c:v>H23.4</c:v>
                </c:pt>
                <c:pt idx="8">
                  <c:v>H24.4</c:v>
                </c:pt>
                <c:pt idx="9">
                  <c:v>H25.4</c:v>
                </c:pt>
                <c:pt idx="10">
                  <c:v>H26.4</c:v>
                </c:pt>
              </c:strCache>
            </c:strRef>
          </c:cat>
          <c:val>
            <c:numRef>
              <c:f>給付!$B$4:$P$4</c:f>
              <c:numCache>
                <c:formatCode>General</c:formatCode>
                <c:ptCount val="11"/>
                <c:pt idx="2" formatCode="#,##0_);[Red]\(#,##0\)">
                  <c:v>163.30687100000003</c:v>
                </c:pt>
                <c:pt idx="3" formatCode="#,##0_);[Red]\(#,##0\)">
                  <c:v>169.94392299999998</c:v>
                </c:pt>
                <c:pt idx="4" formatCode="#,##0_);[Red]\(#,##0\)">
                  <c:v>177.77287499999989</c:v>
                </c:pt>
                <c:pt idx="5" formatCode="#,##0_);[Red]\(#,##0\)">
                  <c:v>200.418285</c:v>
                </c:pt>
                <c:pt idx="6" formatCode="#,##0_);[Red]\(#,##0\)">
                  <c:v>221.85137700000016</c:v>
                </c:pt>
                <c:pt idx="7" formatCode="#,##0_);[Red]\(#,##0\)">
                  <c:v>273.89410200000003</c:v>
                </c:pt>
                <c:pt idx="8" formatCode="#,##0_);[Red]\(#,##0\)">
                  <c:v>322.95095100000003</c:v>
                </c:pt>
                <c:pt idx="9" formatCode="#,##0_);[Red]\(#,##0\)">
                  <c:v>361</c:v>
                </c:pt>
                <c:pt idx="10" formatCode="#,##0_);[Red]\(#,##0\)">
                  <c:v>404</c:v>
                </c:pt>
              </c:numCache>
            </c:numRef>
          </c:val>
        </c:ser>
        <c:ser>
          <c:idx val="2"/>
          <c:order val="2"/>
          <c:tx>
            <c:strRef>
              <c:f>給付!$A$5</c:f>
              <c:strCache>
                <c:ptCount val="1"/>
                <c:pt idx="0">
                  <c:v>施設</c:v>
                </c:pt>
              </c:strCache>
            </c:strRef>
          </c:tx>
          <c:spPr>
            <a:solidFill>
              <a:srgbClr val="FFFFFF"/>
            </a:solidFill>
            <a:ln w="12700">
              <a:solidFill>
                <a:srgbClr val="000000"/>
              </a:solidFill>
              <a:prstDash val="solid"/>
            </a:ln>
          </c:spPr>
          <c:invertIfNegative val="0"/>
          <c:cat>
            <c:strRef>
              <c:f>給付!$B$2:$P$2</c:f>
              <c:strCache>
                <c:ptCount val="11"/>
                <c:pt idx="0">
                  <c:v>H12.4</c:v>
                </c:pt>
                <c:pt idx="1">
                  <c:v>H15.4</c:v>
                </c:pt>
                <c:pt idx="2">
                  <c:v>H18.4</c:v>
                </c:pt>
                <c:pt idx="3">
                  <c:v>H19.4</c:v>
                </c:pt>
                <c:pt idx="4">
                  <c:v>H20.4</c:v>
                </c:pt>
                <c:pt idx="5">
                  <c:v>H21.4</c:v>
                </c:pt>
                <c:pt idx="6">
                  <c:v>H22.4</c:v>
                </c:pt>
                <c:pt idx="7">
                  <c:v>H23.4</c:v>
                </c:pt>
                <c:pt idx="8">
                  <c:v>H24.4</c:v>
                </c:pt>
                <c:pt idx="9">
                  <c:v>H25.4</c:v>
                </c:pt>
                <c:pt idx="10">
                  <c:v>H26.4</c:v>
                </c:pt>
              </c:strCache>
            </c:strRef>
          </c:cat>
          <c:val>
            <c:numRef>
              <c:f>給付!$B$5:$P$5</c:f>
              <c:numCache>
                <c:formatCode>#,##0_);[Red]\(#,##0\)</c:formatCode>
                <c:ptCount val="11"/>
                <c:pt idx="0">
                  <c:v>808.38361599999996</c:v>
                </c:pt>
                <c:pt idx="1">
                  <c:v>893.55157399999996</c:v>
                </c:pt>
                <c:pt idx="2">
                  <c:v>899.67301600000053</c:v>
                </c:pt>
                <c:pt idx="3">
                  <c:v>880.63538799999992</c:v>
                </c:pt>
                <c:pt idx="4">
                  <c:v>864.88532299999997</c:v>
                </c:pt>
                <c:pt idx="5">
                  <c:v>899.24892700000021</c:v>
                </c:pt>
                <c:pt idx="6">
                  <c:v>918.08124900000007</c:v>
                </c:pt>
                <c:pt idx="7">
                  <c:v>886.31500199999959</c:v>
                </c:pt>
                <c:pt idx="8">
                  <c:v>877.01505700000018</c:v>
                </c:pt>
                <c:pt idx="9">
                  <c:v>879</c:v>
                </c:pt>
                <c:pt idx="10">
                  <c:v>886</c:v>
                </c:pt>
              </c:numCache>
            </c:numRef>
          </c:val>
        </c:ser>
        <c:dLbls>
          <c:showLegendKey val="0"/>
          <c:showVal val="0"/>
          <c:showCatName val="0"/>
          <c:showSerName val="0"/>
          <c:showPercent val="0"/>
          <c:showBubbleSize val="0"/>
        </c:dLbls>
        <c:gapWidth val="100"/>
        <c:overlap val="100"/>
        <c:axId val="117547776"/>
        <c:axId val="117549312"/>
      </c:barChart>
      <c:lineChart>
        <c:grouping val="standard"/>
        <c:varyColors val="0"/>
        <c:ser>
          <c:idx val="3"/>
          <c:order val="3"/>
          <c:tx>
            <c:strRef>
              <c:f>給付!$A$14</c:f>
              <c:strCache>
                <c:ptCount val="1"/>
                <c:pt idx="0">
                  <c:v>在宅給付割合</c:v>
                </c:pt>
              </c:strCache>
            </c:strRef>
          </c:tx>
          <c:spPr>
            <a:ln w="25400">
              <a:solidFill>
                <a:srgbClr val="000000"/>
              </a:solidFill>
              <a:prstDash val="solid"/>
            </a:ln>
          </c:spPr>
          <c:marker>
            <c:symbol val="triangle"/>
            <c:size val="7"/>
            <c:spPr>
              <a:solidFill>
                <a:srgbClr val="000000"/>
              </a:solidFill>
              <a:ln>
                <a:solidFill>
                  <a:srgbClr val="000000"/>
                </a:solidFill>
                <a:prstDash val="solid"/>
              </a:ln>
            </c:spPr>
          </c:marker>
          <c:dLbls>
            <c:dLbl>
              <c:idx val="0"/>
              <c:layout>
                <c:manualLayout>
                  <c:x val="-2.8291026530570688E-2"/>
                  <c:y val="-4.9908842995465094E-2"/>
                </c:manualLayout>
              </c:layout>
              <c:dLblPos val="r"/>
              <c:showLegendKey val="0"/>
              <c:showVal val="1"/>
              <c:showCatName val="0"/>
              <c:showSerName val="0"/>
              <c:showPercent val="0"/>
              <c:showBubbleSize val="0"/>
            </c:dLbl>
            <c:dLbl>
              <c:idx val="1"/>
              <c:layout>
                <c:manualLayout>
                  <c:x val="-2.7062466423690368E-2"/>
                  <c:y val="-3.8398164603505335E-2"/>
                </c:manualLayout>
              </c:layout>
              <c:dLblPos val="r"/>
              <c:showLegendKey val="0"/>
              <c:showVal val="1"/>
              <c:showCatName val="0"/>
              <c:showSerName val="0"/>
              <c:showPercent val="0"/>
              <c:showBubbleSize val="0"/>
            </c:dLbl>
            <c:dLbl>
              <c:idx val="2"/>
              <c:layout>
                <c:manualLayout>
                  <c:x val="-2.5833906316810026E-2"/>
                  <c:y val="-4.0584592168157782E-2"/>
                </c:manualLayout>
              </c:layout>
              <c:dLblPos val="r"/>
              <c:showLegendKey val="0"/>
              <c:showVal val="1"/>
              <c:showCatName val="0"/>
              <c:showSerName val="0"/>
              <c:showPercent val="0"/>
              <c:showBubbleSize val="0"/>
            </c:dLbl>
            <c:dLbl>
              <c:idx val="3"/>
              <c:layout>
                <c:manualLayout>
                  <c:x val="-2.3805623121488678E-2"/>
                  <c:y val="-3.2558371123912251E-2"/>
                </c:manualLayout>
              </c:layout>
              <c:dLblPos val="r"/>
              <c:showLegendKey val="0"/>
              <c:showVal val="1"/>
              <c:showCatName val="0"/>
              <c:showSerName val="0"/>
              <c:showPercent val="0"/>
              <c:showBubbleSize val="0"/>
            </c:dLbl>
            <c:dLbl>
              <c:idx val="4"/>
              <c:layout>
                <c:manualLayout>
                  <c:x val="-2.9383010348159919E-2"/>
                  <c:y val="-4.1037696102463571E-2"/>
                </c:manualLayout>
              </c:layout>
              <c:dLblPos val="r"/>
              <c:showLegendKey val="0"/>
              <c:showVal val="1"/>
              <c:showCatName val="0"/>
              <c:showSerName val="0"/>
              <c:showPercent val="0"/>
              <c:showBubbleSize val="0"/>
            </c:dLbl>
            <c:dLbl>
              <c:idx val="5"/>
              <c:layout>
                <c:manualLayout>
                  <c:x val="-2.7803716483077071E-2"/>
                  <c:y val="-4.465525033705111E-2"/>
                </c:manualLayout>
              </c:layout>
              <c:dLblPos val="r"/>
              <c:showLegendKey val="0"/>
              <c:showVal val="1"/>
              <c:showCatName val="0"/>
              <c:showSerName val="0"/>
              <c:showPercent val="0"/>
              <c:showBubbleSize val="0"/>
            </c:dLbl>
            <c:dLbl>
              <c:idx val="6"/>
              <c:layout>
                <c:manualLayout>
                  <c:x val="-2.675057546335962E-2"/>
                  <c:y val="-4.8106960105405105E-2"/>
                </c:manualLayout>
              </c:layout>
              <c:dLblPos val="r"/>
              <c:showLegendKey val="0"/>
              <c:showVal val="1"/>
              <c:showCatName val="0"/>
              <c:showSerName val="0"/>
              <c:showPercent val="0"/>
              <c:showBubbleSize val="0"/>
            </c:dLbl>
            <c:dLbl>
              <c:idx val="7"/>
              <c:layout>
                <c:manualLayout>
                  <c:x val="-2.569743444364218E-2"/>
                  <c:y val="-5.0579498100257386E-2"/>
                </c:manualLayout>
              </c:layout>
              <c:dLblPos val="r"/>
              <c:showLegendKey val="0"/>
              <c:showVal val="1"/>
              <c:showCatName val="0"/>
              <c:showSerName val="0"/>
              <c:showPercent val="0"/>
              <c:showBubbleSize val="0"/>
            </c:dLbl>
            <c:dLbl>
              <c:idx val="8"/>
              <c:layout>
                <c:manualLayout>
                  <c:x val="-2.4995236014373957E-2"/>
                  <c:y val="-5.0611479654369407E-2"/>
                </c:manualLayout>
              </c:layout>
              <c:dLblPos val="r"/>
              <c:showLegendKey val="0"/>
              <c:showVal val="1"/>
              <c:showCatName val="0"/>
              <c:showSerName val="0"/>
              <c:showPercent val="0"/>
              <c:showBubbleSize val="0"/>
            </c:dLbl>
            <c:dLbl>
              <c:idx val="9"/>
              <c:layout>
                <c:manualLayout>
                  <c:x val="-2.8369351171197463E-2"/>
                  <c:y val="-4.1456622734992392E-2"/>
                </c:manualLayout>
              </c:layout>
              <c:dLblPos val="r"/>
              <c:showLegendKey val="0"/>
              <c:showVal val="1"/>
              <c:showCatName val="0"/>
              <c:showSerName val="0"/>
              <c:showPercent val="0"/>
              <c:showBubbleSize val="0"/>
            </c:dLbl>
            <c:dLbl>
              <c:idx val="10"/>
              <c:layout>
                <c:manualLayout>
                  <c:x val="-2.8817701456552731E-2"/>
                  <c:y val="-3.5746568206888069E-2"/>
                </c:manualLayout>
              </c:layout>
              <c:spPr>
                <a:noFill/>
                <a:ln w="25400">
                  <a:noFill/>
                </a:ln>
              </c:spPr>
              <c:txPr>
                <a:bodyPr/>
                <a:lstStyle/>
                <a:p>
                  <a:pPr>
                    <a:defRPr sz="1000" b="0" i="0" u="none" strike="noStrike" baseline="0">
                      <a:solidFill>
                        <a:srgbClr val="000000"/>
                      </a:solidFill>
                      <a:latin typeface="+mj-ea"/>
                      <a:ea typeface="+mj-ea"/>
                      <a:cs typeface="ＭＳ Ｐゴシック"/>
                    </a:defRPr>
                  </a:pPr>
                  <a:endParaRPr lang="ja-JP"/>
                </a:p>
              </c:txPr>
              <c:dLblPos val="r"/>
              <c:showLegendKey val="0"/>
              <c:showVal val="1"/>
              <c:showCatName val="0"/>
              <c:showSerName val="0"/>
              <c:showPercent val="0"/>
              <c:showBubbleSize val="0"/>
            </c:dLbl>
            <c:dLbl>
              <c:idx val="11"/>
              <c:layout>
                <c:manualLayout>
                  <c:x val="-0.13019296645559081"/>
                  <c:y val="8.7731413252487803E-2"/>
                </c:manualLayout>
              </c:layout>
              <c:spPr>
                <a:noFill/>
                <a:ln w="25400">
                  <a:noFill/>
                </a:ln>
              </c:spPr>
              <c:txPr>
                <a:bodyPr/>
                <a:lstStyle/>
                <a:p>
                  <a:pPr>
                    <a:defRPr sz="950" b="0" i="0" u="none" strike="noStrike" baseline="0">
                      <a:solidFill>
                        <a:srgbClr val="000000"/>
                      </a:solidFill>
                      <a:latin typeface="+mj-ea"/>
                      <a:ea typeface="+mj-ea"/>
                      <a:cs typeface="ＭＳ Ｐゴシック"/>
                    </a:defRPr>
                  </a:pPr>
                  <a:endParaRPr lang="ja-JP"/>
                </a:p>
              </c:txPr>
              <c:dLblPos val="r"/>
              <c:showLegendKey val="0"/>
              <c:showVal val="1"/>
              <c:showCatName val="0"/>
              <c:showSerName val="0"/>
              <c:showPercent val="0"/>
              <c:showBubbleSize val="0"/>
            </c:dLbl>
            <c:dLbl>
              <c:idx val="12"/>
              <c:layout>
                <c:manualLayout>
                  <c:xMode val="edge"/>
                  <c:yMode val="edge"/>
                  <c:x val="0.85735861451091933"/>
                  <c:y val="0.40909090909090939"/>
                </c:manualLayout>
              </c:layout>
              <c:spPr>
                <a:noFill/>
                <a:ln w="25400">
                  <a:noFill/>
                </a:ln>
              </c:spPr>
              <c:txPr>
                <a:bodyPr/>
                <a:lstStyle/>
                <a:p>
                  <a:pPr>
                    <a:defRPr sz="950" b="0" i="0" u="none" strike="noStrike" baseline="0">
                      <a:solidFill>
                        <a:srgbClr val="000000"/>
                      </a:solidFill>
                      <a:latin typeface="+mj-ea"/>
                      <a:ea typeface="+mj-ea"/>
                      <a:cs typeface="ＭＳ Ｐゴシック"/>
                    </a:defRPr>
                  </a:pPr>
                  <a:endParaRPr lang="ja-JP"/>
                </a:p>
              </c:txPr>
              <c:dLblPos val="r"/>
              <c:showLegendKey val="0"/>
              <c:showVal val="1"/>
              <c:showCatName val="0"/>
              <c:showSerName val="0"/>
              <c:showPercent val="0"/>
              <c:showBubbleSize val="0"/>
            </c:dLbl>
            <c:dLbl>
              <c:idx val="13"/>
              <c:layout>
                <c:manualLayout>
                  <c:xMode val="edge"/>
                  <c:yMode val="edge"/>
                  <c:x val="0.9234247774504647"/>
                  <c:y val="0.40106951871657753"/>
                </c:manualLayout>
              </c:layout>
              <c:spPr>
                <a:noFill/>
                <a:ln w="25400">
                  <a:noFill/>
                </a:ln>
              </c:spPr>
              <c:txPr>
                <a:bodyPr/>
                <a:lstStyle/>
                <a:p>
                  <a:pPr>
                    <a:defRPr sz="950" b="0" i="0" u="none" strike="noStrike" baseline="0">
                      <a:solidFill>
                        <a:srgbClr val="000000"/>
                      </a:solidFill>
                      <a:latin typeface="+mj-ea"/>
                      <a:ea typeface="+mj-ea"/>
                      <a:cs typeface="ＭＳ Ｐゴシック"/>
                    </a:defRPr>
                  </a:pPr>
                  <a:endParaRPr lang="ja-JP"/>
                </a:p>
              </c:txPr>
              <c:dLblPos val="r"/>
              <c:showLegendKey val="0"/>
              <c:showVal val="1"/>
              <c:showCatName val="0"/>
              <c:showSerName val="0"/>
              <c:showPercent val="0"/>
              <c:showBubbleSize val="0"/>
            </c:dLbl>
            <c:dLbl>
              <c:idx val="14"/>
              <c:layout>
                <c:manualLayout>
                  <c:xMode val="edge"/>
                  <c:yMode val="edge"/>
                  <c:x val="0.98949094039000951"/>
                  <c:y val="0.38502673796791498"/>
                </c:manualLayout>
              </c:layout>
              <c:spPr>
                <a:noFill/>
                <a:ln w="25400">
                  <a:noFill/>
                </a:ln>
              </c:spPr>
              <c:txPr>
                <a:bodyPr/>
                <a:lstStyle/>
                <a:p>
                  <a:pPr>
                    <a:defRPr sz="950" b="0" i="0" u="none" strike="noStrike" baseline="0">
                      <a:solidFill>
                        <a:srgbClr val="000000"/>
                      </a:solidFill>
                      <a:latin typeface="+mj-ea"/>
                      <a:ea typeface="+mj-ea"/>
                      <a:cs typeface="ＭＳ Ｐゴシック"/>
                    </a:defRPr>
                  </a:pPr>
                  <a:endParaRPr lang="ja-JP"/>
                </a:p>
              </c:txPr>
              <c:dLblPos val="r"/>
              <c:showLegendKey val="0"/>
              <c:showVal val="1"/>
              <c:showCatName val="0"/>
              <c:showSerName val="0"/>
              <c:showPercent val="0"/>
              <c:showBubbleSize val="0"/>
            </c:dLbl>
            <c:spPr>
              <a:noFill/>
              <a:ln w="25400">
                <a:noFill/>
              </a:ln>
            </c:spPr>
            <c:txPr>
              <a:bodyPr/>
              <a:lstStyle/>
              <a:p>
                <a:pPr>
                  <a:defRPr sz="1000" b="0" i="0" u="none" strike="noStrike" baseline="0">
                    <a:solidFill>
                      <a:srgbClr val="000000"/>
                    </a:solidFill>
                    <a:latin typeface="+mj-ea"/>
                    <a:ea typeface="+mj-ea"/>
                    <a:cs typeface="ＤＦ平成ゴシック体W5"/>
                  </a:defRPr>
                </a:pPr>
                <a:endParaRPr lang="ja-JP"/>
              </a:p>
            </c:txPr>
            <c:showLegendKey val="0"/>
            <c:showVal val="1"/>
            <c:showCatName val="0"/>
            <c:showSerName val="0"/>
            <c:showPercent val="0"/>
            <c:showBubbleSize val="0"/>
            <c:showLeaderLines val="0"/>
          </c:dLbls>
          <c:cat>
            <c:strRef>
              <c:f>給付!$B$2:$P$2</c:f>
              <c:strCache>
                <c:ptCount val="11"/>
                <c:pt idx="0">
                  <c:v>H12.4</c:v>
                </c:pt>
                <c:pt idx="1">
                  <c:v>H15.4</c:v>
                </c:pt>
                <c:pt idx="2">
                  <c:v>H18.4</c:v>
                </c:pt>
                <c:pt idx="3">
                  <c:v>H19.4</c:v>
                </c:pt>
                <c:pt idx="4">
                  <c:v>H20.4</c:v>
                </c:pt>
                <c:pt idx="5">
                  <c:v>H21.4</c:v>
                </c:pt>
                <c:pt idx="6">
                  <c:v>H22.4</c:v>
                </c:pt>
                <c:pt idx="7">
                  <c:v>H23.4</c:v>
                </c:pt>
                <c:pt idx="8">
                  <c:v>H24.4</c:v>
                </c:pt>
                <c:pt idx="9">
                  <c:v>H25.4</c:v>
                </c:pt>
                <c:pt idx="10">
                  <c:v>H26.4</c:v>
                </c:pt>
              </c:strCache>
            </c:strRef>
          </c:cat>
          <c:val>
            <c:numRef>
              <c:f>給付!$B$14:$P$14</c:f>
              <c:numCache>
                <c:formatCode>0.0%</c:formatCode>
                <c:ptCount val="11"/>
                <c:pt idx="0">
                  <c:v>0.26263648315263888</c:v>
                </c:pt>
                <c:pt idx="1">
                  <c:v>0.42867403551416444</c:v>
                </c:pt>
                <c:pt idx="2">
                  <c:v>0.49887544432872721</c:v>
                </c:pt>
                <c:pt idx="3">
                  <c:v>0.52616941593276856</c:v>
                </c:pt>
                <c:pt idx="4">
                  <c:v>0.55383367320703569</c:v>
                </c:pt>
                <c:pt idx="5">
                  <c:v>0.56738842180351867</c:v>
                </c:pt>
                <c:pt idx="6">
                  <c:v>0.58176685958678132</c:v>
                </c:pt>
                <c:pt idx="7">
                  <c:v>0.61121793632215005</c:v>
                </c:pt>
                <c:pt idx="8">
                  <c:v>0.63205461289493614</c:v>
                </c:pt>
                <c:pt idx="9">
                  <c:v>0.64093137254902044</c:v>
                </c:pt>
                <c:pt idx="10">
                  <c:v>0.6515926071569017</c:v>
                </c:pt>
              </c:numCache>
            </c:numRef>
          </c:val>
          <c:smooth val="0"/>
        </c:ser>
        <c:dLbls>
          <c:showLegendKey val="0"/>
          <c:showVal val="0"/>
          <c:showCatName val="0"/>
          <c:showSerName val="0"/>
          <c:showPercent val="0"/>
          <c:showBubbleSize val="0"/>
        </c:dLbls>
        <c:marker val="1"/>
        <c:smooth val="0"/>
        <c:axId val="117559680"/>
        <c:axId val="117561216"/>
      </c:lineChart>
      <c:catAx>
        <c:axId val="117547776"/>
        <c:scaling>
          <c:orientation val="minMax"/>
        </c:scaling>
        <c:delete val="0"/>
        <c:axPos val="b"/>
        <c:numFmt formatCode="yyyy&quot;年&quot;m&quot;月&quot;" sourceLinked="1"/>
        <c:majorTickMark val="in"/>
        <c:minorTickMark val="none"/>
        <c:tickLblPos val="nextTo"/>
        <c:spPr>
          <a:ln w="3175">
            <a:solidFill>
              <a:srgbClr val="000000"/>
            </a:solidFill>
            <a:prstDash val="solid"/>
          </a:ln>
        </c:spPr>
        <c:txPr>
          <a:bodyPr rot="0" vert="horz"/>
          <a:lstStyle/>
          <a:p>
            <a:pPr>
              <a:defRPr sz="1075" b="0" i="0" u="none" strike="noStrike" baseline="0">
                <a:solidFill>
                  <a:srgbClr val="000000"/>
                </a:solidFill>
                <a:latin typeface="ＭＳ Ｐゴシック"/>
                <a:ea typeface="ＭＳ Ｐゴシック"/>
                <a:cs typeface="ＭＳ Ｐゴシック"/>
              </a:defRPr>
            </a:pPr>
            <a:endParaRPr lang="ja-JP"/>
          </a:p>
        </c:txPr>
        <c:crossAx val="117549312"/>
        <c:crosses val="autoZero"/>
        <c:auto val="1"/>
        <c:lblAlgn val="ctr"/>
        <c:lblOffset val="100"/>
        <c:tickMarkSkip val="1"/>
        <c:noMultiLvlLbl val="0"/>
      </c:catAx>
      <c:valAx>
        <c:axId val="117549312"/>
        <c:scaling>
          <c:orientation val="minMax"/>
        </c:scaling>
        <c:delete val="0"/>
        <c:axPos val="l"/>
        <c:majorGridlines>
          <c:spPr>
            <a:ln w="3175">
              <a:solidFill>
                <a:srgbClr val="FFFFFF"/>
              </a:solidFill>
              <a:prstDash val="solid"/>
            </a:ln>
          </c:spPr>
        </c:majorGridlines>
        <c:title>
          <c:tx>
            <c:rich>
              <a:bodyPr rot="0" vert="horz"/>
              <a:lstStyle/>
              <a:p>
                <a:pPr algn="ctr">
                  <a:defRPr sz="1050" b="0" i="0" u="none" strike="noStrike" baseline="0">
                    <a:solidFill>
                      <a:srgbClr val="000000"/>
                    </a:solidFill>
                    <a:latin typeface="HGP創英角ｺﾞｼｯｸUB"/>
                    <a:ea typeface="HGP創英角ｺﾞｼｯｸUB"/>
                    <a:cs typeface="HGP創英角ｺﾞｼｯｸUB"/>
                  </a:defRPr>
                </a:pPr>
                <a:r>
                  <a:rPr lang="ja-JP" altLang="en-US" sz="1050"/>
                  <a:t>百万円</a:t>
                </a:r>
              </a:p>
            </c:rich>
          </c:tx>
          <c:layout>
            <c:manualLayout>
              <c:xMode val="edge"/>
              <c:yMode val="edge"/>
              <c:x val="0.11211566382811441"/>
              <c:y val="1.208404829023166E-3"/>
            </c:manualLayout>
          </c:layout>
          <c:overlay val="0"/>
          <c:spPr>
            <a:noFill/>
            <a:ln w="25400">
              <a:noFill/>
            </a:ln>
          </c:spPr>
        </c:title>
        <c:numFmt formatCode="#,##0_);[Red]\(#,##0\)" sourceLinked="1"/>
        <c:majorTickMark val="in"/>
        <c:minorTickMark val="none"/>
        <c:tickLblPos val="nextTo"/>
        <c:spPr>
          <a:ln w="3175">
            <a:solidFill>
              <a:srgbClr val="000000"/>
            </a:solidFill>
            <a:prstDash val="solid"/>
          </a:ln>
        </c:spPr>
        <c:txPr>
          <a:bodyPr rot="0" vert="horz"/>
          <a:lstStyle/>
          <a:p>
            <a:pPr>
              <a:defRPr sz="1050" b="0" i="0" u="none" strike="noStrike" baseline="0">
                <a:solidFill>
                  <a:srgbClr val="000000"/>
                </a:solidFill>
                <a:latin typeface="HGS創英角ｺﾞｼｯｸUB"/>
                <a:ea typeface="HGS創英角ｺﾞｼｯｸUB"/>
                <a:cs typeface="HGS創英角ｺﾞｼｯｸUB"/>
              </a:defRPr>
            </a:pPr>
            <a:endParaRPr lang="ja-JP"/>
          </a:p>
        </c:txPr>
        <c:crossAx val="117547776"/>
        <c:crosses val="autoZero"/>
        <c:crossBetween val="between"/>
      </c:valAx>
      <c:catAx>
        <c:axId val="117559680"/>
        <c:scaling>
          <c:orientation val="minMax"/>
        </c:scaling>
        <c:delete val="1"/>
        <c:axPos val="b"/>
        <c:majorTickMark val="out"/>
        <c:minorTickMark val="none"/>
        <c:tickLblPos val="none"/>
        <c:crossAx val="117561216"/>
        <c:crosses val="autoZero"/>
        <c:auto val="1"/>
        <c:lblAlgn val="ctr"/>
        <c:lblOffset val="100"/>
        <c:noMultiLvlLbl val="0"/>
      </c:catAx>
      <c:valAx>
        <c:axId val="117561216"/>
        <c:scaling>
          <c:orientation val="minMax"/>
          <c:max val="1"/>
        </c:scaling>
        <c:delete val="0"/>
        <c:axPos val="r"/>
        <c:numFmt formatCode="0.0%" sourceLinked="1"/>
        <c:majorTickMark val="in"/>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HGP創英角ｺﾞｼｯｸUB"/>
                <a:ea typeface="HGP創英角ｺﾞｼｯｸUB"/>
                <a:cs typeface="HGP創英角ｺﾞｼｯｸUB"/>
              </a:defRPr>
            </a:pPr>
            <a:endParaRPr lang="ja-JP"/>
          </a:p>
        </c:txPr>
        <c:crossAx val="117559680"/>
        <c:crosses val="max"/>
        <c:crossBetween val="between"/>
      </c:valAx>
      <c:dTable>
        <c:showHorzBorder val="1"/>
        <c:showVertBorder val="1"/>
        <c:showOutline val="1"/>
        <c:showKeys val="1"/>
        <c:spPr>
          <a:ln w="12700">
            <a:solidFill>
              <a:srgbClr val="000000"/>
            </a:solidFill>
            <a:prstDash val="solid"/>
          </a:ln>
        </c:spPr>
        <c:txPr>
          <a:bodyPr/>
          <a:lstStyle/>
          <a:p>
            <a:pPr rtl="0">
              <a:defRPr sz="1100" b="0" i="0" u="none" strike="noStrike" baseline="0">
                <a:solidFill>
                  <a:srgbClr val="000000"/>
                </a:solidFill>
                <a:latin typeface="HGP創英角ｺﾞｼｯｸUB"/>
                <a:ea typeface="HGP創英角ｺﾞｼｯｸUB"/>
                <a:cs typeface="HGP創英角ｺﾞｼｯｸUB"/>
              </a:defRPr>
            </a:pPr>
            <a:endParaRPr lang="ja-JP"/>
          </a:p>
        </c:txPr>
      </c:dTable>
      <c:spPr>
        <a:noFill/>
        <a:ln w="3175">
          <a:solidFill>
            <a:srgbClr val="000000"/>
          </a:solidFill>
          <a:prstDash val="solid"/>
        </a:ln>
      </c:spPr>
    </c:plotArea>
    <c:plotVisOnly val="1"/>
    <c:dispBlanksAs val="gap"/>
    <c:showDLblsOverMax val="0"/>
  </c:chart>
  <c:spPr>
    <a:solidFill>
      <a:srgbClr val="FFFFFF"/>
    </a:solidFill>
    <a:ln w="9525">
      <a:noFill/>
    </a:ln>
  </c:spPr>
  <c:txPr>
    <a:bodyPr/>
    <a:lstStyle/>
    <a:p>
      <a:pPr>
        <a:defRPr sz="1500" b="0" i="0" u="none" strike="noStrike" baseline="0">
          <a:solidFill>
            <a:srgbClr val="000000"/>
          </a:solidFill>
          <a:latin typeface="ＭＳ Ｐゴシック"/>
          <a:ea typeface="ＭＳ Ｐゴシック"/>
          <a:cs typeface="ＭＳ Ｐゴシック"/>
        </a:defRPr>
      </a:pPr>
      <a:endParaRPr lang="ja-JP"/>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lgn="l">
              <a:defRPr/>
            </a:pPr>
            <a:r>
              <a:rPr lang="ja-JP"/>
              <a:t>介護が必要になった場合</a:t>
            </a:r>
            <a:endParaRPr lang="en-US"/>
          </a:p>
          <a:p>
            <a:pPr algn="l">
              <a:defRPr/>
            </a:pPr>
            <a:r>
              <a:rPr lang="ja-JP"/>
              <a:t>の介護の希望</a:t>
            </a:r>
          </a:p>
        </c:rich>
      </c:tx>
      <c:layout>
        <c:manualLayout>
          <c:xMode val="edge"/>
          <c:yMode val="edge"/>
          <c:x val="0.3039184088853894"/>
          <c:y val="2.0247327352789456E-4"/>
        </c:manualLayout>
      </c:layout>
      <c:overlay val="0"/>
    </c:title>
    <c:autoTitleDeleted val="0"/>
    <c:plotArea>
      <c:layout>
        <c:manualLayout>
          <c:layoutTarget val="inner"/>
          <c:xMode val="edge"/>
          <c:yMode val="edge"/>
          <c:x val="0.33586789151357094"/>
          <c:y val="0.35234474539557614"/>
          <c:w val="0.2710743409940119"/>
          <c:h val="0.60593087986895533"/>
        </c:manualLayout>
      </c:layout>
      <c:pieChart>
        <c:varyColors val="1"/>
        <c:ser>
          <c:idx val="1"/>
          <c:order val="1"/>
          <c:dLbls>
            <c:dLbl>
              <c:idx val="0"/>
              <c:layout>
                <c:manualLayout>
                  <c:x val="0.10783464302010577"/>
                  <c:y val="-2.2025406371849111E-2"/>
                </c:manualLayout>
              </c:layout>
              <c:tx>
                <c:rich>
                  <a:bodyPr/>
                  <a:lstStyle/>
                  <a:p>
                    <a:r>
                      <a:rPr lang="ja-JP" altLang="en-US" sz="1200" baseline="0" dirty="0">
                        <a:latin typeface="+mn-lt"/>
                        <a:ea typeface="+mn-ea"/>
                      </a:rPr>
                      <a:t>１．自宅で家族中心に介護を受けたい
</a:t>
                    </a:r>
                    <a:r>
                      <a:rPr lang="en-US" altLang="ja-JP" sz="1200" baseline="0" dirty="0">
                        <a:latin typeface="+mn-lt"/>
                        <a:ea typeface="+mn-ea"/>
                      </a:rPr>
                      <a:t>4%</a:t>
                    </a:r>
                    <a:endParaRPr lang="ja-JP" altLang="en-US" dirty="0">
                      <a:latin typeface="ＭＳ Ｐゴシック" pitchFamily="50" charset="-128"/>
                      <a:ea typeface="ＭＳ Ｐゴシック" pitchFamily="50" charset="-128"/>
                    </a:endParaRPr>
                  </a:p>
                </c:rich>
              </c:tx>
              <c:showLegendKey val="0"/>
              <c:showVal val="0"/>
              <c:showCatName val="1"/>
              <c:showSerName val="0"/>
              <c:showPercent val="1"/>
              <c:showBubbleSize val="0"/>
            </c:dLbl>
            <c:dLbl>
              <c:idx val="1"/>
              <c:layout>
                <c:manualLayout>
                  <c:x val="4.2865185545507986E-2"/>
                  <c:y val="6.7965146247754099E-2"/>
                </c:manualLayout>
              </c:layout>
              <c:tx>
                <c:rich>
                  <a:bodyPr/>
                  <a:lstStyle/>
                  <a:p>
                    <a:r>
                      <a:rPr lang="ja-JP" altLang="en-US" sz="1200" baseline="0" dirty="0">
                        <a:latin typeface="+mn-lt"/>
                        <a:ea typeface="+mn-ea"/>
                      </a:rPr>
                      <a:t>２．自宅で家族の介護と外部の介護サービスを組み合わせて介護を受けたい
</a:t>
                    </a:r>
                    <a:r>
                      <a:rPr lang="en-US" altLang="ja-JP" sz="1200" baseline="0" dirty="0">
                        <a:latin typeface="+mn-lt"/>
                        <a:ea typeface="+mn-ea"/>
                      </a:rPr>
                      <a:t>24%</a:t>
                    </a:r>
                    <a:endParaRPr lang="ja-JP" altLang="en-US" dirty="0">
                      <a:latin typeface="ＭＳ Ｐゴシック" pitchFamily="50" charset="-128"/>
                      <a:ea typeface="ＭＳ Ｐゴシック" pitchFamily="50" charset="-128"/>
                    </a:endParaRPr>
                  </a:p>
                </c:rich>
              </c:tx>
              <c:showLegendKey val="0"/>
              <c:showVal val="0"/>
              <c:showCatName val="1"/>
              <c:showSerName val="0"/>
              <c:showPercent val="1"/>
              <c:showBubbleSize val="0"/>
            </c:dLbl>
            <c:dLbl>
              <c:idx val="2"/>
              <c:layout>
                <c:manualLayout>
                  <c:x val="0.25085126772124394"/>
                  <c:y val="-2.2782242743957817E-2"/>
                </c:manualLayout>
              </c:layout>
              <c:tx>
                <c:rich>
                  <a:bodyPr/>
                  <a:lstStyle/>
                  <a:p>
                    <a:r>
                      <a:rPr lang="ja-JP" altLang="en-US" sz="1200" baseline="0" dirty="0">
                        <a:latin typeface="+mn-lt"/>
                        <a:ea typeface="+mn-ea"/>
                      </a:rPr>
                      <a:t>３．家族に依存せずに生活できるような介護サービスがあれば自宅で介護を受けたい
</a:t>
                    </a:r>
                    <a:r>
                      <a:rPr lang="en-US" altLang="ja-JP" sz="1200" baseline="0" dirty="0">
                        <a:latin typeface="+mn-lt"/>
                        <a:ea typeface="+mn-ea"/>
                      </a:rPr>
                      <a:t>46%</a:t>
                    </a:r>
                    <a:endParaRPr lang="ja-JP" altLang="en-US" dirty="0">
                      <a:latin typeface="ＭＳ Ｐゴシック" pitchFamily="50" charset="-128"/>
                      <a:ea typeface="ＭＳ Ｐゴシック" pitchFamily="50" charset="-128"/>
                    </a:endParaRPr>
                  </a:p>
                </c:rich>
              </c:tx>
              <c:showLegendKey val="0"/>
              <c:showVal val="0"/>
              <c:showCatName val="1"/>
              <c:showSerName val="0"/>
              <c:showPercent val="1"/>
              <c:showBubbleSize val="0"/>
            </c:dLbl>
            <c:dLbl>
              <c:idx val="3"/>
              <c:layout>
                <c:manualLayout>
                  <c:x val="-6.1864396399675239E-2"/>
                  <c:y val="0.30736429065873438"/>
                </c:manualLayout>
              </c:layout>
              <c:tx>
                <c:rich>
                  <a:bodyPr/>
                  <a:lstStyle/>
                  <a:p>
                    <a:r>
                      <a:rPr lang="ja-JP" altLang="en-US" sz="1200" baseline="0" dirty="0">
                        <a:latin typeface="+mn-lt"/>
                        <a:ea typeface="+mn-ea"/>
                      </a:rPr>
                      <a:t>４．有料老人ホームやケア付き高齢者住宅に住み替えて介護を受けたい。
</a:t>
                    </a:r>
                    <a:r>
                      <a:rPr lang="en-US" altLang="ja-JP" sz="1200" baseline="0" dirty="0">
                        <a:latin typeface="+mn-lt"/>
                        <a:ea typeface="+mn-ea"/>
                      </a:rPr>
                      <a:t>12%</a:t>
                    </a:r>
                    <a:endParaRPr lang="ja-JP" altLang="en-US" dirty="0">
                      <a:latin typeface="ＭＳ Ｐゴシック" pitchFamily="50" charset="-128"/>
                      <a:ea typeface="ＭＳ Ｐゴシック" pitchFamily="50" charset="-128"/>
                    </a:endParaRPr>
                  </a:p>
                </c:rich>
              </c:tx>
              <c:showLegendKey val="0"/>
              <c:showVal val="0"/>
              <c:showCatName val="1"/>
              <c:showSerName val="0"/>
              <c:showPercent val="1"/>
              <c:showBubbleSize val="0"/>
            </c:dLbl>
            <c:dLbl>
              <c:idx val="4"/>
              <c:layout>
                <c:manualLayout>
                  <c:x val="-0.11136733459955001"/>
                  <c:y val="0.23745834177340075"/>
                </c:manualLayout>
              </c:layout>
              <c:tx>
                <c:rich>
                  <a:bodyPr/>
                  <a:lstStyle/>
                  <a:p>
                    <a:r>
                      <a:rPr lang="ja-JP" altLang="en-US" sz="1200" baseline="0" dirty="0">
                        <a:latin typeface="+mn-lt"/>
                        <a:ea typeface="+mn-ea"/>
                      </a:rPr>
                      <a:t>５．特別養護老人ホームなどの施設で介護を受けたい。
</a:t>
                    </a:r>
                    <a:r>
                      <a:rPr lang="en-US" altLang="ja-JP" sz="1200" baseline="0" dirty="0">
                        <a:latin typeface="+mn-lt"/>
                        <a:ea typeface="+mn-ea"/>
                      </a:rPr>
                      <a:t>7%</a:t>
                    </a:r>
                    <a:endParaRPr lang="ja-JP" altLang="en-US" dirty="0">
                      <a:latin typeface="ＭＳ Ｐゴシック" pitchFamily="50" charset="-128"/>
                      <a:ea typeface="ＭＳ Ｐゴシック" pitchFamily="50" charset="-128"/>
                    </a:endParaRPr>
                  </a:p>
                </c:rich>
              </c:tx>
              <c:showLegendKey val="0"/>
              <c:showVal val="0"/>
              <c:showCatName val="1"/>
              <c:showSerName val="0"/>
              <c:showPercent val="1"/>
              <c:showBubbleSize val="0"/>
            </c:dLbl>
            <c:dLbl>
              <c:idx val="5"/>
              <c:layout>
                <c:manualLayout>
                  <c:x val="-0.15124696522515171"/>
                  <c:y val="1.9647092858252481E-2"/>
                </c:manualLayout>
              </c:layout>
              <c:tx>
                <c:rich>
                  <a:bodyPr/>
                  <a:lstStyle/>
                  <a:p>
                    <a:r>
                      <a:rPr lang="ja-JP" altLang="en-US" sz="1200" baseline="0" dirty="0">
                        <a:latin typeface="+mn-lt"/>
                        <a:ea typeface="+mn-ea"/>
                      </a:rPr>
                      <a:t>６．医療機関に入院して介護を受けたい。
</a:t>
                    </a:r>
                    <a:r>
                      <a:rPr lang="en-US" altLang="ja-JP" sz="1200" baseline="0" dirty="0">
                        <a:latin typeface="+mn-lt"/>
                        <a:ea typeface="+mn-ea"/>
                      </a:rPr>
                      <a:t>2%</a:t>
                    </a:r>
                    <a:endParaRPr lang="ja-JP" altLang="en-US" dirty="0">
                      <a:latin typeface="ＭＳ Ｐゴシック" pitchFamily="50" charset="-128"/>
                      <a:ea typeface="ＭＳ Ｐゴシック" pitchFamily="50" charset="-128"/>
                    </a:endParaRPr>
                  </a:p>
                </c:rich>
              </c:tx>
              <c:showLegendKey val="0"/>
              <c:showVal val="0"/>
              <c:showCatName val="1"/>
              <c:showSerName val="0"/>
              <c:showPercent val="1"/>
              <c:showBubbleSize val="0"/>
            </c:dLbl>
            <c:dLbl>
              <c:idx val="6"/>
              <c:layout>
                <c:manualLayout>
                  <c:x val="-4.4439712905264925E-2"/>
                  <c:y val="-2.7086424591953862E-2"/>
                </c:manualLayout>
              </c:layout>
              <c:tx>
                <c:rich>
                  <a:bodyPr/>
                  <a:lstStyle/>
                  <a:p>
                    <a:r>
                      <a:rPr lang="ja-JP" altLang="en-US" sz="1200" baseline="0" dirty="0">
                        <a:latin typeface="+mn-lt"/>
                        <a:ea typeface="+mn-ea"/>
                      </a:rPr>
                      <a:t>７．その他
</a:t>
                    </a:r>
                    <a:r>
                      <a:rPr lang="en-US" altLang="ja-JP" sz="1200" baseline="0" dirty="0">
                        <a:latin typeface="+mn-lt"/>
                        <a:ea typeface="+mn-ea"/>
                      </a:rPr>
                      <a:t>3%</a:t>
                    </a:r>
                    <a:endParaRPr lang="ja-JP" altLang="en-US" dirty="0">
                      <a:latin typeface="ＭＳ Ｐゴシック" pitchFamily="50" charset="-128"/>
                      <a:ea typeface="ＭＳ Ｐゴシック" pitchFamily="50" charset="-128"/>
                    </a:endParaRPr>
                  </a:p>
                </c:rich>
              </c:tx>
              <c:showLegendKey val="0"/>
              <c:showVal val="0"/>
              <c:showCatName val="1"/>
              <c:showSerName val="0"/>
              <c:showPercent val="1"/>
              <c:showBubbleSize val="0"/>
            </c:dLbl>
            <c:txPr>
              <a:bodyPr/>
              <a:lstStyle/>
              <a:p>
                <a:pPr>
                  <a:defRPr sz="1200"/>
                </a:pPr>
                <a:endParaRPr lang="ja-JP"/>
              </a:p>
            </c:txPr>
            <c:showLegendKey val="0"/>
            <c:showVal val="0"/>
            <c:showCatName val="1"/>
            <c:showSerName val="0"/>
            <c:showPercent val="1"/>
            <c:showBubbleSize val="0"/>
            <c:showLeaderLines val="1"/>
          </c:dLbls>
          <c:cat>
            <c:strRef>
              <c:f>Sheet1!$A$235:$A$242</c:f>
              <c:strCache>
                <c:ptCount val="8"/>
                <c:pt idx="0">
                  <c:v>１．自宅で家族中心に介護を受けたい</c:v>
                </c:pt>
                <c:pt idx="1">
                  <c:v>２．自宅で家族の介護と外部の介護サービスを組み合わせて介護を受けたい</c:v>
                </c:pt>
                <c:pt idx="2">
                  <c:v>３．家族に依存せずに生活できるような介護サービスがあれば自宅で介護を受けたい</c:v>
                </c:pt>
                <c:pt idx="3">
                  <c:v>４．有料老人ホームやケア付き高齢者住宅に住み替えて介護を受けたい。</c:v>
                </c:pt>
                <c:pt idx="4">
                  <c:v>５．特別養護老人ホームなどの施設で介護を受けたい。</c:v>
                </c:pt>
                <c:pt idx="5">
                  <c:v>６．医療機関に入院して介護を受けたい。</c:v>
                </c:pt>
                <c:pt idx="6">
                  <c:v>７．その他</c:v>
                </c:pt>
                <c:pt idx="7">
                  <c:v>８．無回答</c:v>
                </c:pt>
              </c:strCache>
            </c:strRef>
          </c:cat>
          <c:val>
            <c:numRef>
              <c:f>Sheet1!$I$235:$I$242</c:f>
              <c:numCache>
                <c:formatCode>General</c:formatCode>
                <c:ptCount val="8"/>
                <c:pt idx="0">
                  <c:v>168</c:v>
                </c:pt>
                <c:pt idx="1">
                  <c:v>999</c:v>
                </c:pt>
                <c:pt idx="2">
                  <c:v>1946</c:v>
                </c:pt>
                <c:pt idx="3">
                  <c:v>483</c:v>
                </c:pt>
                <c:pt idx="4">
                  <c:v>274</c:v>
                </c:pt>
                <c:pt idx="5">
                  <c:v>78</c:v>
                </c:pt>
                <c:pt idx="6">
                  <c:v>145</c:v>
                </c:pt>
                <c:pt idx="7">
                  <c:v>99</c:v>
                </c:pt>
              </c:numCache>
            </c:numRef>
          </c:val>
        </c:ser>
        <c:ser>
          <c:idx val="0"/>
          <c:order val="0"/>
          <c:dLbls>
            <c:dLbl>
              <c:idx val="0"/>
              <c:layout>
                <c:manualLayout>
                  <c:x val="5.7892169728783922E-2"/>
                  <c:y val="-6.4541411490230934E-3"/>
                </c:manualLayout>
              </c:layout>
              <c:showLegendKey val="0"/>
              <c:showVal val="0"/>
              <c:showCatName val="1"/>
              <c:showSerName val="0"/>
              <c:showPercent val="1"/>
              <c:showBubbleSize val="0"/>
            </c:dLbl>
            <c:dLbl>
              <c:idx val="1"/>
              <c:tx>
                <c:rich>
                  <a:bodyPr/>
                  <a:lstStyle/>
                  <a:p>
                    <a:r>
                      <a:rPr lang="en-US"/>
                      <a:t>2
24%</a:t>
                    </a:r>
                  </a:p>
                </c:rich>
              </c:tx>
              <c:showLegendKey val="0"/>
              <c:showVal val="0"/>
              <c:showCatName val="1"/>
              <c:showSerName val="0"/>
              <c:showPercent val="1"/>
              <c:showBubbleSize val="0"/>
            </c:dLbl>
            <c:dLbl>
              <c:idx val="5"/>
              <c:layout>
                <c:manualLayout>
                  <c:x val="-6.3790244969378823E-2"/>
                  <c:y val="6.3144502770486846E-2"/>
                </c:manualLayout>
              </c:layout>
              <c:showLegendKey val="0"/>
              <c:showVal val="0"/>
              <c:showCatName val="1"/>
              <c:showSerName val="0"/>
              <c:showPercent val="1"/>
              <c:showBubbleSize val="0"/>
            </c:dLbl>
            <c:dLbl>
              <c:idx val="6"/>
              <c:layout>
                <c:manualLayout>
                  <c:x val="-2.1042541557305412E-2"/>
                  <c:y val="4.1754155730533687E-3"/>
                </c:manualLayout>
              </c:layout>
              <c:showLegendKey val="0"/>
              <c:showVal val="0"/>
              <c:showCatName val="1"/>
              <c:showSerName val="0"/>
              <c:showPercent val="1"/>
              <c:showBubbleSize val="0"/>
            </c:dLbl>
            <c:showLegendKey val="0"/>
            <c:showVal val="0"/>
            <c:showCatName val="1"/>
            <c:showSerName val="0"/>
            <c:showPercent val="1"/>
            <c:showBubbleSize val="0"/>
            <c:showLeaderLines val="1"/>
          </c:dLbls>
          <c:cat>
            <c:strRef>
              <c:f>Sheet1!$A$235:$A$242</c:f>
              <c:strCache>
                <c:ptCount val="8"/>
                <c:pt idx="0">
                  <c:v>１．自宅で家族中心に介護を受けたい</c:v>
                </c:pt>
                <c:pt idx="1">
                  <c:v>２．自宅で家族の介護と外部の介護サービスを組み合わせて介護を受けたい</c:v>
                </c:pt>
                <c:pt idx="2">
                  <c:v>３．家族に依存せずに生活できるような介護サービスがあれば自宅で介護を受けたい</c:v>
                </c:pt>
                <c:pt idx="3">
                  <c:v>４．有料老人ホームやケア付き高齢者住宅に住み替えて介護を受けたい。</c:v>
                </c:pt>
                <c:pt idx="4">
                  <c:v>５．特別養護老人ホームなどの施設で介護を受けたい。</c:v>
                </c:pt>
                <c:pt idx="5">
                  <c:v>６．医療機関に入院して介護を受けたい。</c:v>
                </c:pt>
                <c:pt idx="6">
                  <c:v>７．その他</c:v>
                </c:pt>
                <c:pt idx="7">
                  <c:v>８．無回答</c:v>
                </c:pt>
              </c:strCache>
            </c:strRef>
          </c:cat>
          <c:val>
            <c:numRef>
              <c:f>Sheet1!$I$235:$I$242</c:f>
              <c:numCache>
                <c:formatCode>General</c:formatCode>
                <c:ptCount val="8"/>
                <c:pt idx="0">
                  <c:v>168</c:v>
                </c:pt>
                <c:pt idx="1">
                  <c:v>999</c:v>
                </c:pt>
                <c:pt idx="2">
                  <c:v>1946</c:v>
                </c:pt>
                <c:pt idx="3">
                  <c:v>483</c:v>
                </c:pt>
                <c:pt idx="4">
                  <c:v>274</c:v>
                </c:pt>
                <c:pt idx="5">
                  <c:v>78</c:v>
                </c:pt>
                <c:pt idx="6">
                  <c:v>145</c:v>
                </c:pt>
                <c:pt idx="7">
                  <c:v>99</c:v>
                </c:pt>
              </c:numCache>
            </c:numRef>
          </c:val>
        </c:ser>
        <c:dLbls>
          <c:showLegendKey val="0"/>
          <c:showVal val="0"/>
          <c:showCatName val="1"/>
          <c:showSerName val="0"/>
          <c:showPercent val="1"/>
          <c:showBubbleSize val="0"/>
          <c:showLeaderLines val="1"/>
        </c:dLbls>
        <c:firstSliceAng val="0"/>
      </c:pieChart>
    </c:plotArea>
    <c:plotVisOnly val="1"/>
    <c:dispBlanksAs val="zero"/>
    <c:showDLblsOverMax val="0"/>
  </c:chart>
  <c:txPr>
    <a:bodyPr/>
    <a:lstStyle/>
    <a:p>
      <a:pPr>
        <a:defRPr sz="1800"/>
      </a:pPr>
      <a:endParaRPr lang="ja-JP"/>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932482939386453E-2"/>
          <c:y val="3.1162450541620607E-2"/>
          <c:w val="0.85154365473684979"/>
          <c:h val="0.48441918726050515"/>
        </c:manualLayout>
      </c:layout>
      <c:barChart>
        <c:barDir val="col"/>
        <c:grouping val="clustered"/>
        <c:varyColors val="0"/>
        <c:ser>
          <c:idx val="0"/>
          <c:order val="0"/>
          <c:tx>
            <c:strRef>
              <c:f>'グラフデータ（市町村）'!$A$77</c:f>
              <c:strCache>
                <c:ptCount val="1"/>
                <c:pt idx="0">
                  <c:v>全国</c:v>
                </c:pt>
              </c:strCache>
            </c:strRef>
          </c:tx>
          <c:spPr>
            <a:solidFill>
              <a:srgbClr val="C0C0C0"/>
            </a:solidFill>
            <a:ln>
              <a:solidFill>
                <a:srgbClr val="000000"/>
              </a:solidFill>
              <a:prstDash val="solid"/>
            </a:ln>
          </c:spPr>
          <c:invertIfNegative val="0"/>
          <c:dPt>
            <c:idx val="0"/>
            <c:invertIfNegative val="0"/>
            <c:bubble3D val="0"/>
            <c:spPr>
              <a:solidFill>
                <a:srgbClr val="C0C0C0"/>
              </a:solidFill>
              <a:ln w="3175">
                <a:solidFill>
                  <a:srgbClr val="333333"/>
                </a:solidFill>
                <a:prstDash val="solid"/>
              </a:ln>
            </c:spPr>
          </c:dPt>
          <c:dPt>
            <c:idx val="1"/>
            <c:invertIfNegative val="0"/>
            <c:bubble3D val="0"/>
            <c:spPr>
              <a:solidFill>
                <a:srgbClr val="C0C0C0"/>
              </a:solidFill>
              <a:ln w="3175">
                <a:solidFill>
                  <a:srgbClr val="333333"/>
                </a:solidFill>
                <a:prstDash val="solid"/>
              </a:ln>
            </c:spPr>
          </c:dPt>
          <c:dPt>
            <c:idx val="2"/>
            <c:invertIfNegative val="0"/>
            <c:bubble3D val="0"/>
            <c:spPr>
              <a:solidFill>
                <a:srgbClr val="C0C0C0"/>
              </a:solidFill>
              <a:ln w="3175">
                <a:solidFill>
                  <a:srgbClr val="333333"/>
                </a:solidFill>
                <a:prstDash val="solid"/>
              </a:ln>
            </c:spPr>
          </c:dPt>
          <c:dPt>
            <c:idx val="3"/>
            <c:invertIfNegative val="0"/>
            <c:bubble3D val="0"/>
            <c:spPr>
              <a:solidFill>
                <a:srgbClr val="C0C0C0"/>
              </a:solidFill>
              <a:ln w="3175">
                <a:solidFill>
                  <a:srgbClr val="333333"/>
                </a:solidFill>
                <a:prstDash val="solid"/>
              </a:ln>
            </c:spPr>
          </c:dPt>
          <c:dPt>
            <c:idx val="4"/>
            <c:invertIfNegative val="0"/>
            <c:bubble3D val="0"/>
            <c:spPr>
              <a:solidFill>
                <a:srgbClr val="C0C0C0"/>
              </a:solidFill>
              <a:ln w="3175">
                <a:solidFill>
                  <a:srgbClr val="333333"/>
                </a:solidFill>
                <a:prstDash val="solid"/>
              </a:ln>
            </c:spPr>
          </c:dPt>
          <c:dPt>
            <c:idx val="5"/>
            <c:invertIfNegative val="0"/>
            <c:bubble3D val="0"/>
            <c:spPr>
              <a:solidFill>
                <a:srgbClr val="C0C0C0"/>
              </a:solidFill>
              <a:ln w="3175">
                <a:solidFill>
                  <a:srgbClr val="333333"/>
                </a:solidFill>
                <a:prstDash val="solid"/>
              </a:ln>
            </c:spPr>
          </c:dPt>
          <c:dPt>
            <c:idx val="6"/>
            <c:invertIfNegative val="0"/>
            <c:bubble3D val="0"/>
            <c:spPr>
              <a:solidFill>
                <a:srgbClr val="C0C0C0"/>
              </a:solidFill>
              <a:ln w="3175">
                <a:solidFill>
                  <a:srgbClr val="333333"/>
                </a:solidFill>
                <a:prstDash val="solid"/>
              </a:ln>
            </c:spPr>
          </c:dPt>
          <c:dPt>
            <c:idx val="7"/>
            <c:invertIfNegative val="0"/>
            <c:bubble3D val="0"/>
            <c:spPr>
              <a:solidFill>
                <a:srgbClr val="C0C0C0"/>
              </a:solidFill>
              <a:ln w="3175">
                <a:solidFill>
                  <a:srgbClr val="333333"/>
                </a:solidFill>
                <a:prstDash val="solid"/>
              </a:ln>
            </c:spPr>
          </c:dPt>
          <c:dPt>
            <c:idx val="8"/>
            <c:invertIfNegative val="0"/>
            <c:bubble3D val="0"/>
            <c:spPr>
              <a:solidFill>
                <a:srgbClr val="C0C0C0"/>
              </a:solidFill>
              <a:ln w="3175">
                <a:solidFill>
                  <a:srgbClr val="333333"/>
                </a:solidFill>
                <a:prstDash val="solid"/>
              </a:ln>
            </c:spPr>
          </c:dPt>
          <c:dPt>
            <c:idx val="9"/>
            <c:invertIfNegative val="0"/>
            <c:bubble3D val="0"/>
            <c:spPr>
              <a:solidFill>
                <a:srgbClr val="C0C0C0"/>
              </a:solidFill>
              <a:ln w="3175">
                <a:solidFill>
                  <a:srgbClr val="333333"/>
                </a:solidFill>
                <a:prstDash val="solid"/>
              </a:ln>
            </c:spPr>
          </c:dPt>
          <c:dPt>
            <c:idx val="10"/>
            <c:invertIfNegative val="0"/>
            <c:bubble3D val="0"/>
            <c:spPr>
              <a:solidFill>
                <a:srgbClr val="C0C0C0"/>
              </a:solidFill>
              <a:ln w="3175">
                <a:solidFill>
                  <a:srgbClr val="333333"/>
                </a:solidFill>
                <a:prstDash val="solid"/>
              </a:ln>
            </c:spPr>
          </c:dPt>
          <c:dPt>
            <c:idx val="11"/>
            <c:invertIfNegative val="0"/>
            <c:bubble3D val="0"/>
            <c:spPr>
              <a:solidFill>
                <a:srgbClr val="C0C0C0"/>
              </a:solidFill>
              <a:ln w="3175">
                <a:solidFill>
                  <a:srgbClr val="333333"/>
                </a:solidFill>
                <a:prstDash val="solid"/>
              </a:ln>
            </c:spPr>
          </c:dPt>
          <c:dPt>
            <c:idx val="12"/>
            <c:invertIfNegative val="0"/>
            <c:bubble3D val="0"/>
            <c:spPr>
              <a:solidFill>
                <a:srgbClr val="C0C0C0"/>
              </a:solidFill>
              <a:ln w="3175">
                <a:solidFill>
                  <a:srgbClr val="333333"/>
                </a:solidFill>
                <a:prstDash val="solid"/>
              </a:ln>
            </c:spPr>
          </c:dPt>
          <c:dPt>
            <c:idx val="13"/>
            <c:invertIfNegative val="0"/>
            <c:bubble3D val="0"/>
            <c:spPr>
              <a:solidFill>
                <a:srgbClr val="C0C0C0"/>
              </a:solidFill>
              <a:ln w="3175">
                <a:solidFill>
                  <a:srgbClr val="333333"/>
                </a:solidFill>
                <a:prstDash val="solid"/>
              </a:ln>
            </c:spPr>
          </c:dPt>
          <c:dPt>
            <c:idx val="14"/>
            <c:invertIfNegative val="0"/>
            <c:bubble3D val="0"/>
            <c:spPr>
              <a:solidFill>
                <a:srgbClr val="C0C0C0"/>
              </a:solidFill>
              <a:ln w="3175">
                <a:solidFill>
                  <a:srgbClr val="333333"/>
                </a:solidFill>
                <a:prstDash val="solid"/>
              </a:ln>
            </c:spPr>
          </c:dPt>
          <c:dPt>
            <c:idx val="15"/>
            <c:invertIfNegative val="0"/>
            <c:bubble3D val="0"/>
            <c:spPr>
              <a:solidFill>
                <a:srgbClr val="C0C0C0"/>
              </a:solidFill>
              <a:ln w="3175">
                <a:solidFill>
                  <a:srgbClr val="333333"/>
                </a:solidFill>
                <a:prstDash val="solid"/>
              </a:ln>
            </c:spPr>
          </c:dPt>
          <c:dPt>
            <c:idx val="16"/>
            <c:invertIfNegative val="0"/>
            <c:bubble3D val="0"/>
            <c:spPr>
              <a:solidFill>
                <a:srgbClr val="C0C0C0"/>
              </a:solidFill>
              <a:ln w="3175">
                <a:solidFill>
                  <a:srgbClr val="333333"/>
                </a:solidFill>
                <a:prstDash val="solid"/>
              </a:ln>
            </c:spPr>
          </c:dPt>
          <c:dPt>
            <c:idx val="17"/>
            <c:invertIfNegative val="0"/>
            <c:bubble3D val="0"/>
            <c:spPr>
              <a:solidFill>
                <a:srgbClr val="C0C0C0"/>
              </a:solidFill>
              <a:ln w="3175">
                <a:solidFill>
                  <a:srgbClr val="333333"/>
                </a:solidFill>
                <a:prstDash val="solid"/>
              </a:ln>
            </c:spPr>
          </c:dPt>
          <c:dPt>
            <c:idx val="18"/>
            <c:invertIfNegative val="0"/>
            <c:bubble3D val="0"/>
            <c:spPr>
              <a:solidFill>
                <a:srgbClr val="C0C0C0"/>
              </a:solidFill>
              <a:ln w="3175">
                <a:solidFill>
                  <a:srgbClr val="333333"/>
                </a:solidFill>
                <a:prstDash val="solid"/>
              </a:ln>
            </c:spPr>
          </c:dPt>
          <c:dPt>
            <c:idx val="19"/>
            <c:invertIfNegative val="0"/>
            <c:bubble3D val="0"/>
            <c:spPr>
              <a:solidFill>
                <a:srgbClr val="C0C0C0"/>
              </a:solidFill>
              <a:ln w="3175">
                <a:solidFill>
                  <a:srgbClr val="333333"/>
                </a:solidFill>
                <a:prstDash val="solid"/>
              </a:ln>
            </c:spPr>
          </c:dPt>
          <c:dPt>
            <c:idx val="20"/>
            <c:invertIfNegative val="0"/>
            <c:bubble3D val="0"/>
            <c:spPr>
              <a:solidFill>
                <a:srgbClr val="C0C0C0"/>
              </a:solidFill>
              <a:ln w="3175">
                <a:solidFill>
                  <a:srgbClr val="333333"/>
                </a:solidFill>
                <a:prstDash val="solid"/>
              </a:ln>
            </c:spPr>
          </c:dPt>
          <c:dPt>
            <c:idx val="21"/>
            <c:invertIfNegative val="0"/>
            <c:bubble3D val="0"/>
            <c:spPr>
              <a:solidFill>
                <a:srgbClr val="C0C0C0"/>
              </a:solidFill>
              <a:ln w="3175">
                <a:solidFill>
                  <a:srgbClr val="333333"/>
                </a:solidFill>
                <a:prstDash val="solid"/>
              </a:ln>
            </c:spPr>
          </c:dPt>
          <c:dPt>
            <c:idx val="22"/>
            <c:invertIfNegative val="0"/>
            <c:bubble3D val="0"/>
            <c:spPr>
              <a:solidFill>
                <a:srgbClr val="C0C0C0"/>
              </a:solidFill>
              <a:ln w="3175">
                <a:solidFill>
                  <a:srgbClr val="333333"/>
                </a:solidFill>
                <a:prstDash val="solid"/>
              </a:ln>
            </c:spPr>
          </c:dPt>
          <c:dPt>
            <c:idx val="23"/>
            <c:invertIfNegative val="0"/>
            <c:bubble3D val="0"/>
            <c:spPr>
              <a:solidFill>
                <a:srgbClr val="C0C0C0"/>
              </a:solidFill>
              <a:ln w="3175">
                <a:solidFill>
                  <a:srgbClr val="333333"/>
                </a:solidFill>
                <a:prstDash val="solid"/>
              </a:ln>
            </c:spPr>
          </c:dPt>
          <c:dPt>
            <c:idx val="24"/>
            <c:invertIfNegative val="0"/>
            <c:bubble3D val="0"/>
            <c:spPr>
              <a:solidFill>
                <a:srgbClr val="C0C0C0"/>
              </a:solidFill>
              <a:ln w="3175">
                <a:solidFill>
                  <a:srgbClr val="333333"/>
                </a:solidFill>
                <a:prstDash val="solid"/>
              </a:ln>
            </c:spPr>
          </c:dPt>
          <c:dPt>
            <c:idx val="25"/>
            <c:invertIfNegative val="0"/>
            <c:bubble3D val="0"/>
            <c:spPr>
              <a:solidFill>
                <a:srgbClr val="C0C0C0"/>
              </a:solidFill>
              <a:ln w="3175">
                <a:solidFill>
                  <a:srgbClr val="333333"/>
                </a:solidFill>
                <a:prstDash val="solid"/>
              </a:ln>
            </c:spPr>
          </c:dPt>
          <c:cat>
            <c:strRef>
              <c:f>'グラフデータ（市町村）'!$C$76:$AB$76</c:f>
              <c:strCache>
                <c:ptCount val="26"/>
                <c:pt idx="0">
                  <c:v>訪問介護</c:v>
                </c:pt>
                <c:pt idx="1">
                  <c:v>訪問入浴</c:v>
                </c:pt>
                <c:pt idx="2">
                  <c:v>訪問看護</c:v>
                </c:pt>
                <c:pt idx="3">
                  <c:v>訪問リハ</c:v>
                </c:pt>
                <c:pt idx="4">
                  <c:v>居宅療養管理指導</c:v>
                </c:pt>
                <c:pt idx="5">
                  <c:v>通所介護</c:v>
                </c:pt>
                <c:pt idx="6">
                  <c:v>通所リハ</c:v>
                </c:pt>
                <c:pt idx="7">
                  <c:v>短期入所</c:v>
                </c:pt>
                <c:pt idx="8">
                  <c:v>福祉用具貸与</c:v>
                </c:pt>
                <c:pt idx="9">
                  <c:v>福祉用具購入</c:v>
                </c:pt>
                <c:pt idx="10">
                  <c:v>住宅改修</c:v>
                </c:pt>
                <c:pt idx="11">
                  <c:v>特定施設</c:v>
                </c:pt>
                <c:pt idx="12">
                  <c:v>介護予防・居宅介護支援</c:v>
                </c:pt>
                <c:pt idx="14">
                  <c:v>定期巡回・随時対応型訪問介護看護</c:v>
                </c:pt>
                <c:pt idx="15">
                  <c:v>夜間対応型訪問介護</c:v>
                </c:pt>
                <c:pt idx="16">
                  <c:v>認知症通所介護</c:v>
                </c:pt>
                <c:pt idx="17">
                  <c:v>小規模多機能</c:v>
                </c:pt>
                <c:pt idx="18">
                  <c:v>グループホーム</c:v>
                </c:pt>
                <c:pt idx="19">
                  <c:v>地域密着特定施設</c:v>
                </c:pt>
                <c:pt idx="20">
                  <c:v>地域密着特養</c:v>
                </c:pt>
                <c:pt idx="21">
                  <c:v>複合型サービス</c:v>
                </c:pt>
                <c:pt idx="23">
                  <c:v>特別養護老人ホーム</c:v>
                </c:pt>
                <c:pt idx="24">
                  <c:v>老人保健施設</c:v>
                </c:pt>
                <c:pt idx="25">
                  <c:v>療養病床</c:v>
                </c:pt>
              </c:strCache>
            </c:strRef>
          </c:cat>
          <c:val>
            <c:numRef>
              <c:f>'グラフデータ（市町村）'!$C$77:$AB$77</c:f>
              <c:numCache>
                <c:formatCode>General</c:formatCode>
                <c:ptCount val="26"/>
                <c:pt idx="0">
                  <c:v>2136.6302276424012</c:v>
                </c:pt>
                <c:pt idx="1">
                  <c:v>145.07784527624892</c:v>
                </c:pt>
                <c:pt idx="2">
                  <c:v>463.20308792817764</c:v>
                </c:pt>
                <c:pt idx="3">
                  <c:v>87.837714390115806</c:v>
                </c:pt>
                <c:pt idx="4">
                  <c:v>158.61252578771499</c:v>
                </c:pt>
                <c:pt idx="5">
                  <c:v>3744.4012428853821</c:v>
                </c:pt>
                <c:pt idx="6">
                  <c:v>1163.9487747505007</c:v>
                </c:pt>
                <c:pt idx="7">
                  <c:v>1081.7912089585193</c:v>
                </c:pt>
                <c:pt idx="8">
                  <c:v>612.61567994559505</c:v>
                </c:pt>
                <c:pt idx="9">
                  <c:v>38.631043460387794</c:v>
                </c:pt>
                <c:pt idx="10">
                  <c:v>119.63910521387598</c:v>
                </c:pt>
                <c:pt idx="11">
                  <c:v>1028.2464924901601</c:v>
                </c:pt>
                <c:pt idx="12">
                  <c:v>1158.1110451351599</c:v>
                </c:pt>
                <c:pt idx="13">
                  <c:v>0</c:v>
                </c:pt>
                <c:pt idx="14">
                  <c:v>0</c:v>
                </c:pt>
                <c:pt idx="15">
                  <c:v>6.5537272605009571</c:v>
                </c:pt>
                <c:pt idx="16">
                  <c:v>213.70482233438091</c:v>
                </c:pt>
                <c:pt idx="17">
                  <c:v>427.51796575848181</c:v>
                </c:pt>
                <c:pt idx="18">
                  <c:v>1403.7215827630207</c:v>
                </c:pt>
                <c:pt idx="19">
                  <c:v>35.393781259277894</c:v>
                </c:pt>
                <c:pt idx="20">
                  <c:v>236.55470421205698</c:v>
                </c:pt>
                <c:pt idx="21">
                  <c:v>0</c:v>
                </c:pt>
                <c:pt idx="22">
                  <c:v>0</c:v>
                </c:pt>
                <c:pt idx="23">
                  <c:v>3875.2835379856501</c:v>
                </c:pt>
                <c:pt idx="24">
                  <c:v>2936.2166726298797</c:v>
                </c:pt>
                <c:pt idx="25">
                  <c:v>787.31387169707932</c:v>
                </c:pt>
              </c:numCache>
            </c:numRef>
          </c:val>
        </c:ser>
        <c:ser>
          <c:idx val="1"/>
          <c:order val="1"/>
          <c:tx>
            <c:strRef>
              <c:f>'グラフデータ（市町村）'!$A$78</c:f>
              <c:strCache>
                <c:ptCount val="1"/>
                <c:pt idx="0">
                  <c:v>石川県</c:v>
                </c:pt>
              </c:strCache>
            </c:strRef>
          </c:tx>
          <c:spPr>
            <a:solidFill>
              <a:srgbClr val="339966"/>
            </a:solidFill>
            <a:ln>
              <a:solidFill>
                <a:srgbClr val="000000"/>
              </a:solidFill>
              <a:prstDash val="solid"/>
            </a:ln>
          </c:spPr>
          <c:invertIfNegative val="0"/>
          <c:dPt>
            <c:idx val="0"/>
            <c:invertIfNegative val="0"/>
            <c:bubble3D val="0"/>
            <c:spPr>
              <a:solidFill>
                <a:srgbClr val="339966"/>
              </a:solidFill>
              <a:ln w="3175">
                <a:solidFill>
                  <a:srgbClr val="333333"/>
                </a:solidFill>
                <a:prstDash val="solid"/>
              </a:ln>
            </c:spPr>
          </c:dPt>
          <c:dPt>
            <c:idx val="1"/>
            <c:invertIfNegative val="0"/>
            <c:bubble3D val="0"/>
            <c:spPr>
              <a:solidFill>
                <a:srgbClr val="339966"/>
              </a:solidFill>
              <a:ln w="3175">
                <a:solidFill>
                  <a:srgbClr val="333333"/>
                </a:solidFill>
                <a:prstDash val="solid"/>
              </a:ln>
            </c:spPr>
          </c:dPt>
          <c:dPt>
            <c:idx val="2"/>
            <c:invertIfNegative val="0"/>
            <c:bubble3D val="0"/>
            <c:spPr>
              <a:solidFill>
                <a:srgbClr val="339966"/>
              </a:solidFill>
              <a:ln w="3175">
                <a:solidFill>
                  <a:srgbClr val="333333"/>
                </a:solidFill>
                <a:prstDash val="solid"/>
              </a:ln>
            </c:spPr>
          </c:dPt>
          <c:dPt>
            <c:idx val="3"/>
            <c:invertIfNegative val="0"/>
            <c:bubble3D val="0"/>
            <c:spPr>
              <a:solidFill>
                <a:srgbClr val="339966"/>
              </a:solidFill>
              <a:ln w="3175">
                <a:solidFill>
                  <a:srgbClr val="333333"/>
                </a:solidFill>
                <a:prstDash val="solid"/>
              </a:ln>
            </c:spPr>
          </c:dPt>
          <c:dPt>
            <c:idx val="4"/>
            <c:invertIfNegative val="0"/>
            <c:bubble3D val="0"/>
            <c:spPr>
              <a:solidFill>
                <a:srgbClr val="339966"/>
              </a:solidFill>
              <a:ln w="3175">
                <a:solidFill>
                  <a:srgbClr val="333333"/>
                </a:solidFill>
                <a:prstDash val="solid"/>
              </a:ln>
            </c:spPr>
          </c:dPt>
          <c:dPt>
            <c:idx val="5"/>
            <c:invertIfNegative val="0"/>
            <c:bubble3D val="0"/>
            <c:spPr>
              <a:solidFill>
                <a:srgbClr val="339966"/>
              </a:solidFill>
              <a:ln w="3175">
                <a:solidFill>
                  <a:srgbClr val="333333"/>
                </a:solidFill>
                <a:prstDash val="solid"/>
              </a:ln>
            </c:spPr>
          </c:dPt>
          <c:dPt>
            <c:idx val="6"/>
            <c:invertIfNegative val="0"/>
            <c:bubble3D val="0"/>
            <c:spPr>
              <a:solidFill>
                <a:srgbClr val="339966"/>
              </a:solidFill>
              <a:ln w="3175">
                <a:solidFill>
                  <a:srgbClr val="333333"/>
                </a:solidFill>
                <a:prstDash val="solid"/>
              </a:ln>
            </c:spPr>
          </c:dPt>
          <c:dPt>
            <c:idx val="7"/>
            <c:invertIfNegative val="0"/>
            <c:bubble3D val="0"/>
            <c:spPr>
              <a:solidFill>
                <a:srgbClr val="339966"/>
              </a:solidFill>
              <a:ln w="3175">
                <a:solidFill>
                  <a:srgbClr val="333333"/>
                </a:solidFill>
                <a:prstDash val="solid"/>
              </a:ln>
            </c:spPr>
          </c:dPt>
          <c:dPt>
            <c:idx val="8"/>
            <c:invertIfNegative val="0"/>
            <c:bubble3D val="0"/>
            <c:spPr>
              <a:solidFill>
                <a:srgbClr val="339966"/>
              </a:solidFill>
              <a:ln w="3175">
                <a:solidFill>
                  <a:srgbClr val="333333"/>
                </a:solidFill>
                <a:prstDash val="solid"/>
              </a:ln>
            </c:spPr>
          </c:dPt>
          <c:dPt>
            <c:idx val="9"/>
            <c:invertIfNegative val="0"/>
            <c:bubble3D val="0"/>
            <c:spPr>
              <a:solidFill>
                <a:srgbClr val="339966"/>
              </a:solidFill>
              <a:ln w="3175">
                <a:solidFill>
                  <a:srgbClr val="333333"/>
                </a:solidFill>
                <a:prstDash val="solid"/>
              </a:ln>
            </c:spPr>
          </c:dPt>
          <c:dPt>
            <c:idx val="10"/>
            <c:invertIfNegative val="0"/>
            <c:bubble3D val="0"/>
            <c:spPr>
              <a:solidFill>
                <a:srgbClr val="339966"/>
              </a:solidFill>
              <a:ln w="3175">
                <a:solidFill>
                  <a:srgbClr val="333333"/>
                </a:solidFill>
                <a:prstDash val="solid"/>
              </a:ln>
            </c:spPr>
          </c:dPt>
          <c:dPt>
            <c:idx val="11"/>
            <c:invertIfNegative val="0"/>
            <c:bubble3D val="0"/>
            <c:spPr>
              <a:solidFill>
                <a:srgbClr val="339966"/>
              </a:solidFill>
              <a:ln w="3175">
                <a:solidFill>
                  <a:srgbClr val="333333"/>
                </a:solidFill>
                <a:prstDash val="solid"/>
              </a:ln>
            </c:spPr>
          </c:dPt>
          <c:dPt>
            <c:idx val="12"/>
            <c:invertIfNegative val="0"/>
            <c:bubble3D val="0"/>
            <c:spPr>
              <a:solidFill>
                <a:srgbClr val="339966"/>
              </a:solidFill>
              <a:ln w="3175">
                <a:solidFill>
                  <a:srgbClr val="333333"/>
                </a:solidFill>
                <a:prstDash val="solid"/>
              </a:ln>
            </c:spPr>
          </c:dPt>
          <c:dPt>
            <c:idx val="13"/>
            <c:invertIfNegative val="0"/>
            <c:bubble3D val="0"/>
            <c:spPr>
              <a:solidFill>
                <a:srgbClr val="339966"/>
              </a:solidFill>
              <a:ln w="3175">
                <a:solidFill>
                  <a:srgbClr val="333333"/>
                </a:solidFill>
                <a:prstDash val="solid"/>
              </a:ln>
            </c:spPr>
          </c:dPt>
          <c:dPt>
            <c:idx val="14"/>
            <c:invertIfNegative val="0"/>
            <c:bubble3D val="0"/>
            <c:spPr>
              <a:solidFill>
                <a:srgbClr val="339966"/>
              </a:solidFill>
              <a:ln w="3175">
                <a:solidFill>
                  <a:srgbClr val="333333"/>
                </a:solidFill>
                <a:prstDash val="solid"/>
              </a:ln>
            </c:spPr>
          </c:dPt>
          <c:dPt>
            <c:idx val="15"/>
            <c:invertIfNegative val="0"/>
            <c:bubble3D val="0"/>
            <c:spPr>
              <a:solidFill>
                <a:srgbClr val="339966"/>
              </a:solidFill>
              <a:ln w="3175">
                <a:solidFill>
                  <a:srgbClr val="333333"/>
                </a:solidFill>
                <a:prstDash val="solid"/>
              </a:ln>
            </c:spPr>
          </c:dPt>
          <c:dPt>
            <c:idx val="16"/>
            <c:invertIfNegative val="0"/>
            <c:bubble3D val="0"/>
            <c:spPr>
              <a:solidFill>
                <a:srgbClr val="339966"/>
              </a:solidFill>
              <a:ln w="3175">
                <a:solidFill>
                  <a:srgbClr val="333333"/>
                </a:solidFill>
                <a:prstDash val="solid"/>
              </a:ln>
            </c:spPr>
          </c:dPt>
          <c:dPt>
            <c:idx val="17"/>
            <c:invertIfNegative val="0"/>
            <c:bubble3D val="0"/>
            <c:spPr>
              <a:solidFill>
                <a:srgbClr val="339966"/>
              </a:solidFill>
              <a:ln w="3175">
                <a:solidFill>
                  <a:srgbClr val="333333"/>
                </a:solidFill>
                <a:prstDash val="solid"/>
              </a:ln>
            </c:spPr>
          </c:dPt>
          <c:dPt>
            <c:idx val="18"/>
            <c:invertIfNegative val="0"/>
            <c:bubble3D val="0"/>
            <c:spPr>
              <a:solidFill>
                <a:srgbClr val="339966"/>
              </a:solidFill>
              <a:ln w="3175">
                <a:solidFill>
                  <a:srgbClr val="333333"/>
                </a:solidFill>
                <a:prstDash val="solid"/>
              </a:ln>
            </c:spPr>
          </c:dPt>
          <c:dPt>
            <c:idx val="19"/>
            <c:invertIfNegative val="0"/>
            <c:bubble3D val="0"/>
            <c:spPr>
              <a:solidFill>
                <a:srgbClr val="339966"/>
              </a:solidFill>
              <a:ln w="3175">
                <a:solidFill>
                  <a:srgbClr val="333333"/>
                </a:solidFill>
                <a:prstDash val="solid"/>
              </a:ln>
            </c:spPr>
          </c:dPt>
          <c:dPt>
            <c:idx val="20"/>
            <c:invertIfNegative val="0"/>
            <c:bubble3D val="0"/>
            <c:spPr>
              <a:solidFill>
                <a:srgbClr val="339966"/>
              </a:solidFill>
              <a:ln w="3175">
                <a:solidFill>
                  <a:srgbClr val="333333"/>
                </a:solidFill>
                <a:prstDash val="solid"/>
              </a:ln>
            </c:spPr>
          </c:dPt>
          <c:dPt>
            <c:idx val="21"/>
            <c:invertIfNegative val="0"/>
            <c:bubble3D val="0"/>
            <c:spPr>
              <a:solidFill>
                <a:srgbClr val="339966"/>
              </a:solidFill>
              <a:ln w="3175">
                <a:solidFill>
                  <a:srgbClr val="333333"/>
                </a:solidFill>
                <a:prstDash val="solid"/>
              </a:ln>
            </c:spPr>
          </c:dPt>
          <c:dPt>
            <c:idx val="22"/>
            <c:invertIfNegative val="0"/>
            <c:bubble3D val="0"/>
            <c:spPr>
              <a:solidFill>
                <a:srgbClr val="339966"/>
              </a:solidFill>
              <a:ln w="3175">
                <a:solidFill>
                  <a:srgbClr val="333333"/>
                </a:solidFill>
                <a:prstDash val="solid"/>
              </a:ln>
            </c:spPr>
          </c:dPt>
          <c:dPt>
            <c:idx val="23"/>
            <c:invertIfNegative val="0"/>
            <c:bubble3D val="0"/>
            <c:spPr>
              <a:solidFill>
                <a:srgbClr val="339966"/>
              </a:solidFill>
              <a:ln w="3175">
                <a:solidFill>
                  <a:srgbClr val="333333"/>
                </a:solidFill>
                <a:prstDash val="solid"/>
              </a:ln>
            </c:spPr>
          </c:dPt>
          <c:dPt>
            <c:idx val="24"/>
            <c:invertIfNegative val="0"/>
            <c:bubble3D val="0"/>
            <c:spPr>
              <a:solidFill>
                <a:srgbClr val="339966"/>
              </a:solidFill>
              <a:ln w="3175">
                <a:solidFill>
                  <a:srgbClr val="333333"/>
                </a:solidFill>
                <a:prstDash val="solid"/>
              </a:ln>
            </c:spPr>
          </c:dPt>
          <c:dPt>
            <c:idx val="25"/>
            <c:invertIfNegative val="0"/>
            <c:bubble3D val="0"/>
            <c:spPr>
              <a:solidFill>
                <a:srgbClr val="339966"/>
              </a:solidFill>
              <a:ln w="3175">
                <a:solidFill>
                  <a:srgbClr val="333333"/>
                </a:solidFill>
                <a:prstDash val="solid"/>
              </a:ln>
            </c:spPr>
          </c:dPt>
          <c:val>
            <c:numRef>
              <c:f>'グラフデータ（市町村）'!$C$78:$AB$78</c:f>
              <c:numCache>
                <c:formatCode>General</c:formatCode>
                <c:ptCount val="26"/>
                <c:pt idx="0">
                  <c:v>1668.3519822255498</c:v>
                </c:pt>
                <c:pt idx="1">
                  <c:v>87.082072971598308</c:v>
                </c:pt>
                <c:pt idx="2">
                  <c:v>371.95170918435616</c:v>
                </c:pt>
                <c:pt idx="3">
                  <c:v>47.293679899349499</c:v>
                </c:pt>
                <c:pt idx="4">
                  <c:v>85.670021682683256</c:v>
                </c:pt>
                <c:pt idx="5">
                  <c:v>4202.6427443317225</c:v>
                </c:pt>
                <c:pt idx="6">
                  <c:v>1284.6789089059598</c:v>
                </c:pt>
                <c:pt idx="7">
                  <c:v>1202.8401638247201</c:v>
                </c:pt>
                <c:pt idx="8">
                  <c:v>523.26538533608266</c:v>
                </c:pt>
                <c:pt idx="9">
                  <c:v>25.323232593623683</c:v>
                </c:pt>
                <c:pt idx="10">
                  <c:v>105.401932703376</c:v>
                </c:pt>
                <c:pt idx="11">
                  <c:v>577.16090692507396</c:v>
                </c:pt>
                <c:pt idx="12">
                  <c:v>1231.3957223545799</c:v>
                </c:pt>
                <c:pt idx="13">
                  <c:v>0</c:v>
                </c:pt>
                <c:pt idx="14">
                  <c:v>0</c:v>
                </c:pt>
                <c:pt idx="15">
                  <c:v>1.4957036164574189</c:v>
                </c:pt>
                <c:pt idx="16">
                  <c:v>167.488690205316</c:v>
                </c:pt>
                <c:pt idx="17">
                  <c:v>692.24977915785564</c:v>
                </c:pt>
                <c:pt idx="18">
                  <c:v>2222.4449233075502</c:v>
                </c:pt>
                <c:pt idx="19">
                  <c:v>19.507722782878702</c:v>
                </c:pt>
                <c:pt idx="20">
                  <c:v>529.30842947774204</c:v>
                </c:pt>
                <c:pt idx="21">
                  <c:v>0</c:v>
                </c:pt>
                <c:pt idx="22">
                  <c:v>0</c:v>
                </c:pt>
                <c:pt idx="23">
                  <c:v>4873.4106057766903</c:v>
                </c:pt>
                <c:pt idx="24">
                  <c:v>3624.0999009556399</c:v>
                </c:pt>
                <c:pt idx="25">
                  <c:v>1073.9653880129599</c:v>
                </c:pt>
              </c:numCache>
            </c:numRef>
          </c:val>
        </c:ser>
        <c:ser>
          <c:idx val="2"/>
          <c:order val="2"/>
          <c:tx>
            <c:strRef>
              <c:f>'グラフデータ（市町村）'!$A$79</c:f>
              <c:strCache>
                <c:ptCount val="1"/>
                <c:pt idx="0">
                  <c:v>金沢市</c:v>
                </c:pt>
              </c:strCache>
            </c:strRef>
          </c:tx>
          <c:spPr>
            <a:solidFill>
              <a:srgbClr val="FF9900"/>
            </a:solidFill>
            <a:ln>
              <a:solidFill>
                <a:srgbClr val="000000"/>
              </a:solidFill>
              <a:prstDash val="solid"/>
            </a:ln>
          </c:spPr>
          <c:invertIfNegative val="0"/>
          <c:dPt>
            <c:idx val="0"/>
            <c:invertIfNegative val="0"/>
            <c:bubble3D val="0"/>
            <c:spPr>
              <a:solidFill>
                <a:srgbClr val="FF9900"/>
              </a:solidFill>
              <a:ln w="3175">
                <a:solidFill>
                  <a:srgbClr val="333333"/>
                </a:solidFill>
                <a:prstDash val="solid"/>
              </a:ln>
            </c:spPr>
          </c:dPt>
          <c:dPt>
            <c:idx val="1"/>
            <c:invertIfNegative val="0"/>
            <c:bubble3D val="0"/>
            <c:spPr>
              <a:solidFill>
                <a:srgbClr val="FF9900"/>
              </a:solidFill>
              <a:ln w="3175">
                <a:solidFill>
                  <a:srgbClr val="333333"/>
                </a:solidFill>
                <a:prstDash val="solid"/>
              </a:ln>
            </c:spPr>
          </c:dPt>
          <c:dPt>
            <c:idx val="2"/>
            <c:invertIfNegative val="0"/>
            <c:bubble3D val="0"/>
            <c:spPr>
              <a:solidFill>
                <a:srgbClr val="FF9900"/>
              </a:solidFill>
              <a:ln w="3175">
                <a:solidFill>
                  <a:srgbClr val="333333"/>
                </a:solidFill>
                <a:prstDash val="solid"/>
              </a:ln>
            </c:spPr>
          </c:dPt>
          <c:dPt>
            <c:idx val="3"/>
            <c:invertIfNegative val="0"/>
            <c:bubble3D val="0"/>
            <c:spPr>
              <a:solidFill>
                <a:srgbClr val="FF9900"/>
              </a:solidFill>
              <a:ln w="3175">
                <a:solidFill>
                  <a:srgbClr val="333333"/>
                </a:solidFill>
                <a:prstDash val="solid"/>
              </a:ln>
            </c:spPr>
          </c:dPt>
          <c:dPt>
            <c:idx val="4"/>
            <c:invertIfNegative val="0"/>
            <c:bubble3D val="0"/>
            <c:spPr>
              <a:solidFill>
                <a:srgbClr val="FF9900"/>
              </a:solidFill>
              <a:ln w="3175">
                <a:solidFill>
                  <a:srgbClr val="333333"/>
                </a:solidFill>
                <a:prstDash val="solid"/>
              </a:ln>
            </c:spPr>
          </c:dPt>
          <c:dPt>
            <c:idx val="5"/>
            <c:invertIfNegative val="0"/>
            <c:bubble3D val="0"/>
            <c:spPr>
              <a:solidFill>
                <a:srgbClr val="FF9900"/>
              </a:solidFill>
              <a:ln w="3175">
                <a:solidFill>
                  <a:srgbClr val="333333"/>
                </a:solidFill>
                <a:prstDash val="solid"/>
              </a:ln>
            </c:spPr>
          </c:dPt>
          <c:dPt>
            <c:idx val="6"/>
            <c:invertIfNegative val="0"/>
            <c:bubble3D val="0"/>
            <c:spPr>
              <a:solidFill>
                <a:srgbClr val="FF9900"/>
              </a:solidFill>
              <a:ln w="3175">
                <a:solidFill>
                  <a:srgbClr val="333333"/>
                </a:solidFill>
                <a:prstDash val="solid"/>
              </a:ln>
            </c:spPr>
          </c:dPt>
          <c:dPt>
            <c:idx val="7"/>
            <c:invertIfNegative val="0"/>
            <c:bubble3D val="0"/>
            <c:spPr>
              <a:solidFill>
                <a:srgbClr val="FF9900"/>
              </a:solidFill>
              <a:ln w="3175">
                <a:solidFill>
                  <a:srgbClr val="333333"/>
                </a:solidFill>
                <a:prstDash val="solid"/>
              </a:ln>
            </c:spPr>
          </c:dPt>
          <c:dPt>
            <c:idx val="8"/>
            <c:invertIfNegative val="0"/>
            <c:bubble3D val="0"/>
            <c:spPr>
              <a:solidFill>
                <a:srgbClr val="FF9900"/>
              </a:solidFill>
              <a:ln w="3175">
                <a:solidFill>
                  <a:srgbClr val="333333"/>
                </a:solidFill>
                <a:prstDash val="solid"/>
              </a:ln>
            </c:spPr>
          </c:dPt>
          <c:dPt>
            <c:idx val="9"/>
            <c:invertIfNegative val="0"/>
            <c:bubble3D val="0"/>
            <c:spPr>
              <a:solidFill>
                <a:srgbClr val="FF9900"/>
              </a:solidFill>
              <a:ln w="3175">
                <a:solidFill>
                  <a:srgbClr val="333333"/>
                </a:solidFill>
                <a:prstDash val="solid"/>
              </a:ln>
            </c:spPr>
          </c:dPt>
          <c:dPt>
            <c:idx val="10"/>
            <c:invertIfNegative val="0"/>
            <c:bubble3D val="0"/>
            <c:spPr>
              <a:solidFill>
                <a:srgbClr val="FF9900"/>
              </a:solidFill>
              <a:ln w="3175">
                <a:solidFill>
                  <a:srgbClr val="333333"/>
                </a:solidFill>
                <a:prstDash val="solid"/>
              </a:ln>
            </c:spPr>
          </c:dPt>
          <c:dPt>
            <c:idx val="11"/>
            <c:invertIfNegative val="0"/>
            <c:bubble3D val="0"/>
            <c:spPr>
              <a:solidFill>
                <a:srgbClr val="FF9900"/>
              </a:solidFill>
              <a:ln w="3175">
                <a:solidFill>
                  <a:srgbClr val="333333"/>
                </a:solidFill>
                <a:prstDash val="solid"/>
              </a:ln>
            </c:spPr>
          </c:dPt>
          <c:dPt>
            <c:idx val="12"/>
            <c:invertIfNegative val="0"/>
            <c:bubble3D val="0"/>
            <c:spPr>
              <a:solidFill>
                <a:srgbClr val="FF9900"/>
              </a:solidFill>
              <a:ln w="3175">
                <a:solidFill>
                  <a:srgbClr val="333333"/>
                </a:solidFill>
                <a:prstDash val="solid"/>
              </a:ln>
            </c:spPr>
          </c:dPt>
          <c:dPt>
            <c:idx val="13"/>
            <c:invertIfNegative val="0"/>
            <c:bubble3D val="0"/>
            <c:spPr>
              <a:solidFill>
                <a:srgbClr val="FF9900"/>
              </a:solidFill>
              <a:ln w="3175">
                <a:solidFill>
                  <a:srgbClr val="333333"/>
                </a:solidFill>
                <a:prstDash val="solid"/>
              </a:ln>
            </c:spPr>
          </c:dPt>
          <c:dPt>
            <c:idx val="14"/>
            <c:invertIfNegative val="0"/>
            <c:bubble3D val="0"/>
            <c:spPr>
              <a:solidFill>
                <a:srgbClr val="FF9900"/>
              </a:solidFill>
              <a:ln w="3175">
                <a:solidFill>
                  <a:srgbClr val="333333"/>
                </a:solidFill>
                <a:prstDash val="solid"/>
              </a:ln>
            </c:spPr>
          </c:dPt>
          <c:dPt>
            <c:idx val="15"/>
            <c:invertIfNegative val="0"/>
            <c:bubble3D val="0"/>
            <c:spPr>
              <a:solidFill>
                <a:srgbClr val="FF9900"/>
              </a:solidFill>
              <a:ln w="3175">
                <a:solidFill>
                  <a:srgbClr val="333333"/>
                </a:solidFill>
                <a:prstDash val="solid"/>
              </a:ln>
            </c:spPr>
          </c:dPt>
          <c:dPt>
            <c:idx val="16"/>
            <c:invertIfNegative val="0"/>
            <c:bubble3D val="0"/>
            <c:spPr>
              <a:solidFill>
                <a:srgbClr val="FF9900"/>
              </a:solidFill>
              <a:ln w="3175">
                <a:solidFill>
                  <a:srgbClr val="333333"/>
                </a:solidFill>
                <a:prstDash val="solid"/>
              </a:ln>
            </c:spPr>
          </c:dPt>
          <c:dPt>
            <c:idx val="17"/>
            <c:invertIfNegative val="0"/>
            <c:bubble3D val="0"/>
            <c:spPr>
              <a:solidFill>
                <a:srgbClr val="FF9900"/>
              </a:solidFill>
              <a:ln w="3175">
                <a:solidFill>
                  <a:srgbClr val="333333"/>
                </a:solidFill>
                <a:prstDash val="solid"/>
              </a:ln>
            </c:spPr>
          </c:dPt>
          <c:dPt>
            <c:idx val="18"/>
            <c:invertIfNegative val="0"/>
            <c:bubble3D val="0"/>
            <c:spPr>
              <a:solidFill>
                <a:srgbClr val="FF9900"/>
              </a:solidFill>
              <a:ln w="3175">
                <a:solidFill>
                  <a:srgbClr val="333333"/>
                </a:solidFill>
                <a:prstDash val="solid"/>
              </a:ln>
            </c:spPr>
          </c:dPt>
          <c:dPt>
            <c:idx val="19"/>
            <c:invertIfNegative val="0"/>
            <c:bubble3D val="0"/>
            <c:spPr>
              <a:solidFill>
                <a:srgbClr val="FF9900"/>
              </a:solidFill>
              <a:ln w="3175">
                <a:solidFill>
                  <a:srgbClr val="333333"/>
                </a:solidFill>
                <a:prstDash val="solid"/>
              </a:ln>
            </c:spPr>
          </c:dPt>
          <c:dPt>
            <c:idx val="20"/>
            <c:invertIfNegative val="0"/>
            <c:bubble3D val="0"/>
            <c:spPr>
              <a:solidFill>
                <a:srgbClr val="FF9900"/>
              </a:solidFill>
              <a:ln w="3175">
                <a:solidFill>
                  <a:srgbClr val="333333"/>
                </a:solidFill>
                <a:prstDash val="solid"/>
              </a:ln>
            </c:spPr>
          </c:dPt>
          <c:dPt>
            <c:idx val="21"/>
            <c:invertIfNegative val="0"/>
            <c:bubble3D val="0"/>
            <c:spPr>
              <a:solidFill>
                <a:srgbClr val="FF9900"/>
              </a:solidFill>
              <a:ln w="3175">
                <a:solidFill>
                  <a:srgbClr val="333333"/>
                </a:solidFill>
                <a:prstDash val="solid"/>
              </a:ln>
            </c:spPr>
          </c:dPt>
          <c:dPt>
            <c:idx val="22"/>
            <c:invertIfNegative val="0"/>
            <c:bubble3D val="0"/>
            <c:spPr>
              <a:solidFill>
                <a:srgbClr val="FF9900"/>
              </a:solidFill>
              <a:ln w="3175">
                <a:solidFill>
                  <a:srgbClr val="333333"/>
                </a:solidFill>
                <a:prstDash val="solid"/>
              </a:ln>
            </c:spPr>
          </c:dPt>
          <c:dPt>
            <c:idx val="23"/>
            <c:invertIfNegative val="0"/>
            <c:bubble3D val="0"/>
            <c:spPr>
              <a:solidFill>
                <a:srgbClr val="FF9900"/>
              </a:solidFill>
              <a:ln w="3175">
                <a:solidFill>
                  <a:srgbClr val="333333"/>
                </a:solidFill>
                <a:prstDash val="solid"/>
              </a:ln>
            </c:spPr>
          </c:dPt>
          <c:dPt>
            <c:idx val="24"/>
            <c:invertIfNegative val="0"/>
            <c:bubble3D val="0"/>
            <c:spPr>
              <a:solidFill>
                <a:srgbClr val="FF9900"/>
              </a:solidFill>
              <a:ln w="3175">
                <a:solidFill>
                  <a:srgbClr val="333333"/>
                </a:solidFill>
                <a:prstDash val="solid"/>
              </a:ln>
            </c:spPr>
          </c:dPt>
          <c:dPt>
            <c:idx val="25"/>
            <c:invertIfNegative val="0"/>
            <c:bubble3D val="0"/>
            <c:spPr>
              <a:solidFill>
                <a:srgbClr val="FF9900"/>
              </a:solidFill>
              <a:ln w="3175">
                <a:solidFill>
                  <a:srgbClr val="333333"/>
                </a:solidFill>
                <a:prstDash val="solid"/>
              </a:ln>
            </c:spPr>
          </c:dPt>
          <c:val>
            <c:numRef>
              <c:f>'グラフデータ（市町村）'!$C$79:$AB$79</c:f>
              <c:numCache>
                <c:formatCode>General</c:formatCode>
                <c:ptCount val="26"/>
                <c:pt idx="0">
                  <c:v>2430.1935238457513</c:v>
                </c:pt>
                <c:pt idx="1">
                  <c:v>87.31871998478438</c:v>
                </c:pt>
                <c:pt idx="2">
                  <c:v>502.06837525557461</c:v>
                </c:pt>
                <c:pt idx="3">
                  <c:v>18.64866149969091</c:v>
                </c:pt>
                <c:pt idx="4">
                  <c:v>121.52536731491595</c:v>
                </c:pt>
                <c:pt idx="5">
                  <c:v>4761.6185630735654</c:v>
                </c:pt>
                <c:pt idx="6">
                  <c:v>1225.97118539299</c:v>
                </c:pt>
                <c:pt idx="7">
                  <c:v>1314.7163710712807</c:v>
                </c:pt>
                <c:pt idx="8">
                  <c:v>589.7104274642187</c:v>
                </c:pt>
                <c:pt idx="9">
                  <c:v>27.093338405211401</c:v>
                </c:pt>
                <c:pt idx="10">
                  <c:v>128.5435785269359</c:v>
                </c:pt>
                <c:pt idx="11">
                  <c:v>861.20488802244301</c:v>
                </c:pt>
                <c:pt idx="12">
                  <c:v>1635.8518377633</c:v>
                </c:pt>
                <c:pt idx="13">
                  <c:v>0</c:v>
                </c:pt>
                <c:pt idx="14">
                  <c:v>0</c:v>
                </c:pt>
                <c:pt idx="15">
                  <c:v>2.6817555037801286</c:v>
                </c:pt>
                <c:pt idx="16">
                  <c:v>155.57034853311799</c:v>
                </c:pt>
                <c:pt idx="17">
                  <c:v>593.40021872473937</c:v>
                </c:pt>
                <c:pt idx="18">
                  <c:v>1989.9386619751813</c:v>
                </c:pt>
                <c:pt idx="19">
                  <c:v>0</c:v>
                </c:pt>
                <c:pt idx="20">
                  <c:v>733.61228662450696</c:v>
                </c:pt>
                <c:pt idx="21">
                  <c:v>0</c:v>
                </c:pt>
                <c:pt idx="22">
                  <c:v>0</c:v>
                </c:pt>
                <c:pt idx="23">
                  <c:v>3840.8349579192613</c:v>
                </c:pt>
                <c:pt idx="24">
                  <c:v>2958.4803385478613</c:v>
                </c:pt>
                <c:pt idx="25">
                  <c:v>970.48166991583867</c:v>
                </c:pt>
              </c:numCache>
            </c:numRef>
          </c:val>
        </c:ser>
        <c:dLbls>
          <c:showLegendKey val="0"/>
          <c:showVal val="0"/>
          <c:showCatName val="0"/>
          <c:showSerName val="0"/>
          <c:showPercent val="0"/>
          <c:showBubbleSize val="0"/>
        </c:dLbls>
        <c:gapWidth val="150"/>
        <c:axId val="118123904"/>
        <c:axId val="118129792"/>
      </c:barChart>
      <c:catAx>
        <c:axId val="118123904"/>
        <c:scaling>
          <c:orientation val="minMax"/>
        </c:scaling>
        <c:delete val="0"/>
        <c:axPos val="b"/>
        <c:majorTickMark val="out"/>
        <c:minorTickMark val="none"/>
        <c:tickLblPos val="low"/>
        <c:txPr>
          <a:bodyPr rot="0" vert="wordArtVertRtl"/>
          <a:lstStyle/>
          <a:p>
            <a:pPr>
              <a:defRPr sz="800">
                <a:latin typeface="メイリオ" pitchFamily="50" charset="-128"/>
                <a:ea typeface="メイリオ" pitchFamily="50" charset="-128"/>
              </a:defRPr>
            </a:pPr>
            <a:endParaRPr lang="ja-JP"/>
          </a:p>
        </c:txPr>
        <c:crossAx val="118129792"/>
        <c:crossesAt val="0"/>
        <c:auto val="1"/>
        <c:lblAlgn val="ctr"/>
        <c:lblOffset val="100"/>
        <c:noMultiLvlLbl val="0"/>
      </c:catAx>
      <c:valAx>
        <c:axId val="118129792"/>
        <c:scaling>
          <c:orientation val="minMax"/>
        </c:scaling>
        <c:delete val="0"/>
        <c:axPos val="l"/>
        <c:majorGridlines>
          <c:spPr>
            <a:ln>
              <a:solidFill>
                <a:srgbClr val="C0C0C0"/>
              </a:solidFill>
              <a:prstDash val="sysDash"/>
            </a:ln>
          </c:spPr>
        </c:majorGridlines>
        <c:title>
          <c:tx>
            <c:rich>
              <a:bodyPr rot="0" vert="horz"/>
              <a:lstStyle/>
              <a:p>
                <a:pPr>
                  <a:defRPr altLang="en-US" sz="1050" b="0"/>
                </a:pPr>
                <a:r>
                  <a:rPr lang="ja-JP" altLang="en-US" sz="1050"/>
                  <a:t>（円）</a:t>
                </a:r>
              </a:p>
            </c:rich>
          </c:tx>
          <c:layout>
            <c:manualLayout>
              <c:xMode val="edge"/>
              <c:yMode val="edge"/>
              <c:x val="0"/>
              <c:y val="2.3509334593589011E-3"/>
            </c:manualLayout>
          </c:layout>
          <c:overlay val="0"/>
          <c:spPr>
            <a:solidFill>
              <a:schemeClr val="bg1"/>
            </a:solidFill>
          </c:spPr>
        </c:title>
        <c:numFmt formatCode="#,##0;#,##0" sourceLinked="0"/>
        <c:majorTickMark val="out"/>
        <c:minorTickMark val="none"/>
        <c:tickLblPos val="nextTo"/>
        <c:spPr>
          <a:ln>
            <a:solidFill>
              <a:srgbClr val="000000"/>
            </a:solidFill>
            <a:prstDash val="solid"/>
          </a:ln>
        </c:spPr>
        <c:txPr>
          <a:bodyPr/>
          <a:lstStyle/>
          <a:p>
            <a:pPr>
              <a:defRPr sz="1000"/>
            </a:pPr>
            <a:endParaRPr lang="ja-JP"/>
          </a:p>
        </c:txPr>
        <c:crossAx val="118123904"/>
        <c:crosses val="autoZero"/>
        <c:crossBetween val="between"/>
        <c:majorUnit val="500"/>
      </c:valAx>
      <c:spPr>
        <a:noFill/>
        <a:ln w="9525" cap="flat" cmpd="sng" algn="ctr">
          <a:solidFill>
            <a:srgbClr val="000000"/>
          </a:solidFill>
          <a:prstDash val="solid"/>
          <a:round/>
          <a:headEnd type="none" w="med" len="med"/>
          <a:tailEnd type="none" w="med" len="med"/>
        </a:ln>
      </c:spPr>
    </c:plotArea>
    <c:legend>
      <c:legendPos val="b"/>
      <c:layout>
        <c:manualLayout>
          <c:xMode val="edge"/>
          <c:yMode val="edge"/>
          <c:x val="0.61416635680590759"/>
          <c:y val="0.90892381140652423"/>
          <c:w val="0.23319476136864145"/>
          <c:h val="3.44933933934925E-2"/>
        </c:manualLayout>
      </c:layout>
      <c:overlay val="0"/>
      <c:txPr>
        <a:bodyPr/>
        <a:lstStyle/>
        <a:p>
          <a:pPr>
            <a:defRPr sz="1100"/>
          </a:pPr>
          <a:endParaRPr lang="ja-JP"/>
        </a:p>
      </c:txPr>
    </c:legend>
    <c:plotVisOnly val="1"/>
    <c:dispBlanksAs val="gap"/>
    <c:showDLblsOverMax val="0"/>
  </c:chart>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541963127463148"/>
          <c:y val="3.0671432118763668E-2"/>
          <c:w val="0.80694954340734915"/>
          <c:h val="0.57143987368406901"/>
        </c:manualLayout>
      </c:layout>
      <c:barChart>
        <c:barDir val="bar"/>
        <c:grouping val="percentStacked"/>
        <c:varyColors val="0"/>
        <c:ser>
          <c:idx val="0"/>
          <c:order val="0"/>
          <c:tx>
            <c:strRef>
              <c:f>Sheet1!$B$1</c:f>
              <c:strCache>
                <c:ptCount val="1"/>
                <c:pt idx="0">
                  <c:v>要介護１</c:v>
                </c:pt>
              </c:strCache>
            </c:strRef>
          </c:tx>
          <c:spPr>
            <a:solidFill>
              <a:schemeClr val="accent1">
                <a:lumMod val="60000"/>
                <a:lumOff val="40000"/>
              </a:schemeClr>
            </a:solidFill>
            <a:ln>
              <a:solidFill>
                <a:schemeClr val="tx1"/>
              </a:solidFill>
            </a:ln>
          </c:spPr>
          <c:invertIfNegative val="0"/>
          <c:dLbls>
            <c:dLbl>
              <c:idx val="0"/>
              <c:layout>
                <c:manualLayout>
                  <c:x val="-5.769384503458366E-5"/>
                  <c:y val="1.0264767654801357E-16"/>
                </c:manualLayout>
              </c:layout>
              <c:dLblPos val="ctr"/>
              <c:showLegendKey val="0"/>
              <c:showVal val="1"/>
              <c:showCatName val="0"/>
              <c:showSerName val="0"/>
              <c:showPercent val="0"/>
              <c:showBubbleSize val="0"/>
            </c:dLbl>
            <c:dLbl>
              <c:idx val="1"/>
              <c:layout>
                <c:manualLayout>
                  <c:x val="-3.2509045301281751E-3"/>
                  <c:y val="-2.7883120107966976E-3"/>
                </c:manualLayout>
              </c:layout>
              <c:dLblPos val="ctr"/>
              <c:showLegendKey val="0"/>
              <c:showVal val="1"/>
              <c:showCatName val="0"/>
              <c:showSerName val="0"/>
              <c:showPercent val="0"/>
              <c:showBubbleSize val="0"/>
            </c:dLbl>
            <c:txPr>
              <a:bodyPr/>
              <a:lstStyle/>
              <a:p>
                <a:pPr>
                  <a:defRPr sz="1600"/>
                </a:pPr>
                <a:endParaRPr lang="ja-JP"/>
              </a:p>
            </c:txPr>
            <c:dLblPos val="ctr"/>
            <c:showLegendKey val="0"/>
            <c:showVal val="1"/>
            <c:showCatName val="0"/>
            <c:showSerName val="0"/>
            <c:showPercent val="0"/>
            <c:showBubbleSize val="0"/>
            <c:showLeaderLines val="0"/>
          </c:dLbls>
          <c:cat>
            <c:strRef>
              <c:f>Sheet1!$A$2:$A$4</c:f>
              <c:strCache>
                <c:ptCount val="3"/>
                <c:pt idx="1">
                  <c:v>平成２３年</c:v>
                </c:pt>
                <c:pt idx="2">
                  <c:v>平成１２年</c:v>
                </c:pt>
              </c:strCache>
            </c:strRef>
          </c:cat>
          <c:val>
            <c:numRef>
              <c:f>Sheet1!$B$2:$B$4</c:f>
              <c:numCache>
                <c:formatCode>0.0_);[Red]\(0.0\)</c:formatCode>
                <c:ptCount val="3"/>
                <c:pt idx="0">
                  <c:v>2.7</c:v>
                </c:pt>
                <c:pt idx="1">
                  <c:v>3.1</c:v>
                </c:pt>
                <c:pt idx="2">
                  <c:v>12.5</c:v>
                </c:pt>
              </c:numCache>
            </c:numRef>
          </c:val>
        </c:ser>
        <c:ser>
          <c:idx val="1"/>
          <c:order val="1"/>
          <c:tx>
            <c:strRef>
              <c:f>Sheet1!$C$1</c:f>
              <c:strCache>
                <c:ptCount val="1"/>
                <c:pt idx="0">
                  <c:v>要介護２</c:v>
                </c:pt>
              </c:strCache>
            </c:strRef>
          </c:tx>
          <c:spPr>
            <a:solidFill>
              <a:schemeClr val="accent2">
                <a:lumMod val="60000"/>
                <a:lumOff val="40000"/>
              </a:schemeClr>
            </a:solidFill>
            <a:ln>
              <a:solidFill>
                <a:schemeClr val="tx1"/>
              </a:solidFill>
            </a:ln>
          </c:spPr>
          <c:invertIfNegative val="0"/>
          <c:dLbls>
            <c:txPr>
              <a:bodyPr/>
              <a:lstStyle/>
              <a:p>
                <a:pPr>
                  <a:defRPr sz="1600"/>
                </a:pPr>
                <a:endParaRPr lang="ja-JP"/>
              </a:p>
            </c:txPr>
            <c:dLblPos val="ctr"/>
            <c:showLegendKey val="0"/>
            <c:showVal val="1"/>
            <c:showCatName val="0"/>
            <c:showSerName val="0"/>
            <c:showPercent val="0"/>
            <c:showBubbleSize val="0"/>
            <c:showLeaderLines val="0"/>
          </c:dLbls>
          <c:cat>
            <c:strRef>
              <c:f>Sheet1!$A$2:$A$4</c:f>
              <c:strCache>
                <c:ptCount val="3"/>
                <c:pt idx="1">
                  <c:v>平成２３年</c:v>
                </c:pt>
                <c:pt idx="2">
                  <c:v>平成１２年</c:v>
                </c:pt>
              </c:strCache>
            </c:strRef>
          </c:cat>
          <c:val>
            <c:numRef>
              <c:f>Sheet1!$C$2:$C$4</c:f>
              <c:numCache>
                <c:formatCode>0.0_);[Red]\(0.0\)</c:formatCode>
                <c:ptCount val="3"/>
                <c:pt idx="0">
                  <c:v>9</c:v>
                </c:pt>
                <c:pt idx="1">
                  <c:v>8.7000000000000011</c:v>
                </c:pt>
                <c:pt idx="2">
                  <c:v>14.9</c:v>
                </c:pt>
              </c:numCache>
            </c:numRef>
          </c:val>
        </c:ser>
        <c:ser>
          <c:idx val="2"/>
          <c:order val="2"/>
          <c:tx>
            <c:strRef>
              <c:f>Sheet1!$D$1</c:f>
              <c:strCache>
                <c:ptCount val="1"/>
                <c:pt idx="0">
                  <c:v>要介護３</c:v>
                </c:pt>
              </c:strCache>
            </c:strRef>
          </c:tx>
          <c:spPr>
            <a:solidFill>
              <a:schemeClr val="accent3">
                <a:lumMod val="60000"/>
                <a:lumOff val="40000"/>
              </a:schemeClr>
            </a:solidFill>
            <a:ln>
              <a:solidFill>
                <a:schemeClr val="tx1"/>
              </a:solidFill>
            </a:ln>
          </c:spPr>
          <c:invertIfNegative val="0"/>
          <c:dLbls>
            <c:txPr>
              <a:bodyPr/>
              <a:lstStyle/>
              <a:p>
                <a:pPr>
                  <a:defRPr sz="1600"/>
                </a:pPr>
                <a:endParaRPr lang="ja-JP"/>
              </a:p>
            </c:txPr>
            <c:dLblPos val="ctr"/>
            <c:showLegendKey val="0"/>
            <c:showVal val="1"/>
            <c:showCatName val="0"/>
            <c:showSerName val="0"/>
            <c:showPercent val="0"/>
            <c:showBubbleSize val="0"/>
            <c:showLeaderLines val="0"/>
          </c:dLbls>
          <c:cat>
            <c:strRef>
              <c:f>Sheet1!$A$2:$A$4</c:f>
              <c:strCache>
                <c:ptCount val="3"/>
                <c:pt idx="1">
                  <c:v>平成２３年</c:v>
                </c:pt>
                <c:pt idx="2">
                  <c:v>平成１２年</c:v>
                </c:pt>
              </c:strCache>
            </c:strRef>
          </c:cat>
          <c:val>
            <c:numRef>
              <c:f>Sheet1!$D$2:$D$4</c:f>
              <c:numCache>
                <c:formatCode>0.0_);[Red]\(0.0\)</c:formatCode>
                <c:ptCount val="3"/>
                <c:pt idx="0">
                  <c:v>26.1</c:v>
                </c:pt>
                <c:pt idx="1">
                  <c:v>20.3</c:v>
                </c:pt>
                <c:pt idx="2">
                  <c:v>19</c:v>
                </c:pt>
              </c:numCache>
            </c:numRef>
          </c:val>
        </c:ser>
        <c:ser>
          <c:idx val="3"/>
          <c:order val="3"/>
          <c:tx>
            <c:strRef>
              <c:f>Sheet1!$E$1</c:f>
              <c:strCache>
                <c:ptCount val="1"/>
                <c:pt idx="0">
                  <c:v>要介護４</c:v>
                </c:pt>
              </c:strCache>
            </c:strRef>
          </c:tx>
          <c:spPr>
            <a:solidFill>
              <a:schemeClr val="accent4">
                <a:lumMod val="60000"/>
                <a:lumOff val="40000"/>
              </a:schemeClr>
            </a:solidFill>
            <a:ln>
              <a:solidFill>
                <a:schemeClr val="tx1"/>
              </a:solidFill>
            </a:ln>
          </c:spPr>
          <c:invertIfNegative val="0"/>
          <c:dLbls>
            <c:txPr>
              <a:bodyPr/>
              <a:lstStyle/>
              <a:p>
                <a:pPr>
                  <a:defRPr sz="1600"/>
                </a:pPr>
                <a:endParaRPr lang="ja-JP"/>
              </a:p>
            </c:txPr>
            <c:dLblPos val="ctr"/>
            <c:showLegendKey val="0"/>
            <c:showVal val="1"/>
            <c:showCatName val="0"/>
            <c:showSerName val="0"/>
            <c:showPercent val="0"/>
            <c:showBubbleSize val="0"/>
            <c:showLeaderLines val="0"/>
          </c:dLbls>
          <c:cat>
            <c:strRef>
              <c:f>Sheet1!$A$2:$A$4</c:f>
              <c:strCache>
                <c:ptCount val="3"/>
                <c:pt idx="1">
                  <c:v>平成２３年</c:v>
                </c:pt>
                <c:pt idx="2">
                  <c:v>平成１２年</c:v>
                </c:pt>
              </c:strCache>
            </c:strRef>
          </c:cat>
          <c:val>
            <c:numRef>
              <c:f>Sheet1!$E$2:$E$4</c:f>
              <c:numCache>
                <c:formatCode>0.0_);[Red]\(0.0\)</c:formatCode>
                <c:ptCount val="3"/>
                <c:pt idx="0">
                  <c:v>36.700000000000003</c:v>
                </c:pt>
                <c:pt idx="1">
                  <c:v>32</c:v>
                </c:pt>
                <c:pt idx="2">
                  <c:v>28.7</c:v>
                </c:pt>
              </c:numCache>
            </c:numRef>
          </c:val>
        </c:ser>
        <c:ser>
          <c:idx val="4"/>
          <c:order val="4"/>
          <c:tx>
            <c:strRef>
              <c:f>Sheet1!$F$1</c:f>
              <c:strCache>
                <c:ptCount val="1"/>
                <c:pt idx="0">
                  <c:v>要介護５</c:v>
                </c:pt>
              </c:strCache>
            </c:strRef>
          </c:tx>
          <c:spPr>
            <a:solidFill>
              <a:schemeClr val="accent5">
                <a:lumMod val="60000"/>
                <a:lumOff val="40000"/>
              </a:schemeClr>
            </a:solidFill>
            <a:ln>
              <a:solidFill>
                <a:schemeClr val="tx1"/>
              </a:solidFill>
            </a:ln>
          </c:spPr>
          <c:invertIfNegative val="0"/>
          <c:dLbls>
            <c:txPr>
              <a:bodyPr/>
              <a:lstStyle/>
              <a:p>
                <a:pPr>
                  <a:defRPr sz="1600"/>
                </a:pPr>
                <a:endParaRPr lang="ja-JP"/>
              </a:p>
            </c:txPr>
            <c:dLblPos val="ctr"/>
            <c:showLegendKey val="0"/>
            <c:showVal val="1"/>
            <c:showCatName val="0"/>
            <c:showSerName val="0"/>
            <c:showPercent val="0"/>
            <c:showBubbleSize val="0"/>
            <c:showLeaderLines val="0"/>
          </c:dLbls>
          <c:cat>
            <c:strRef>
              <c:f>Sheet1!$A$2:$A$4</c:f>
              <c:strCache>
                <c:ptCount val="3"/>
                <c:pt idx="1">
                  <c:v>平成２３年</c:v>
                </c:pt>
                <c:pt idx="2">
                  <c:v>平成１２年</c:v>
                </c:pt>
              </c:strCache>
            </c:strRef>
          </c:cat>
          <c:val>
            <c:numRef>
              <c:f>Sheet1!$F$2:$F$4</c:f>
              <c:numCache>
                <c:formatCode>0.0_);[Red]\(0.0\)</c:formatCode>
                <c:ptCount val="3"/>
                <c:pt idx="0">
                  <c:v>25.6</c:v>
                </c:pt>
                <c:pt idx="1">
                  <c:v>35.800000000000004</c:v>
                </c:pt>
                <c:pt idx="2">
                  <c:v>22.9</c:v>
                </c:pt>
              </c:numCache>
            </c:numRef>
          </c:val>
        </c:ser>
        <c:ser>
          <c:idx val="5"/>
          <c:order val="5"/>
          <c:tx>
            <c:strRef>
              <c:f>Sheet1!$G$1</c:f>
              <c:strCache>
                <c:ptCount val="1"/>
                <c:pt idx="0">
                  <c:v>その他</c:v>
                </c:pt>
              </c:strCache>
            </c:strRef>
          </c:tx>
          <c:spPr>
            <a:solidFill>
              <a:schemeClr val="accent6">
                <a:lumMod val="60000"/>
                <a:lumOff val="40000"/>
              </a:schemeClr>
            </a:solidFill>
            <a:ln>
              <a:solidFill>
                <a:schemeClr val="tx1"/>
              </a:solidFill>
            </a:ln>
          </c:spPr>
          <c:invertIfNegative val="0"/>
          <c:dLbls>
            <c:delete val="1"/>
          </c:dLbls>
          <c:cat>
            <c:strRef>
              <c:f>Sheet1!$A$2:$A$4</c:f>
              <c:strCache>
                <c:ptCount val="3"/>
                <c:pt idx="1">
                  <c:v>平成２３年</c:v>
                </c:pt>
                <c:pt idx="2">
                  <c:v>平成１２年</c:v>
                </c:pt>
              </c:strCache>
            </c:strRef>
          </c:cat>
          <c:val>
            <c:numRef>
              <c:f>Sheet1!$G$2:$G$4</c:f>
              <c:numCache>
                <c:formatCode>0.0_);[Red]\(0.0\)</c:formatCode>
                <c:ptCount val="3"/>
                <c:pt idx="1">
                  <c:v>0.1</c:v>
                </c:pt>
                <c:pt idx="2">
                  <c:v>1.9000000000000001</c:v>
                </c:pt>
              </c:numCache>
            </c:numRef>
          </c:val>
        </c:ser>
        <c:dLbls>
          <c:showLegendKey val="0"/>
          <c:showVal val="1"/>
          <c:showCatName val="0"/>
          <c:showSerName val="0"/>
          <c:showPercent val="0"/>
          <c:showBubbleSize val="0"/>
        </c:dLbls>
        <c:gapWidth val="150"/>
        <c:overlap val="100"/>
        <c:axId val="191705856"/>
        <c:axId val="191826176"/>
      </c:barChart>
      <c:catAx>
        <c:axId val="191705856"/>
        <c:scaling>
          <c:orientation val="minMax"/>
        </c:scaling>
        <c:delete val="0"/>
        <c:axPos val="l"/>
        <c:majorTickMark val="out"/>
        <c:minorTickMark val="none"/>
        <c:tickLblPos val="nextTo"/>
        <c:txPr>
          <a:bodyPr/>
          <a:lstStyle/>
          <a:p>
            <a:pPr>
              <a:defRPr sz="1200"/>
            </a:pPr>
            <a:endParaRPr lang="ja-JP"/>
          </a:p>
        </c:txPr>
        <c:crossAx val="191826176"/>
        <c:crosses val="autoZero"/>
        <c:auto val="1"/>
        <c:lblAlgn val="ctr"/>
        <c:lblOffset val="100"/>
        <c:noMultiLvlLbl val="0"/>
      </c:catAx>
      <c:valAx>
        <c:axId val="191826176"/>
        <c:scaling>
          <c:orientation val="minMax"/>
        </c:scaling>
        <c:delete val="0"/>
        <c:axPos val="b"/>
        <c:numFmt formatCode="0%" sourceLinked="1"/>
        <c:majorTickMark val="out"/>
        <c:minorTickMark val="none"/>
        <c:tickLblPos val="nextTo"/>
        <c:txPr>
          <a:bodyPr/>
          <a:lstStyle/>
          <a:p>
            <a:pPr>
              <a:defRPr sz="1200"/>
            </a:pPr>
            <a:endParaRPr lang="ja-JP"/>
          </a:p>
        </c:txPr>
        <c:crossAx val="191705856"/>
        <c:crosses val="autoZero"/>
        <c:crossBetween val="between"/>
      </c:valAx>
    </c:plotArea>
    <c:plotVisOnly val="1"/>
    <c:dispBlanksAs val="gap"/>
    <c:showDLblsOverMax val="0"/>
  </c:chart>
  <c:txPr>
    <a:bodyPr/>
    <a:lstStyle/>
    <a:p>
      <a:pPr>
        <a:defRPr sz="1800"/>
      </a:pPr>
      <a:endParaRPr lang="ja-JP"/>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0.57762</cdr:x>
      <cdr:y>0.95644</cdr:y>
    </cdr:from>
    <cdr:to>
      <cdr:x>0.94271</cdr:x>
      <cdr:y>0.99197</cdr:y>
    </cdr:to>
    <cdr:sp macro="" textlink="">
      <cdr:nvSpPr>
        <cdr:cNvPr id="2" name="正方形/長方形 1"/>
        <cdr:cNvSpPr/>
      </cdr:nvSpPr>
      <cdr:spPr>
        <a:xfrm xmlns:a="http://schemas.openxmlformats.org/drawingml/2006/main">
          <a:off x="5690287" y="5796149"/>
          <a:ext cx="3596575" cy="215334"/>
        </a:xfrm>
        <a:prstGeom xmlns:a="http://schemas.openxmlformats.org/drawingml/2006/main" prst="rect">
          <a:avLst/>
        </a:prstGeom>
        <a:noFill xmlns:a="http://schemas.openxmlformats.org/drawingml/2006/main"/>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kumimoji="1" lang="ja-JP" altLang="en-US" sz="1050" b="1" dirty="0" smtClean="0">
              <a:solidFill>
                <a:schemeClr val="tx1"/>
              </a:solidFill>
              <a:latin typeface="メイリオ" pitchFamily="50" charset="-128"/>
              <a:ea typeface="メイリオ" pitchFamily="50" charset="-128"/>
            </a:rPr>
            <a:t>介護保険政策評価システム（厚生労働省）より</a:t>
          </a:r>
          <a:endParaRPr kumimoji="1" lang="ja-JP" altLang="en-US" sz="1050" b="1" dirty="0">
            <a:solidFill>
              <a:schemeClr val="tx1"/>
            </a:solidFill>
            <a:latin typeface="メイリオ" pitchFamily="50" charset="-128"/>
            <a:ea typeface="メイリオ"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0.40795</cdr:x>
      <cdr:y>0.16198</cdr:y>
    </cdr:from>
    <cdr:to>
      <cdr:x>0.51681</cdr:x>
      <cdr:y>0.2763</cdr:y>
    </cdr:to>
    <cdr:cxnSp macro="">
      <cdr:nvCxnSpPr>
        <cdr:cNvPr id="6" name="直線コネクタ 5"/>
        <cdr:cNvCxnSpPr/>
      </cdr:nvCxnSpPr>
      <cdr:spPr>
        <a:xfrm xmlns:a="http://schemas.openxmlformats.org/drawingml/2006/main" flipV="1">
          <a:off x="3508310" y="384917"/>
          <a:ext cx="936104" cy="271649"/>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0.65915</cdr:x>
      <cdr:y>0.16198</cdr:y>
    </cdr:from>
    <cdr:to>
      <cdr:x>0.75126</cdr:x>
      <cdr:y>0.28423</cdr:y>
    </cdr:to>
    <cdr:cxnSp macro="">
      <cdr:nvCxnSpPr>
        <cdr:cNvPr id="8" name="直線コネクタ 7"/>
        <cdr:cNvCxnSpPr/>
      </cdr:nvCxnSpPr>
      <cdr:spPr>
        <a:xfrm xmlns:a="http://schemas.openxmlformats.org/drawingml/2006/main" flipV="1">
          <a:off x="5668550" y="384917"/>
          <a:ext cx="792088" cy="290478"/>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dr:relSizeAnchor xmlns:cdr="http://schemas.openxmlformats.org/drawingml/2006/chartDrawing">
    <cdr:from>
      <cdr:x>0.93547</cdr:x>
      <cdr:y>0.16198</cdr:y>
    </cdr:from>
    <cdr:to>
      <cdr:x>0.95221</cdr:x>
      <cdr:y>0.28423</cdr:y>
    </cdr:to>
    <cdr:cxnSp macro="">
      <cdr:nvCxnSpPr>
        <cdr:cNvPr id="10" name="直線コネクタ 9"/>
        <cdr:cNvCxnSpPr/>
      </cdr:nvCxnSpPr>
      <cdr:spPr>
        <a:xfrm xmlns:a="http://schemas.openxmlformats.org/drawingml/2006/main">
          <a:off x="8044814" y="384917"/>
          <a:ext cx="144016" cy="290478"/>
        </a:xfrm>
        <a:prstGeom xmlns:a="http://schemas.openxmlformats.org/drawingml/2006/main" prst="line">
          <a:avLst/>
        </a:prstGeom>
        <a:ln xmlns:a="http://schemas.openxmlformats.org/drawingml/2006/main" w="12700"/>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C3138ABC-8F7B-4403-8803-66D3FAC48FBC}" type="datetimeFigureOut">
              <a:rPr kumimoji="1" lang="ja-JP" altLang="en-US" smtClean="0"/>
              <a:pPr/>
              <a:t>2014/11/22</a:t>
            </a:fld>
            <a:endParaRPr kumimoji="1" lang="ja-JP" altLang="en-US"/>
          </a:p>
        </p:txBody>
      </p:sp>
      <p:sp>
        <p:nvSpPr>
          <p:cNvPr id="4" name="スライド イメージ プレースホルダー 3"/>
          <p:cNvSpPr>
            <a:spLocks noGrp="1" noRot="1" noChangeAspect="1"/>
          </p:cNvSpPr>
          <p:nvPr>
            <p:ph type="sldImg" idx="2"/>
          </p:nvPr>
        </p:nvSpPr>
        <p:spPr>
          <a:xfrm>
            <a:off x="695325" y="739775"/>
            <a:ext cx="53451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C039A51-91BD-47DD-BC9F-B44A9C723802}" type="slidenum">
              <a:rPr kumimoji="1" lang="ja-JP" altLang="en-US" smtClean="0"/>
              <a:pPr/>
              <a:t>‹#›</a:t>
            </a:fld>
            <a:endParaRPr kumimoji="1" lang="ja-JP" altLang="en-US"/>
          </a:p>
        </p:txBody>
      </p:sp>
    </p:spTree>
    <p:extLst>
      <p:ext uri="{BB962C8B-B14F-4D97-AF65-F5344CB8AC3E}">
        <p14:creationId xmlns:p14="http://schemas.microsoft.com/office/powerpoint/2010/main" val="49742646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8500" y="741363"/>
            <a:ext cx="5338763" cy="3697287"/>
          </a:xfrm>
        </p:spPr>
      </p:sp>
      <p:sp>
        <p:nvSpPr>
          <p:cNvPr id="3" name="ノート プレースホルダ 2"/>
          <p:cNvSpPr>
            <a:spLocks noGrp="1"/>
          </p:cNvSpPr>
          <p:nvPr>
            <p:ph type="body" idx="1"/>
          </p:nvPr>
        </p:nvSpPr>
        <p:spPr/>
        <p:txBody>
          <a:bodyPr>
            <a:normAutofit/>
          </a:bodyPr>
          <a:lstStyle/>
          <a:p>
            <a:r>
              <a:rPr kumimoji="1" lang="ja-JP" altLang="en-US" sz="1100" dirty="0" smtClean="0"/>
              <a:t>最初に、金沢市の介護保険制度をめぐる状況についてですが、</a:t>
            </a:r>
            <a:endParaRPr kumimoji="1" lang="en-US" altLang="ja-JP" sz="1100" dirty="0" smtClean="0"/>
          </a:p>
          <a:p>
            <a:endParaRPr kumimoji="1" lang="ja-JP" altLang="en-US" sz="1100" dirty="0"/>
          </a:p>
        </p:txBody>
      </p:sp>
      <p:sp>
        <p:nvSpPr>
          <p:cNvPr id="4" name="スライド番号プレースホルダ 3"/>
          <p:cNvSpPr>
            <a:spLocks noGrp="1"/>
          </p:cNvSpPr>
          <p:nvPr>
            <p:ph type="sldNum" sz="quarter" idx="10"/>
          </p:nvPr>
        </p:nvSpPr>
        <p:spPr/>
        <p:txBody>
          <a:bodyPr/>
          <a:lstStyle/>
          <a:p>
            <a:pPr>
              <a:defRPr/>
            </a:pPr>
            <a:fld id="{02BB059B-71D1-4A8D-A7B7-B6D12504DA13}" type="slidenum">
              <a:rPr lang="en-US" altLang="ja-JP" smtClean="0">
                <a:solidFill>
                  <a:prstClr val="black"/>
                </a:solidFill>
              </a:rPr>
              <a:pPr>
                <a:defRPr/>
              </a:pPr>
              <a:t>2</a:t>
            </a:fld>
            <a:endParaRPr lang="en-US" altLang="ja-JP"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41E0C79-27F7-4611-AFB9-793E0ACF1A69}"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851057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スライド イメージ プレースホルダ 1"/>
          <p:cNvSpPr>
            <a:spLocks noGrp="1" noRot="1" noChangeAspect="1" noTextEdit="1"/>
          </p:cNvSpPr>
          <p:nvPr>
            <p:ph type="sldImg"/>
          </p:nvPr>
        </p:nvSpPr>
        <p:spPr bwMode="auto">
          <a:xfrm>
            <a:off x="698500" y="741363"/>
            <a:ext cx="5338763" cy="3697287"/>
          </a:xfrm>
          <a:noFill/>
          <a:ln>
            <a:solidFill>
              <a:srgbClr val="000000"/>
            </a:solidFill>
            <a:miter lim="800000"/>
            <a:headEnd/>
            <a:tailEnd/>
          </a:ln>
        </p:spPr>
      </p:sp>
      <p:sp>
        <p:nvSpPr>
          <p:cNvPr id="46083" name="ノート プレースホルダ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ja-JP" altLang="en-US" dirty="0" smtClean="0"/>
              <a:t>　</a:t>
            </a:r>
            <a:endParaRPr lang="en-US" altLang="ja-JP" dirty="0" smtClean="0"/>
          </a:p>
          <a:p>
            <a:pPr eaLnBrk="1" hangingPunct="1">
              <a:spcBef>
                <a:spcPct val="0"/>
              </a:spcBef>
            </a:pPr>
            <a:r>
              <a:rPr lang="ja-JP" altLang="en-US" dirty="0"/>
              <a:t>　</a:t>
            </a:r>
            <a:r>
              <a:rPr lang="ja-JP" altLang="en-US" dirty="0" smtClean="0"/>
              <a:t>次に、増加していく高齢者をどのように支えていくかということに対して、「地域包括ケアシステム」の構築が、現在、国や各自治体で進められております。</a:t>
            </a:r>
            <a:endParaRPr lang="en-US" altLang="ja-JP" dirty="0" smtClean="0"/>
          </a:p>
          <a:p>
            <a:pPr eaLnBrk="1" hangingPunct="1">
              <a:spcBef>
                <a:spcPct val="0"/>
              </a:spcBef>
            </a:pPr>
            <a:r>
              <a:rPr lang="ja-JP" altLang="en-US" dirty="0" smtClean="0"/>
              <a:t>　この言葉は、これからの医療・介護においてキーワードとなる言葉でありますので、この地域包括ケアシステムについてご説明させていただきます。</a:t>
            </a:r>
            <a:endParaRPr lang="en-US" altLang="ja-JP" dirty="0" smtClean="0"/>
          </a:p>
          <a:p>
            <a:pPr eaLnBrk="1" hangingPunct="1">
              <a:spcBef>
                <a:spcPct val="0"/>
              </a:spcBef>
            </a:pPr>
            <a:endParaRPr lang="ja-JP" altLang="en-US" dirty="0" smtClean="0"/>
          </a:p>
        </p:txBody>
      </p:sp>
      <p:sp>
        <p:nvSpPr>
          <p:cNvPr id="4" name="スライド番号プレースホルダ 3"/>
          <p:cNvSpPr>
            <a:spLocks noGrp="1"/>
          </p:cNvSpPr>
          <p:nvPr>
            <p:ph type="sldNum" sz="quarter" idx="5"/>
          </p:nvPr>
        </p:nvSpPr>
        <p:spPr>
          <a:xfrm>
            <a:off x="3814892" y="9371506"/>
            <a:ext cx="2919302" cy="493236"/>
          </a:xfrm>
        </p:spPr>
        <p:txBody>
          <a:bodyPr/>
          <a:lstStyle/>
          <a:p>
            <a:pPr>
              <a:defRPr/>
            </a:pPr>
            <a:fld id="{02BB059B-71D1-4A8D-A7B7-B6D12504DA13}" type="slidenum">
              <a:rPr lang="en-US" altLang="ja-JP" smtClean="0">
                <a:solidFill>
                  <a:prstClr val="black"/>
                </a:solidFill>
              </a:rPr>
              <a:pPr>
                <a:defRPr/>
              </a:pPr>
              <a:t>27</a:t>
            </a:fld>
            <a:endParaRPr lang="en-US" altLang="ja-JP"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r>
              <a:rPr kumimoji="1" lang="ja-JP" altLang="en-US" dirty="0" smtClean="0"/>
              <a:t>　１０ページをご覧ください。</a:t>
            </a:r>
            <a:endParaRPr kumimoji="1" lang="en-US" altLang="ja-JP" dirty="0" smtClean="0"/>
          </a:p>
          <a:p>
            <a:r>
              <a:rPr kumimoji="1" lang="ja-JP" altLang="en-US" dirty="0" smtClean="0"/>
              <a:t>　そこで、最期まで自宅で生活したいという高齢者のニーズに対応し、また、今後増えていく高齢者を地域で支える体制として、地域包括ケアシステムがあります。</a:t>
            </a:r>
            <a:endParaRPr kumimoji="1" lang="en-US" altLang="ja-JP" dirty="0" smtClean="0"/>
          </a:p>
          <a:p>
            <a:r>
              <a:rPr lang="ja-JP" altLang="en-US" spc="50" dirty="0" smtClean="0">
                <a:latin typeface="+mj-ea"/>
                <a:ea typeface="+mj-ea"/>
              </a:rPr>
              <a:t>　高齢者の暮らしにおいて不可欠な５つの要素として、住まい</a:t>
            </a:r>
            <a:r>
              <a:rPr lang="ja-JP" altLang="en-US" spc="50" dirty="0">
                <a:latin typeface="+mj-ea"/>
                <a:ea typeface="+mj-ea"/>
              </a:rPr>
              <a:t>・医療・介護</a:t>
            </a:r>
            <a:r>
              <a:rPr lang="ja-JP" altLang="en-US" spc="50" dirty="0" smtClean="0">
                <a:latin typeface="+mj-ea"/>
                <a:ea typeface="+mj-ea"/>
              </a:rPr>
              <a:t>・介護予防・家事や外出などの生活</a:t>
            </a:r>
            <a:r>
              <a:rPr lang="ja-JP" altLang="en-US" spc="50" dirty="0">
                <a:latin typeface="+mj-ea"/>
                <a:ea typeface="+mj-ea"/>
              </a:rPr>
              <a:t>支援</a:t>
            </a:r>
            <a:r>
              <a:rPr lang="ja-JP" altLang="en-US" spc="50" dirty="0" smtClean="0">
                <a:latin typeface="+mj-ea"/>
                <a:ea typeface="+mj-ea"/>
              </a:rPr>
              <a:t>が挙げられますが、これらが一体的</a:t>
            </a:r>
            <a:r>
              <a:rPr lang="ja-JP" altLang="en-US" spc="50" dirty="0">
                <a:latin typeface="+mj-ea"/>
                <a:ea typeface="+mj-ea"/>
              </a:rPr>
              <a:t>に提供される地域包括</a:t>
            </a:r>
            <a:r>
              <a:rPr lang="ja-JP" altLang="en-US" spc="50" dirty="0" smtClean="0">
                <a:latin typeface="+mj-ea"/>
                <a:ea typeface="+mj-ea"/>
              </a:rPr>
              <a:t>ケアシステムを実現することに</a:t>
            </a:r>
            <a:r>
              <a:rPr lang="ja-JP" altLang="en-US" spc="50" dirty="0">
                <a:latin typeface="+mj-ea"/>
                <a:ea typeface="+mj-ea"/>
              </a:rPr>
              <a:t>より</a:t>
            </a:r>
            <a:r>
              <a:rPr lang="ja-JP" altLang="en-US" spc="50" dirty="0" smtClean="0">
                <a:latin typeface="+mj-ea"/>
                <a:ea typeface="+mj-ea"/>
              </a:rPr>
              <a:t>、</a:t>
            </a:r>
            <a:r>
              <a:rPr lang="ja-JP" altLang="en-US" spc="50" dirty="0">
                <a:latin typeface="+mj-ea"/>
                <a:ea typeface="+mj-ea"/>
              </a:rPr>
              <a:t>　重度な要介護状態となっても、住み慣れた</a:t>
            </a:r>
            <a:r>
              <a:rPr lang="ja-JP" altLang="en-US" spc="50" dirty="0" smtClean="0">
                <a:latin typeface="+mj-ea"/>
                <a:ea typeface="+mj-ea"/>
              </a:rPr>
              <a:t>地域で</a:t>
            </a:r>
            <a:r>
              <a:rPr lang="ja-JP" altLang="en-US" spc="50" dirty="0">
                <a:latin typeface="+mj-ea"/>
                <a:ea typeface="+mj-ea"/>
              </a:rPr>
              <a:t>自分らしい暮らしを人生の最後まで続けることが</a:t>
            </a:r>
            <a:r>
              <a:rPr lang="ja-JP" altLang="en-US" spc="50" dirty="0" smtClean="0">
                <a:latin typeface="+mj-ea"/>
                <a:ea typeface="+mj-ea"/>
              </a:rPr>
              <a:t>できる</a:t>
            </a:r>
            <a:r>
              <a:rPr lang="ja-JP" altLang="en-US" spc="50" dirty="0">
                <a:latin typeface="+mj-ea"/>
                <a:ea typeface="+mj-ea"/>
              </a:rPr>
              <a:t>ようになります</a:t>
            </a:r>
            <a:r>
              <a:rPr lang="ja-JP" altLang="en-US" spc="50" dirty="0" smtClean="0">
                <a:latin typeface="+mj-ea"/>
                <a:ea typeface="+mj-ea"/>
              </a:rPr>
              <a:t>。</a:t>
            </a:r>
            <a:endParaRPr lang="en-US" altLang="ja-JP" spc="50" dirty="0" smtClean="0">
              <a:latin typeface="+mj-ea"/>
              <a:ea typeface="+mj-ea"/>
            </a:endParaRPr>
          </a:p>
          <a:p>
            <a:r>
              <a:rPr lang="ja-JP" altLang="en-US" spc="50" dirty="0" smtClean="0">
                <a:latin typeface="+mj-ea"/>
                <a:ea typeface="+mj-ea"/>
              </a:rPr>
              <a:t>　つまり、要介護状態となっても、病院への入院や施設入所のみの選択肢だけでなく、自宅でも療養できる体制を作っていこうというものです。</a:t>
            </a:r>
            <a:endParaRPr lang="en-US" altLang="ja-JP" spc="50" dirty="0">
              <a:latin typeface="+mj-ea"/>
              <a:ea typeface="+mj-ea"/>
            </a:endParaRPr>
          </a:p>
          <a:p>
            <a:r>
              <a:rPr kumimoji="1" lang="ja-JP" altLang="en-US" dirty="0" smtClean="0"/>
              <a:t>特に大都市部では病院のベッドは施設が足りないという状況が顕著に発生すると予想されており、地域で高齢者の暮らしを支えていく体制、地域包括ケアシステムの構築が求められております。</a:t>
            </a:r>
            <a:endParaRPr kumimoji="1" lang="en-US" altLang="ja-JP" dirty="0" smtClean="0"/>
          </a:p>
          <a:p>
            <a:endParaRPr lang="en-US" altLang="ja-JP" dirty="0"/>
          </a:p>
          <a:p>
            <a:r>
              <a:rPr lang="ja-JP" altLang="en-US" dirty="0" smtClean="0"/>
              <a:t>　資料の絵を見ますと、中央に生活の基盤となる住まいがあり、そこからおおむね３０分圏内に必要なサービスがそろっていることを示しております。</a:t>
            </a:r>
            <a:endParaRPr lang="en-US" altLang="ja-JP" dirty="0" smtClean="0"/>
          </a:p>
          <a:p>
            <a:r>
              <a:rPr kumimoji="1" lang="ja-JP" altLang="en-US" dirty="0" smtClean="0"/>
              <a:t>　住まいを囲むものとして、病気になった場合の医療機関、介護が必要となった場合の介護サービス事業所、生活支援や介護予防の担い手として、自治会やボランティア、民生委員の方々などが示されております。</a:t>
            </a:r>
            <a:endParaRPr kumimoji="1" lang="en-US" altLang="ja-JP" dirty="0" smtClean="0"/>
          </a:p>
          <a:p>
            <a:r>
              <a:rPr lang="ja-JP" altLang="en-US" dirty="0" smtClean="0"/>
              <a:t>　</a:t>
            </a:r>
            <a:r>
              <a:rPr kumimoji="1" lang="ja-JP" altLang="en-US" dirty="0" smtClean="0"/>
              <a:t>　また、絵の左側には地域包括支援センターと書かれておりますが、この通称「包括」も高齢者の暮らしを支える重要な役割を担っております。次にこの包括の役割などについて説明させていただきます。</a:t>
            </a:r>
            <a:endParaRPr kumimoji="1" lang="ja-JP" altLang="en-US" dirty="0"/>
          </a:p>
        </p:txBody>
      </p:sp>
      <p:sp>
        <p:nvSpPr>
          <p:cNvPr id="4" name="スライド番号プレースホルダー 3"/>
          <p:cNvSpPr>
            <a:spLocks noGrp="1"/>
          </p:cNvSpPr>
          <p:nvPr>
            <p:ph type="sldNum" sz="quarter" idx="10"/>
          </p:nvPr>
        </p:nvSpPr>
        <p:spPr/>
        <p:txBody>
          <a:bodyPr/>
          <a:lstStyle/>
          <a:p>
            <a:fld id="{94B8DB7F-0BC7-4BD4-AEF6-CF048764F086}" type="slidenum">
              <a:rPr kumimoji="1" lang="ja-JP" altLang="en-US" smtClean="0"/>
              <a:pPr/>
              <a:t>28</a:t>
            </a:fld>
            <a:endParaRPr kumimoji="1" lang="ja-JP" altLang="en-US"/>
          </a:p>
        </p:txBody>
      </p:sp>
    </p:spTree>
    <p:extLst>
      <p:ext uri="{BB962C8B-B14F-4D97-AF65-F5344CB8AC3E}">
        <p14:creationId xmlns:p14="http://schemas.microsoft.com/office/powerpoint/2010/main" val="34000393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smtClean="0">
                <a:latin typeface="+mj-ea"/>
                <a:ea typeface="+mj-ea"/>
              </a:rPr>
              <a:t>　１１ページをご覧ください。</a:t>
            </a:r>
            <a:endParaRPr lang="en-US" altLang="ja-JP" dirty="0" smtClean="0">
              <a:latin typeface="+mj-ea"/>
              <a:ea typeface="+mj-ea"/>
            </a:endParaRPr>
          </a:p>
          <a:p>
            <a:r>
              <a:rPr lang="ja-JP" altLang="en-US" dirty="0" smtClean="0">
                <a:latin typeface="+mj-ea"/>
                <a:ea typeface="+mj-ea"/>
              </a:rPr>
              <a:t>　地域包括支援センターとは、地域</a:t>
            </a:r>
            <a:r>
              <a:rPr lang="ja-JP" altLang="en-US" dirty="0">
                <a:latin typeface="+mj-ea"/>
                <a:ea typeface="+mj-ea"/>
              </a:rPr>
              <a:t>の身近な総合相談窓口として、高齢者とその家族が住み慣れた地域で安心</a:t>
            </a:r>
            <a:r>
              <a:rPr lang="ja-JP" altLang="en-US" dirty="0" smtClean="0">
                <a:latin typeface="+mj-ea"/>
                <a:ea typeface="+mj-ea"/>
              </a:rPr>
              <a:t>して暮らせる</a:t>
            </a:r>
            <a:r>
              <a:rPr lang="ja-JP" altLang="en-US" dirty="0">
                <a:latin typeface="+mj-ea"/>
                <a:ea typeface="+mj-ea"/>
              </a:rPr>
              <a:t>ように支援する</a:t>
            </a:r>
            <a:r>
              <a:rPr lang="ja-JP" altLang="en-US" dirty="0" smtClean="0">
                <a:latin typeface="+mj-ea"/>
                <a:ea typeface="+mj-ea"/>
              </a:rPr>
              <a:t>施設でございます。</a:t>
            </a:r>
            <a:endParaRPr lang="en-US" altLang="ja-JP" dirty="0" smtClean="0">
              <a:latin typeface="+mj-ea"/>
              <a:ea typeface="+mj-ea"/>
            </a:endParaRPr>
          </a:p>
          <a:p>
            <a:r>
              <a:rPr lang="ja-JP" altLang="en-US" dirty="0" smtClean="0">
                <a:latin typeface="+mj-ea"/>
                <a:ea typeface="+mj-ea"/>
              </a:rPr>
              <a:t>　現在金沢市</a:t>
            </a:r>
            <a:r>
              <a:rPr lang="ja-JP" altLang="en-US" dirty="0">
                <a:latin typeface="+mj-ea"/>
                <a:ea typeface="+mj-ea"/>
              </a:rPr>
              <a:t>では、おおむね中学校区に１つ、市内１９か所に</a:t>
            </a:r>
            <a:r>
              <a:rPr lang="ja-JP" altLang="en-US" dirty="0" smtClean="0">
                <a:latin typeface="+mj-ea"/>
                <a:ea typeface="+mj-ea"/>
              </a:rPr>
              <a:t>設置されており、その機能としては、</a:t>
            </a:r>
            <a:r>
              <a:rPr lang="ja-JP" altLang="en-US" dirty="0"/>
              <a:t> </a:t>
            </a:r>
            <a:r>
              <a:rPr lang="ja-JP" altLang="en-US" dirty="0" smtClean="0"/>
              <a:t>介護</a:t>
            </a:r>
            <a:r>
              <a:rPr lang="ja-JP" altLang="en-US" dirty="0"/>
              <a:t>・生活に関する心配ごと・困りごとへの相談・支援を</a:t>
            </a:r>
            <a:r>
              <a:rPr lang="ja-JP" altLang="en-US" dirty="0" smtClean="0"/>
              <a:t>行ったり、地域</a:t>
            </a:r>
            <a:r>
              <a:rPr lang="ja-JP" altLang="en-US" dirty="0"/>
              <a:t>のかかりつけ医や民生委員などの関係機関と連携し</a:t>
            </a:r>
            <a:r>
              <a:rPr lang="ja-JP" altLang="en-US" dirty="0" smtClean="0"/>
              <a:t>、高齢者が安心</a:t>
            </a:r>
            <a:r>
              <a:rPr lang="ja-JP" altLang="en-US" dirty="0"/>
              <a:t>して暮らせる</a:t>
            </a:r>
            <a:r>
              <a:rPr lang="ja-JP" altLang="en-US" dirty="0" smtClean="0"/>
              <a:t>ように</a:t>
            </a:r>
            <a:r>
              <a:rPr lang="ja-JP" altLang="en-US" dirty="0"/>
              <a:t>ネットワーク作りを</a:t>
            </a:r>
            <a:r>
              <a:rPr lang="ja-JP" altLang="en-US" dirty="0" smtClean="0"/>
              <a:t>行うなどの業務を行っております。</a:t>
            </a:r>
            <a:endParaRPr lang="en-US" altLang="ja-JP" dirty="0" smtClean="0"/>
          </a:p>
          <a:p>
            <a:r>
              <a:rPr lang="ja-JP" altLang="en-US" dirty="0" smtClean="0"/>
              <a:t>　高齢者の方々が生活に困った場合には、まずこの包括にご相談いただければと思います。</a:t>
            </a:r>
            <a:endParaRPr lang="en-US" altLang="ja-JP" dirty="0" smtClean="0"/>
          </a:p>
          <a:p>
            <a:r>
              <a:rPr kumimoji="1" lang="ja-JP" altLang="en-US" dirty="0" smtClean="0"/>
              <a:t>　この包括の連絡先等につきましては、配布させていただきました「みんないきいき介護保険」のパンフレットの一番最後のページに掲載しておりますのでご参照ください。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94B8DB7F-0BC7-4BD4-AEF6-CF048764F086}" type="slidenum">
              <a:rPr kumimoji="1" lang="ja-JP" altLang="en-US" smtClean="0"/>
              <a:pPr/>
              <a:t>29</a:t>
            </a:fld>
            <a:endParaRPr kumimoji="1" lang="ja-JP" altLang="en-US"/>
          </a:p>
        </p:txBody>
      </p:sp>
    </p:spTree>
    <p:extLst>
      <p:ext uri="{BB962C8B-B14F-4D97-AF65-F5344CB8AC3E}">
        <p14:creationId xmlns:p14="http://schemas.microsoft.com/office/powerpoint/2010/main" val="1368633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4051" y="4501108"/>
            <a:ext cx="5387666" cy="5112568"/>
          </a:xfrm>
        </p:spPr>
        <p:txBody>
          <a:bodyPr>
            <a:normAutofit fontScale="92500" lnSpcReduction="20000"/>
          </a:bodyPr>
          <a:lstStyle/>
          <a:p>
            <a:r>
              <a:rPr lang="ja-JP" altLang="en-US" sz="1300" dirty="0" smtClean="0">
                <a:latin typeface="+mj-ea"/>
                <a:ea typeface="+mj-ea"/>
              </a:rPr>
              <a:t>　１２ページをご覧ください。</a:t>
            </a:r>
            <a:endParaRPr lang="en-US" altLang="ja-JP" sz="1300" dirty="0" smtClean="0">
              <a:latin typeface="+mj-ea"/>
              <a:ea typeface="+mj-ea"/>
            </a:endParaRPr>
          </a:p>
          <a:p>
            <a:r>
              <a:rPr lang="ja-JP" altLang="en-US" sz="1300" dirty="0" smtClean="0">
                <a:latin typeface="+mj-ea"/>
                <a:ea typeface="+mj-ea"/>
              </a:rPr>
              <a:t>　「金沢市の地域性を踏まえた地域包括ケアシステムの構築」としまして、金沢市にふさわしい地域包括ケアシステムを構築していくためには、金沢市の地域性を踏まえることが重要であると考えております。</a:t>
            </a:r>
            <a:endParaRPr lang="en-US" altLang="ja-JP" sz="1300" dirty="0" smtClean="0">
              <a:latin typeface="+mj-ea"/>
              <a:ea typeface="+mj-ea"/>
            </a:endParaRPr>
          </a:p>
          <a:p>
            <a:endParaRPr lang="en-US" altLang="ja-JP" sz="1300" dirty="0" smtClean="0">
              <a:latin typeface="+mj-ea"/>
              <a:ea typeface="+mj-ea"/>
            </a:endParaRPr>
          </a:p>
          <a:p>
            <a:r>
              <a:rPr lang="ja-JP" altLang="en-US" sz="1300" dirty="0" smtClean="0">
                <a:latin typeface="+mj-ea"/>
                <a:ea typeface="+mj-ea"/>
              </a:rPr>
              <a:t>　金沢市の地域性としましては、</a:t>
            </a:r>
            <a:endParaRPr lang="en-US" altLang="ja-JP" sz="1300" dirty="0" smtClean="0">
              <a:latin typeface="+mj-ea"/>
              <a:ea typeface="+mj-ea"/>
            </a:endParaRPr>
          </a:p>
          <a:p>
            <a:pPr>
              <a:spcAft>
                <a:spcPts val="600"/>
              </a:spcAft>
            </a:pPr>
            <a:r>
              <a:rPr lang="ja-JP" altLang="en-US" sz="1300" dirty="0" smtClean="0">
                <a:latin typeface="+mj-ea"/>
                <a:ea typeface="+mj-ea"/>
              </a:rPr>
              <a:t>　１点目</a:t>
            </a:r>
            <a:r>
              <a:rPr lang="ja-JP" altLang="en-US" sz="1300" dirty="0">
                <a:latin typeface="+mj-ea"/>
                <a:ea typeface="+mj-ea"/>
              </a:rPr>
              <a:t>と</a:t>
            </a:r>
            <a:r>
              <a:rPr lang="ja-JP" altLang="en-US" sz="1300" dirty="0" smtClean="0">
                <a:latin typeface="+mj-ea"/>
                <a:ea typeface="+mj-ea"/>
              </a:rPr>
              <a:t>しては、比較的古くから町会が組織され、大多数の世帯が加入するなど、古くから培われて</a:t>
            </a:r>
            <a:r>
              <a:rPr lang="ja-JP" altLang="en-US" sz="1300" dirty="0">
                <a:latin typeface="+mj-ea"/>
                <a:ea typeface="+mj-ea"/>
              </a:rPr>
              <a:t>きた豊か</a:t>
            </a:r>
            <a:r>
              <a:rPr lang="ja-JP" altLang="en-US" sz="1300" dirty="0" smtClean="0">
                <a:latin typeface="+mj-ea"/>
                <a:ea typeface="+mj-ea"/>
              </a:rPr>
              <a:t>な地域コミュニティ</a:t>
            </a:r>
            <a:r>
              <a:rPr lang="ja-JP" altLang="en-US" sz="1300" dirty="0">
                <a:latin typeface="+mj-ea"/>
                <a:ea typeface="+mj-ea"/>
              </a:rPr>
              <a:t>の</a:t>
            </a:r>
            <a:r>
              <a:rPr lang="ja-JP" altLang="en-US" sz="1300" dirty="0" smtClean="0">
                <a:latin typeface="+mj-ea"/>
                <a:ea typeface="+mj-ea"/>
              </a:rPr>
              <a:t>土壌があります。</a:t>
            </a:r>
            <a:endParaRPr lang="en-US" altLang="ja-JP" sz="1300" dirty="0">
              <a:latin typeface="+mj-ea"/>
              <a:ea typeface="+mj-ea"/>
            </a:endParaRPr>
          </a:p>
          <a:p>
            <a:r>
              <a:rPr lang="ja-JP" altLang="en-US" sz="1100" dirty="0" smtClean="0">
                <a:latin typeface="+mj-ea"/>
                <a:ea typeface="+mj-ea"/>
              </a:rPr>
              <a:t>（</a:t>
            </a:r>
            <a:r>
              <a:rPr lang="ja-JP" altLang="ja-JP" sz="1100" dirty="0" smtClean="0">
                <a:latin typeface="+mj-ea"/>
                <a:ea typeface="+mj-ea"/>
              </a:rPr>
              <a:t>第２次</a:t>
            </a:r>
            <a:r>
              <a:rPr lang="ja-JP" altLang="ja-JP" sz="1100" dirty="0">
                <a:latin typeface="+mj-ea"/>
                <a:ea typeface="+mj-ea"/>
              </a:rPr>
              <a:t>世界大戦以前に発足した町会が約半数を占めるなど古くから町会が組織され</a:t>
            </a:r>
            <a:r>
              <a:rPr lang="ja-JP" altLang="ja-JP" sz="1100" dirty="0" smtClean="0">
                <a:latin typeface="+mj-ea"/>
                <a:ea typeface="+mj-ea"/>
              </a:rPr>
              <a:t>、大多数</a:t>
            </a:r>
            <a:r>
              <a:rPr lang="ja-JP" altLang="ja-JP" sz="1100" dirty="0">
                <a:latin typeface="+mj-ea"/>
                <a:ea typeface="+mj-ea"/>
              </a:rPr>
              <a:t>の世帯が加入しているほか、地区社会福祉協議会、善隣館、民生委員</a:t>
            </a:r>
            <a:r>
              <a:rPr lang="ja-JP" altLang="ja-JP" sz="1100" dirty="0" smtClean="0">
                <a:latin typeface="+mj-ea"/>
                <a:ea typeface="+mj-ea"/>
              </a:rPr>
              <a:t>児童委員</a:t>
            </a:r>
            <a:r>
              <a:rPr lang="ja-JP" altLang="ja-JP" sz="1100" dirty="0">
                <a:latin typeface="+mj-ea"/>
                <a:ea typeface="+mj-ea"/>
              </a:rPr>
              <a:t>、公民館など多様な主体による地域活動が活発に</a:t>
            </a:r>
            <a:r>
              <a:rPr lang="ja-JP" altLang="ja-JP" sz="1100" dirty="0" smtClean="0">
                <a:latin typeface="+mj-ea"/>
                <a:ea typeface="+mj-ea"/>
              </a:rPr>
              <a:t>行われて</a:t>
            </a:r>
            <a:r>
              <a:rPr lang="ja-JP" altLang="en-US" sz="1100" dirty="0" smtClean="0">
                <a:latin typeface="+mj-ea"/>
                <a:ea typeface="+mj-ea"/>
              </a:rPr>
              <a:t>いる。）</a:t>
            </a:r>
            <a:endParaRPr lang="ja-JP" altLang="ja-JP" sz="1100" dirty="0">
              <a:latin typeface="+mj-ea"/>
              <a:ea typeface="+mj-ea"/>
            </a:endParaRPr>
          </a:p>
          <a:p>
            <a:endParaRPr lang="en-US" altLang="ja-JP" sz="1300" dirty="0">
              <a:latin typeface="+mj-ea"/>
              <a:ea typeface="+mj-ea"/>
            </a:endParaRPr>
          </a:p>
          <a:p>
            <a:pPr>
              <a:spcAft>
                <a:spcPts val="600"/>
              </a:spcAft>
            </a:pPr>
            <a:r>
              <a:rPr lang="ja-JP" altLang="en-US" sz="1300" dirty="0" smtClean="0">
                <a:latin typeface="+mj-ea"/>
                <a:ea typeface="+mj-ea"/>
              </a:rPr>
              <a:t>　２点目としては、全国的にみて、病院や診療所が多いなど、比較的</a:t>
            </a:r>
            <a:r>
              <a:rPr lang="ja-JP" altLang="en-US" sz="1300" dirty="0">
                <a:latin typeface="+mj-ea"/>
                <a:ea typeface="+mj-ea"/>
              </a:rPr>
              <a:t>豊かな医療</a:t>
            </a:r>
            <a:r>
              <a:rPr lang="ja-JP" altLang="en-US" sz="1300" dirty="0" smtClean="0">
                <a:latin typeface="+mj-ea"/>
                <a:ea typeface="+mj-ea"/>
              </a:rPr>
              <a:t>機関があります。</a:t>
            </a:r>
            <a:endParaRPr lang="en-US" altLang="ja-JP" sz="1300" dirty="0">
              <a:latin typeface="+mj-ea"/>
              <a:ea typeface="+mj-ea"/>
            </a:endParaRPr>
          </a:p>
          <a:p>
            <a:r>
              <a:rPr lang="ja-JP" altLang="en-US" sz="1100" dirty="0">
                <a:latin typeface="+mj-ea"/>
                <a:ea typeface="+mj-ea"/>
              </a:rPr>
              <a:t>（</a:t>
            </a:r>
            <a:r>
              <a:rPr lang="ja-JP" altLang="en-US" sz="1100" dirty="0" smtClean="0">
                <a:latin typeface="+mj-ea"/>
                <a:ea typeface="+mj-ea"/>
              </a:rPr>
              <a:t>金沢</a:t>
            </a:r>
            <a:r>
              <a:rPr lang="ja-JP" altLang="ja-JP" sz="1100" dirty="0" smtClean="0">
                <a:latin typeface="+mj-ea"/>
                <a:ea typeface="+mj-ea"/>
              </a:rPr>
              <a:t>市</a:t>
            </a:r>
            <a:r>
              <a:rPr lang="ja-JP" altLang="ja-JP" sz="1100" dirty="0">
                <a:latin typeface="+mj-ea"/>
                <a:ea typeface="+mj-ea"/>
              </a:rPr>
              <a:t>のほか近隣の３市２町が属する二次医療圏である「石川中央医療圏」の平成</a:t>
            </a:r>
            <a:r>
              <a:rPr lang="en-US" altLang="ja-JP" sz="1100" dirty="0" smtClean="0">
                <a:latin typeface="+mj-ea"/>
                <a:ea typeface="+mj-ea"/>
              </a:rPr>
              <a:t>23</a:t>
            </a:r>
            <a:r>
              <a:rPr lang="ja-JP" altLang="ja-JP" sz="1100" dirty="0" smtClean="0">
                <a:latin typeface="+mj-ea"/>
                <a:ea typeface="+mj-ea"/>
              </a:rPr>
              <a:t>年</a:t>
            </a:r>
            <a:r>
              <a:rPr lang="ja-JP" altLang="ja-JP" sz="1100" dirty="0">
                <a:latin typeface="+mj-ea"/>
                <a:ea typeface="+mj-ea"/>
              </a:rPr>
              <a:t>時点の</a:t>
            </a:r>
            <a:r>
              <a:rPr lang="en-US" altLang="ja-JP" sz="1100" dirty="0">
                <a:latin typeface="+mj-ea"/>
                <a:ea typeface="+mj-ea"/>
              </a:rPr>
              <a:t>10</a:t>
            </a:r>
            <a:r>
              <a:rPr lang="ja-JP" altLang="ja-JP" sz="1100" dirty="0">
                <a:latin typeface="+mj-ea"/>
                <a:ea typeface="+mj-ea"/>
              </a:rPr>
              <a:t>万人当たりの病院数は</a:t>
            </a:r>
            <a:r>
              <a:rPr lang="en-US" altLang="ja-JP" sz="1100" dirty="0">
                <a:latin typeface="+mj-ea"/>
                <a:ea typeface="+mj-ea"/>
              </a:rPr>
              <a:t>8.3</a:t>
            </a:r>
            <a:r>
              <a:rPr lang="ja-JP" altLang="ja-JP" sz="1100" dirty="0">
                <a:latin typeface="+mj-ea"/>
                <a:ea typeface="+mj-ea"/>
              </a:rPr>
              <a:t>施設（全国</a:t>
            </a:r>
            <a:r>
              <a:rPr lang="en-US" altLang="ja-JP" sz="1100" dirty="0">
                <a:latin typeface="+mj-ea"/>
                <a:ea typeface="+mj-ea"/>
              </a:rPr>
              <a:t>6.7</a:t>
            </a:r>
            <a:r>
              <a:rPr lang="ja-JP" altLang="ja-JP" sz="1100" dirty="0">
                <a:latin typeface="+mj-ea"/>
                <a:ea typeface="+mj-ea"/>
              </a:rPr>
              <a:t>施設）、病床数は</a:t>
            </a:r>
            <a:r>
              <a:rPr lang="en-US" altLang="ja-JP" sz="1100" dirty="0">
                <a:latin typeface="+mj-ea"/>
                <a:ea typeface="+mj-ea"/>
              </a:rPr>
              <a:t>1,758</a:t>
            </a:r>
            <a:r>
              <a:rPr lang="ja-JP" altLang="ja-JP" sz="1100" dirty="0">
                <a:latin typeface="+mj-ea"/>
                <a:ea typeface="+mj-ea"/>
              </a:rPr>
              <a:t>床（</a:t>
            </a:r>
            <a:r>
              <a:rPr lang="ja-JP" altLang="ja-JP" sz="1100" dirty="0" smtClean="0">
                <a:latin typeface="+mj-ea"/>
                <a:ea typeface="+mj-ea"/>
              </a:rPr>
              <a:t>全国</a:t>
            </a:r>
            <a:r>
              <a:rPr lang="en-US" altLang="ja-JP" sz="1100" dirty="0" smtClean="0">
                <a:latin typeface="+mj-ea"/>
                <a:ea typeface="+mj-ea"/>
              </a:rPr>
              <a:t>1,238</a:t>
            </a:r>
            <a:r>
              <a:rPr lang="ja-JP" altLang="ja-JP" sz="1100" dirty="0">
                <a:latin typeface="+mj-ea"/>
                <a:ea typeface="+mj-ea"/>
              </a:rPr>
              <a:t>床）と全国平均値を</a:t>
            </a:r>
            <a:r>
              <a:rPr lang="ja-JP" altLang="ja-JP" sz="1100" dirty="0" smtClean="0">
                <a:latin typeface="+mj-ea"/>
                <a:ea typeface="+mj-ea"/>
              </a:rPr>
              <a:t>上回って</a:t>
            </a:r>
            <a:r>
              <a:rPr lang="ja-JP" altLang="en-US" sz="1100" dirty="0">
                <a:latin typeface="+mj-ea"/>
                <a:ea typeface="+mj-ea"/>
              </a:rPr>
              <a:t>いる</a:t>
            </a:r>
            <a:r>
              <a:rPr lang="ja-JP" altLang="en-US" sz="1100" dirty="0" smtClean="0">
                <a:latin typeface="+mj-ea"/>
                <a:ea typeface="+mj-ea"/>
              </a:rPr>
              <a:t>。また、</a:t>
            </a:r>
            <a:r>
              <a:rPr lang="ja-JP" altLang="ja-JP" sz="1100" dirty="0" smtClean="0">
                <a:latin typeface="+mj-ea"/>
                <a:ea typeface="+mj-ea"/>
              </a:rPr>
              <a:t>診療所</a:t>
            </a:r>
            <a:r>
              <a:rPr lang="ja-JP" altLang="ja-JP" sz="1100" dirty="0">
                <a:latin typeface="+mj-ea"/>
                <a:ea typeface="+mj-ea"/>
              </a:rPr>
              <a:t>についても同年時点の</a:t>
            </a:r>
            <a:r>
              <a:rPr lang="en-US" altLang="ja-JP" sz="1100" dirty="0">
                <a:latin typeface="+mj-ea"/>
                <a:ea typeface="+mj-ea"/>
              </a:rPr>
              <a:t>10</a:t>
            </a:r>
            <a:r>
              <a:rPr lang="ja-JP" altLang="ja-JP" sz="1100" dirty="0">
                <a:latin typeface="+mj-ea"/>
                <a:ea typeface="+mj-ea"/>
              </a:rPr>
              <a:t>万人当たり</a:t>
            </a:r>
            <a:r>
              <a:rPr lang="ja-JP" altLang="ja-JP" sz="1100" dirty="0" smtClean="0">
                <a:latin typeface="+mj-ea"/>
                <a:ea typeface="+mj-ea"/>
              </a:rPr>
              <a:t>の診療所数</a:t>
            </a:r>
            <a:r>
              <a:rPr lang="ja-JP" altLang="ja-JP" sz="1100" dirty="0">
                <a:latin typeface="+mj-ea"/>
                <a:ea typeface="+mj-ea"/>
              </a:rPr>
              <a:t>は</a:t>
            </a:r>
            <a:r>
              <a:rPr lang="en-US" altLang="ja-JP" sz="1100" dirty="0">
                <a:latin typeface="+mj-ea"/>
                <a:ea typeface="+mj-ea"/>
              </a:rPr>
              <a:t>79.1</a:t>
            </a:r>
            <a:r>
              <a:rPr lang="ja-JP" altLang="ja-JP" sz="1100" dirty="0">
                <a:latin typeface="+mj-ea"/>
                <a:ea typeface="+mj-ea"/>
              </a:rPr>
              <a:t>施設（全国</a:t>
            </a:r>
            <a:r>
              <a:rPr lang="en-US" altLang="ja-JP" sz="1100" dirty="0">
                <a:latin typeface="+mj-ea"/>
                <a:ea typeface="+mj-ea"/>
              </a:rPr>
              <a:t>77.9</a:t>
            </a:r>
            <a:r>
              <a:rPr lang="ja-JP" altLang="ja-JP" sz="1100" dirty="0">
                <a:latin typeface="+mj-ea"/>
                <a:ea typeface="+mj-ea"/>
              </a:rPr>
              <a:t>施設）、病床数は</a:t>
            </a:r>
            <a:r>
              <a:rPr lang="en-US" altLang="ja-JP" sz="1100" dirty="0">
                <a:latin typeface="+mj-ea"/>
                <a:ea typeface="+mj-ea"/>
              </a:rPr>
              <a:t>111</a:t>
            </a:r>
            <a:r>
              <a:rPr lang="ja-JP" altLang="ja-JP" sz="1100" dirty="0">
                <a:latin typeface="+mj-ea"/>
                <a:ea typeface="+mj-ea"/>
              </a:rPr>
              <a:t>床（全国</a:t>
            </a:r>
            <a:r>
              <a:rPr lang="en-US" altLang="ja-JP" sz="1100" dirty="0">
                <a:latin typeface="+mj-ea"/>
                <a:ea typeface="+mj-ea"/>
              </a:rPr>
              <a:t>101</a:t>
            </a:r>
            <a:r>
              <a:rPr lang="ja-JP" altLang="ja-JP" sz="1100" dirty="0">
                <a:latin typeface="+mj-ea"/>
                <a:ea typeface="+mj-ea"/>
              </a:rPr>
              <a:t>床）と全国平均値を</a:t>
            </a:r>
            <a:r>
              <a:rPr lang="ja-JP" altLang="ja-JP" sz="1100" dirty="0" smtClean="0">
                <a:latin typeface="+mj-ea"/>
                <a:ea typeface="+mj-ea"/>
              </a:rPr>
              <a:t>上回って</a:t>
            </a:r>
            <a:r>
              <a:rPr lang="ja-JP" altLang="en-US" sz="1100" dirty="0" smtClean="0">
                <a:latin typeface="+mj-ea"/>
                <a:ea typeface="+mj-ea"/>
              </a:rPr>
              <a:t>おり、金沢市の医療資源は相対的に見て豊富であるといえる。）</a:t>
            </a:r>
            <a:endParaRPr lang="ja-JP" altLang="ja-JP" sz="1100" dirty="0">
              <a:latin typeface="+mj-ea"/>
              <a:ea typeface="+mj-ea"/>
            </a:endParaRPr>
          </a:p>
          <a:p>
            <a:endParaRPr lang="en-US" altLang="ja-JP" dirty="0">
              <a:latin typeface="+mj-ea"/>
              <a:ea typeface="+mj-ea"/>
            </a:endParaRPr>
          </a:p>
          <a:p>
            <a:pPr>
              <a:spcAft>
                <a:spcPts val="600"/>
              </a:spcAft>
            </a:pPr>
            <a:r>
              <a:rPr lang="ja-JP" altLang="en-US" sz="1300" dirty="0" smtClean="0">
                <a:latin typeface="+mj-ea"/>
                <a:ea typeface="+mj-ea"/>
              </a:rPr>
              <a:t>　３点目</a:t>
            </a:r>
            <a:r>
              <a:rPr lang="ja-JP" altLang="en-US" sz="1300" dirty="0">
                <a:latin typeface="+mj-ea"/>
                <a:ea typeface="+mj-ea"/>
              </a:rPr>
              <a:t>と</a:t>
            </a:r>
            <a:r>
              <a:rPr lang="ja-JP" altLang="en-US" sz="1300" dirty="0" smtClean="0">
                <a:latin typeface="+mj-ea"/>
                <a:ea typeface="+mj-ea"/>
              </a:rPr>
              <a:t>しては、全国的にみて、介護保険施設が多く、また介護保険サービスを</a:t>
            </a:r>
            <a:r>
              <a:rPr lang="ja-JP" altLang="en-US" sz="1300" smtClean="0">
                <a:latin typeface="+mj-ea"/>
                <a:ea typeface="+mj-ea"/>
              </a:rPr>
              <a:t>提供する体制が</a:t>
            </a:r>
            <a:r>
              <a:rPr lang="ja-JP" altLang="en-US" sz="1300" dirty="0" smtClean="0">
                <a:latin typeface="+mj-ea"/>
                <a:ea typeface="+mj-ea"/>
              </a:rPr>
              <a:t>整っているなど、比較的</a:t>
            </a:r>
            <a:r>
              <a:rPr lang="ja-JP" altLang="en-US" sz="1300" dirty="0">
                <a:latin typeface="+mj-ea"/>
                <a:ea typeface="+mj-ea"/>
              </a:rPr>
              <a:t>充実している介護保険サービスの</a:t>
            </a:r>
            <a:r>
              <a:rPr lang="ja-JP" altLang="en-US" sz="1300" dirty="0" smtClean="0">
                <a:latin typeface="+mj-ea"/>
                <a:ea typeface="+mj-ea"/>
              </a:rPr>
              <a:t>基盤がございます。</a:t>
            </a:r>
            <a:endParaRPr lang="en-US" altLang="ja-JP" sz="1300" dirty="0">
              <a:latin typeface="+mj-ea"/>
              <a:ea typeface="+mj-ea"/>
            </a:endParaRPr>
          </a:p>
          <a:p>
            <a:r>
              <a:rPr lang="ja-JP" altLang="en-US" sz="1100" dirty="0">
                <a:latin typeface="+mj-ea"/>
                <a:ea typeface="+mj-ea"/>
              </a:rPr>
              <a:t>（</a:t>
            </a:r>
            <a:r>
              <a:rPr lang="ja-JP" altLang="ja-JP" sz="1100" dirty="0" smtClean="0">
                <a:latin typeface="+mj-ea"/>
                <a:ea typeface="+mj-ea"/>
              </a:rPr>
              <a:t>介護</a:t>
            </a:r>
            <a:r>
              <a:rPr lang="ja-JP" altLang="ja-JP" sz="1100" dirty="0">
                <a:latin typeface="+mj-ea"/>
                <a:ea typeface="+mj-ea"/>
              </a:rPr>
              <a:t>保険施設等の整備においては、平成</a:t>
            </a:r>
            <a:r>
              <a:rPr lang="en-US" altLang="ja-JP" sz="1100" dirty="0">
                <a:latin typeface="+mj-ea"/>
                <a:ea typeface="+mj-ea"/>
              </a:rPr>
              <a:t>23</a:t>
            </a:r>
            <a:r>
              <a:rPr lang="ja-JP" altLang="ja-JP" sz="1100" dirty="0">
                <a:latin typeface="+mj-ea"/>
                <a:ea typeface="+mj-ea"/>
              </a:rPr>
              <a:t>年時点で介護老人福祉施設の</a:t>
            </a:r>
            <a:r>
              <a:rPr lang="ja-JP" altLang="ja-JP" sz="1100" dirty="0" smtClean="0">
                <a:latin typeface="+mj-ea"/>
                <a:ea typeface="+mj-ea"/>
              </a:rPr>
              <a:t>整備率（</a:t>
            </a:r>
            <a:r>
              <a:rPr lang="ja-JP" altLang="ja-JP" sz="1100" dirty="0">
                <a:latin typeface="+mj-ea"/>
                <a:ea typeface="+mj-ea"/>
              </a:rPr>
              <a:t>定員／高齢者人口）は</a:t>
            </a:r>
            <a:r>
              <a:rPr lang="en-US" altLang="ja-JP" sz="1100" dirty="0">
                <a:latin typeface="+mj-ea"/>
                <a:ea typeface="+mj-ea"/>
              </a:rPr>
              <a:t>1.87</a:t>
            </a:r>
            <a:r>
              <a:rPr lang="ja-JP" altLang="ja-JP" sz="1100" dirty="0">
                <a:latin typeface="+mj-ea"/>
                <a:ea typeface="+mj-ea"/>
              </a:rPr>
              <a:t>％（全国</a:t>
            </a:r>
            <a:r>
              <a:rPr lang="en-US" altLang="ja-JP" sz="1100" dirty="0">
                <a:latin typeface="+mj-ea"/>
                <a:ea typeface="+mj-ea"/>
              </a:rPr>
              <a:t>1.50</a:t>
            </a:r>
            <a:r>
              <a:rPr lang="ja-JP" altLang="ja-JP" sz="1100" dirty="0">
                <a:latin typeface="+mj-ea"/>
                <a:ea typeface="+mj-ea"/>
              </a:rPr>
              <a:t>％）、介護老人保健施設は</a:t>
            </a:r>
            <a:r>
              <a:rPr lang="en-US" altLang="ja-JP" sz="1100" dirty="0">
                <a:latin typeface="+mj-ea"/>
                <a:ea typeface="+mj-ea"/>
              </a:rPr>
              <a:t>1.37</a:t>
            </a:r>
            <a:r>
              <a:rPr lang="ja-JP" altLang="ja-JP" sz="1100" dirty="0">
                <a:latin typeface="+mj-ea"/>
                <a:ea typeface="+mj-ea"/>
              </a:rPr>
              <a:t>％（</a:t>
            </a:r>
            <a:r>
              <a:rPr lang="ja-JP" altLang="ja-JP" sz="1100" dirty="0" smtClean="0">
                <a:latin typeface="+mj-ea"/>
                <a:ea typeface="+mj-ea"/>
              </a:rPr>
              <a:t>全国</a:t>
            </a:r>
            <a:r>
              <a:rPr lang="en-US" altLang="ja-JP" sz="1100" dirty="0" smtClean="0">
                <a:latin typeface="+mj-ea"/>
                <a:ea typeface="+mj-ea"/>
              </a:rPr>
              <a:t>1.08</a:t>
            </a:r>
            <a:r>
              <a:rPr lang="ja-JP" altLang="ja-JP" sz="1100" dirty="0">
                <a:latin typeface="+mj-ea"/>
                <a:ea typeface="+mj-ea"/>
              </a:rPr>
              <a:t>％）と全国の整備率を</a:t>
            </a:r>
            <a:r>
              <a:rPr lang="ja-JP" altLang="ja-JP" sz="1100" dirty="0" smtClean="0">
                <a:latin typeface="+mj-ea"/>
                <a:ea typeface="+mj-ea"/>
              </a:rPr>
              <a:t>上回って</a:t>
            </a:r>
            <a:r>
              <a:rPr lang="ja-JP" altLang="en-US" sz="1100" dirty="0" smtClean="0">
                <a:latin typeface="+mj-ea"/>
                <a:ea typeface="+mj-ea"/>
              </a:rPr>
              <a:t>いる。また</a:t>
            </a:r>
            <a:r>
              <a:rPr lang="ja-JP" altLang="en-US" sz="1100" dirty="0">
                <a:latin typeface="+mj-ea"/>
                <a:ea typeface="+mj-ea"/>
              </a:rPr>
              <a:t>、</a:t>
            </a:r>
            <a:r>
              <a:rPr lang="ja-JP" altLang="ja-JP" sz="1100" dirty="0">
                <a:latin typeface="+mj-ea"/>
                <a:ea typeface="+mj-ea"/>
              </a:rPr>
              <a:t>訪問系、通所系、宿泊・居住系等、いずれのサービス</a:t>
            </a:r>
            <a:r>
              <a:rPr lang="ja-JP" altLang="en-US" sz="1100" dirty="0">
                <a:latin typeface="+mj-ea"/>
                <a:ea typeface="+mj-ea"/>
              </a:rPr>
              <a:t>においても、一人</a:t>
            </a:r>
            <a:r>
              <a:rPr lang="ja-JP" altLang="en-US" sz="1100" dirty="0" smtClean="0">
                <a:latin typeface="+mj-ea"/>
                <a:ea typeface="+mj-ea"/>
              </a:rPr>
              <a:t>あたりの</a:t>
            </a:r>
            <a:r>
              <a:rPr lang="ja-JP" altLang="en-US" sz="1100" dirty="0">
                <a:latin typeface="+mj-ea"/>
                <a:ea typeface="+mj-ea"/>
              </a:rPr>
              <a:t>給付額は</a:t>
            </a:r>
            <a:r>
              <a:rPr lang="ja-JP" altLang="ja-JP" sz="1100" dirty="0">
                <a:latin typeface="+mj-ea"/>
                <a:ea typeface="+mj-ea"/>
              </a:rPr>
              <a:t>全国</a:t>
            </a:r>
            <a:r>
              <a:rPr lang="ja-JP" altLang="en-US" sz="1100" dirty="0">
                <a:latin typeface="+mj-ea"/>
                <a:ea typeface="+mj-ea"/>
              </a:rPr>
              <a:t>平均値</a:t>
            </a:r>
            <a:r>
              <a:rPr lang="ja-JP" altLang="ja-JP" sz="1100" dirty="0">
                <a:latin typeface="+mj-ea"/>
                <a:ea typeface="+mj-ea"/>
              </a:rPr>
              <a:t>を上回って</a:t>
            </a:r>
            <a:r>
              <a:rPr lang="ja-JP" altLang="en-US" sz="1100" dirty="0" smtClean="0">
                <a:latin typeface="+mj-ea"/>
                <a:ea typeface="+mj-ea"/>
              </a:rPr>
              <a:t>いることから、金沢市の介護サービス基盤は、相対的に見て充実しているといえる。）</a:t>
            </a:r>
            <a:endParaRPr lang="en-US" altLang="ja-JP" sz="1100" dirty="0">
              <a:latin typeface="+mj-ea"/>
              <a:ea typeface="+mj-ea"/>
            </a:endParaRPr>
          </a:p>
          <a:p>
            <a:endParaRPr lang="en-US" altLang="ja-JP" sz="1300" dirty="0"/>
          </a:p>
          <a:p>
            <a:r>
              <a:rPr lang="ja-JP" altLang="en-US" sz="1300" dirty="0" smtClean="0"/>
              <a:t>　</a:t>
            </a:r>
            <a:r>
              <a:rPr lang="ja-JP" altLang="ja-JP" sz="1300" dirty="0" smtClean="0"/>
              <a:t>地域</a:t>
            </a:r>
            <a:r>
              <a:rPr lang="ja-JP" altLang="ja-JP" sz="1300" dirty="0"/>
              <a:t>包括ケアシステムの構築</a:t>
            </a:r>
            <a:r>
              <a:rPr lang="ja-JP" altLang="ja-JP" sz="1300" dirty="0" smtClean="0"/>
              <a:t>に</a:t>
            </a:r>
            <a:r>
              <a:rPr lang="ja-JP" altLang="en-US" sz="1300" dirty="0" smtClean="0"/>
              <a:t>あ</a:t>
            </a:r>
            <a:r>
              <a:rPr lang="ja-JP" altLang="ja-JP" sz="1300" dirty="0" smtClean="0"/>
              <a:t>たって</a:t>
            </a:r>
            <a:r>
              <a:rPr lang="ja-JP" altLang="ja-JP" sz="1300" dirty="0"/>
              <a:t>は</a:t>
            </a:r>
            <a:r>
              <a:rPr lang="ja-JP" altLang="ja-JP" sz="1300" dirty="0" smtClean="0"/>
              <a:t>、</a:t>
            </a:r>
            <a:r>
              <a:rPr lang="ja-JP" altLang="en-US" sz="1300" dirty="0" smtClean="0"/>
              <a:t>金沢市</a:t>
            </a:r>
            <a:r>
              <a:rPr lang="ja-JP" altLang="ja-JP" sz="1300" dirty="0" smtClean="0"/>
              <a:t>の</a:t>
            </a:r>
            <a:r>
              <a:rPr lang="ja-JP" altLang="ja-JP" sz="1300" dirty="0"/>
              <a:t>こうした状況を踏まえ、地域の医療・介護に係る社会資源を有効に活用するとともに</a:t>
            </a:r>
            <a:r>
              <a:rPr lang="ja-JP" altLang="ja-JP" sz="1300" dirty="0" smtClean="0"/>
              <a:t>、</a:t>
            </a:r>
            <a:r>
              <a:rPr lang="ja-JP" altLang="en-US" sz="1300" dirty="0" smtClean="0"/>
              <a:t>地域</a:t>
            </a:r>
            <a:r>
              <a:rPr lang="ja-JP" altLang="ja-JP" sz="1300" dirty="0" smtClean="0"/>
              <a:t>コミュニティ</a:t>
            </a:r>
            <a:r>
              <a:rPr lang="ja-JP" altLang="ja-JP" sz="1300" dirty="0"/>
              <a:t>の互助の力を最大限に発揮できる地域に立脚した地域包括ケアシステムを構築していくことが</a:t>
            </a:r>
            <a:r>
              <a:rPr lang="ja-JP" altLang="ja-JP" sz="1300" dirty="0" smtClean="0"/>
              <a:t>求められる</a:t>
            </a:r>
            <a:r>
              <a:rPr lang="ja-JP" altLang="en-US" sz="1300" dirty="0" smtClean="0"/>
              <a:t>と考えております。</a:t>
            </a:r>
            <a:endParaRPr kumimoji="1" lang="ja-JP" altLang="en-US" dirty="0"/>
          </a:p>
        </p:txBody>
      </p:sp>
      <p:sp>
        <p:nvSpPr>
          <p:cNvPr id="4" name="スライド番号プレースホルダー 3"/>
          <p:cNvSpPr>
            <a:spLocks noGrp="1"/>
          </p:cNvSpPr>
          <p:nvPr>
            <p:ph type="sldNum" sz="quarter" idx="10"/>
          </p:nvPr>
        </p:nvSpPr>
        <p:spPr/>
        <p:txBody>
          <a:bodyPr/>
          <a:lstStyle/>
          <a:p>
            <a:fld id="{94B8DB7F-0BC7-4BD4-AEF6-CF048764F086}" type="slidenum">
              <a:rPr kumimoji="1" lang="ja-JP" altLang="en-US" smtClean="0"/>
              <a:pPr/>
              <a:t>31</a:t>
            </a:fld>
            <a:endParaRPr kumimoji="1" lang="ja-JP" altLang="en-US"/>
          </a:p>
        </p:txBody>
      </p:sp>
    </p:spTree>
    <p:extLst>
      <p:ext uri="{BB962C8B-B14F-4D97-AF65-F5344CB8AC3E}">
        <p14:creationId xmlns:p14="http://schemas.microsoft.com/office/powerpoint/2010/main" val="3697969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１２ページをご覧ください。</a:t>
            </a:r>
            <a:r>
              <a:rPr lang="ja-JP" altLang="en-US" dirty="0"/>
              <a:t>　</a:t>
            </a:r>
            <a:r>
              <a:rPr kumimoji="1" lang="ja-JP" altLang="en-US" dirty="0" smtClean="0"/>
              <a:t>　</a:t>
            </a:r>
            <a:endParaRPr kumimoji="1" lang="en-US" altLang="ja-JP" dirty="0" smtClean="0"/>
          </a:p>
          <a:p>
            <a:r>
              <a:rPr kumimoji="1" lang="ja-JP" altLang="en-US" dirty="0" smtClean="0"/>
              <a:t>　次に、先日の国会で関係法律が可決成立した介護保険制度の改正の主な内容について簡単に触れさせていただきます。</a:t>
            </a:r>
            <a:endParaRPr kumimoji="1" lang="en-US" altLang="ja-JP" dirty="0" smtClean="0"/>
          </a:p>
          <a:p>
            <a:r>
              <a:rPr lang="ja-JP" altLang="en-US" dirty="0" smtClean="0"/>
              <a:t>　改正の主な内容は、①の地域包括ケアシステムの構築と②の費用負担の公平化の２つの柱で構成されております。</a:t>
            </a:r>
            <a:endParaRPr lang="en-US" altLang="ja-JP" dirty="0" smtClean="0"/>
          </a:p>
          <a:p>
            <a:r>
              <a:rPr lang="ja-JP" altLang="en-US" dirty="0" smtClean="0"/>
              <a:t>　①</a:t>
            </a:r>
            <a:r>
              <a:rPr lang="ja-JP" altLang="en-US" dirty="0"/>
              <a:t>の地域包括ケアシステムの</a:t>
            </a:r>
            <a:r>
              <a:rPr lang="ja-JP" altLang="en-US" dirty="0" smtClean="0"/>
              <a:t>構築は、</a:t>
            </a:r>
            <a:r>
              <a:rPr lang="ja-JP" altLang="en-US" dirty="0"/>
              <a:t>高齢者が住みなれた地域で生活を継続できるようにするため、介護、医療、予防、生活支援、住まいを</a:t>
            </a:r>
            <a:r>
              <a:rPr lang="ja-JP" altLang="en-US" dirty="0" smtClean="0"/>
              <a:t>充実していくための制度改正であり、</a:t>
            </a:r>
            <a:r>
              <a:rPr lang="ja-JP" altLang="en-US" dirty="0"/>
              <a:t> ②の費用負担の</a:t>
            </a:r>
            <a:r>
              <a:rPr lang="ja-JP" altLang="en-US" dirty="0" smtClean="0"/>
              <a:t>公平化は、</a:t>
            </a:r>
            <a:r>
              <a:rPr lang="ja-JP" altLang="en-US" dirty="0"/>
              <a:t>低所得者の保険料軽減を</a:t>
            </a:r>
            <a:r>
              <a:rPr lang="ja-JP" altLang="en-US" dirty="0" smtClean="0"/>
              <a:t>拡充し、また</a:t>
            </a:r>
            <a:r>
              <a:rPr lang="ja-JP" altLang="en-US" dirty="0"/>
              <a:t>、保険料上昇をできる限り抑えるため、所得や資産のある人の利用料負担を</a:t>
            </a:r>
            <a:r>
              <a:rPr lang="ja-JP" altLang="en-US" dirty="0" smtClean="0"/>
              <a:t>見直すことが改正の内容となっております。</a:t>
            </a:r>
            <a:endParaRPr lang="en-US" altLang="ja-JP" dirty="0" smtClean="0"/>
          </a:p>
          <a:p>
            <a:endParaRPr lang="en-US" altLang="ja-JP" dirty="0"/>
          </a:p>
          <a:p>
            <a:r>
              <a:rPr lang="ja-JP" altLang="en-US" dirty="0"/>
              <a:t>　</a:t>
            </a:r>
            <a:r>
              <a:rPr lang="ja-JP" altLang="en-US" dirty="0" smtClean="0"/>
              <a:t>本日は、時間が限られておりますので、</a:t>
            </a:r>
            <a:r>
              <a:rPr lang="ja-JP" altLang="en-US" dirty="0"/>
              <a:t> </a:t>
            </a:r>
            <a:r>
              <a:rPr lang="ja-JP" altLang="en-US" dirty="0" smtClean="0"/>
              <a:t>制度改正については、後ほど片田委員の説明の中で触れさせていただきたいと思います。</a:t>
            </a:r>
            <a:endParaRPr lang="ja-JP" altLang="en-US" dirty="0"/>
          </a:p>
          <a:p>
            <a:endParaRPr kumimoji="1" lang="en-US" altLang="ja-JP" dirty="0" smtClean="0"/>
          </a:p>
          <a:p>
            <a:r>
              <a:rPr lang="ja-JP" altLang="en-US" dirty="0"/>
              <a:t>　</a:t>
            </a:r>
            <a:r>
              <a:rPr lang="ja-JP" altLang="en-US" dirty="0" smtClean="0"/>
              <a:t>私からは以上でございます。</a:t>
            </a:r>
            <a:endParaRPr kumimoji="1" lang="ja-JP" altLang="en-US" dirty="0"/>
          </a:p>
        </p:txBody>
      </p:sp>
      <p:sp>
        <p:nvSpPr>
          <p:cNvPr id="4" name="スライド番号プレースホルダー 3"/>
          <p:cNvSpPr>
            <a:spLocks noGrp="1"/>
          </p:cNvSpPr>
          <p:nvPr>
            <p:ph type="sldNum" sz="quarter" idx="10"/>
          </p:nvPr>
        </p:nvSpPr>
        <p:spPr/>
        <p:txBody>
          <a:bodyPr/>
          <a:lstStyle/>
          <a:p>
            <a:fld id="{29BEB129-B579-49A3-A15C-D284F04AF9D3}" type="slidenum">
              <a:rPr lang="ja-JP" altLang="en-US" smtClean="0">
                <a:solidFill>
                  <a:prstClr val="black"/>
                </a:solidFill>
              </a:rPr>
              <a:pPr/>
              <a:t>33</a:t>
            </a:fld>
            <a:endParaRPr lang="ja-JP" altLang="en-US">
              <a:solidFill>
                <a:prstClr val="black"/>
              </a:solidFill>
            </a:endParaRPr>
          </a:p>
        </p:txBody>
      </p:sp>
    </p:spTree>
    <p:extLst>
      <p:ext uri="{BB962C8B-B14F-4D97-AF65-F5344CB8AC3E}">
        <p14:creationId xmlns:p14="http://schemas.microsoft.com/office/powerpoint/2010/main" val="4013335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36486" indent="-283264" eaLnBrk="0" hangingPunct="0">
              <a:defRPr kumimoji="1">
                <a:solidFill>
                  <a:schemeClr val="tx1"/>
                </a:solidFill>
                <a:latin typeface="Arial" charset="0"/>
                <a:ea typeface="ＭＳ Ｐゴシック" pitchFamily="50" charset="-128"/>
              </a:defRPr>
            </a:lvl2pPr>
            <a:lvl3pPr marL="1133056" indent="-226611" eaLnBrk="0" hangingPunct="0">
              <a:defRPr kumimoji="1">
                <a:solidFill>
                  <a:schemeClr val="tx1"/>
                </a:solidFill>
                <a:latin typeface="Arial" charset="0"/>
                <a:ea typeface="ＭＳ Ｐゴシック" pitchFamily="50" charset="-128"/>
              </a:defRPr>
            </a:lvl3pPr>
            <a:lvl4pPr marL="1586278" indent="-226611" eaLnBrk="0" hangingPunct="0">
              <a:defRPr kumimoji="1">
                <a:solidFill>
                  <a:schemeClr val="tx1"/>
                </a:solidFill>
                <a:latin typeface="Arial" charset="0"/>
                <a:ea typeface="ＭＳ Ｐゴシック" pitchFamily="50" charset="-128"/>
              </a:defRPr>
            </a:lvl4pPr>
            <a:lvl5pPr marL="2039501" indent="-226611" eaLnBrk="0" hangingPunct="0">
              <a:defRPr kumimoji="1">
                <a:solidFill>
                  <a:schemeClr val="tx1"/>
                </a:solidFill>
                <a:latin typeface="Arial" charset="0"/>
                <a:ea typeface="ＭＳ Ｐゴシック" pitchFamily="50" charset="-128"/>
              </a:defRPr>
            </a:lvl5pPr>
            <a:lvl6pPr marL="2492723" indent="-226611"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45945" indent="-226611"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399168" indent="-226611"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52390" indent="-226611"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27CB3B11-08EB-4660-8992-0DB80295CEBC}" type="slidenum">
              <a:rPr lang="en-US" altLang="ja-JP" smtClean="0">
                <a:solidFill>
                  <a:srgbClr val="000000"/>
                </a:solidFill>
              </a:rPr>
              <a:pPr eaLnBrk="1" hangingPunct="1"/>
              <a:t>3</a:t>
            </a:fld>
            <a:endParaRPr lang="en-US" altLang="ja-JP" smtClean="0">
              <a:solidFill>
                <a:srgbClr val="000000"/>
              </a:solidFill>
            </a:endParaRPr>
          </a:p>
        </p:txBody>
      </p:sp>
      <p:sp>
        <p:nvSpPr>
          <p:cNvPr id="68611" name="Rectangle 2"/>
          <p:cNvSpPr>
            <a:spLocks noGrp="1" noRot="1" noChangeAspect="1" noChangeArrowheads="1" noTextEdit="1"/>
          </p:cNvSpPr>
          <p:nvPr>
            <p:ph type="sldImg"/>
          </p:nvPr>
        </p:nvSpPr>
        <p:spPr>
          <a:xfrm>
            <a:off x="752475" y="776288"/>
            <a:ext cx="5229225" cy="3621087"/>
          </a:xfrm>
          <a:ln w="12700" cap="flat">
            <a:solidFill>
              <a:schemeClr val="tx1"/>
            </a:solidFill>
          </a:ln>
        </p:spPr>
      </p:sp>
      <p:sp>
        <p:nvSpPr>
          <p:cNvPr id="68612" name="Rectangle 3"/>
          <p:cNvSpPr>
            <a:spLocks noGrp="1" noChangeArrowheads="1"/>
          </p:cNvSpPr>
          <p:nvPr>
            <p:ph type="body" idx="1"/>
          </p:nvPr>
        </p:nvSpPr>
        <p:spPr>
          <a:xfrm>
            <a:off x="878307" y="4573116"/>
            <a:ext cx="4977583" cy="48245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55" tIns="43992" rIns="89555" bIns="43992">
            <a:noAutofit/>
          </a:bodyPr>
          <a:lstStyle/>
          <a:p>
            <a:pPr defTabSz="727044"/>
            <a:r>
              <a:rPr lang="ja-JP" altLang="en-US" sz="1100" dirty="0" smtClean="0">
                <a:latin typeface="+mj-ea"/>
                <a:ea typeface="+mj-ea"/>
              </a:rPr>
              <a:t>　まず、介護保険制度の仕組みについて、３ページの図で説明させていただきます。</a:t>
            </a:r>
            <a:endParaRPr lang="en-US" altLang="ja-JP" sz="1100" dirty="0" smtClean="0">
              <a:latin typeface="+mj-ea"/>
              <a:ea typeface="+mj-ea"/>
            </a:endParaRPr>
          </a:p>
          <a:p>
            <a:pPr defTabSz="727044"/>
            <a:r>
              <a:rPr lang="ja-JP" altLang="en-US" sz="1100" dirty="0" smtClean="0">
                <a:latin typeface="+mj-ea"/>
                <a:ea typeface="+mj-ea"/>
              </a:rPr>
              <a:t>介護保険は、左上に表示した「市町村」と下に表示した「加入者」、右上に表示した「介護サービス事業者」の３者で構成されております。</a:t>
            </a:r>
            <a:endParaRPr lang="en-US" altLang="ja-JP" sz="1100" dirty="0" smtClean="0">
              <a:latin typeface="+mj-ea"/>
              <a:ea typeface="+mj-ea"/>
            </a:endParaRPr>
          </a:p>
          <a:p>
            <a:pPr defTabSz="727044"/>
            <a:r>
              <a:rPr lang="ja-JP" altLang="en-US" sz="1100" dirty="0" smtClean="0">
                <a:latin typeface="+mj-ea"/>
                <a:ea typeface="+mj-ea"/>
              </a:rPr>
              <a:t>　皆様からは、加入者側からこの図をご覧いただくとわかりやすいと思います。</a:t>
            </a:r>
            <a:endParaRPr lang="en-US" altLang="ja-JP" sz="1100" dirty="0" smtClean="0">
              <a:latin typeface="+mj-ea"/>
              <a:ea typeface="+mj-ea"/>
            </a:endParaRPr>
          </a:p>
          <a:p>
            <a:pPr defTabSz="727044"/>
            <a:r>
              <a:rPr lang="ja-JP" altLang="en-US" sz="1100" dirty="0" smtClean="0">
                <a:latin typeface="+mj-ea"/>
                <a:ea typeface="+mj-ea"/>
              </a:rPr>
              <a:t>　まず、加入者は、</a:t>
            </a:r>
            <a:r>
              <a:rPr lang="ja-JP" altLang="en-US" sz="1100" dirty="0">
                <a:latin typeface="+mj-ea"/>
                <a:ea typeface="+mj-ea"/>
              </a:rPr>
              <a:t>６５</a:t>
            </a:r>
            <a:r>
              <a:rPr lang="ja-JP" altLang="en-US" sz="1100" dirty="0" smtClean="0">
                <a:latin typeface="+mj-ea"/>
                <a:ea typeface="+mj-ea"/>
              </a:rPr>
              <a:t>歳以上の１号被保険者と４０歳から６４歳までの２号被保険者で構成されております。</a:t>
            </a:r>
            <a:endParaRPr lang="en-US" altLang="ja-JP" sz="1100" dirty="0" smtClean="0">
              <a:latin typeface="+mj-ea"/>
              <a:ea typeface="+mj-ea"/>
            </a:endParaRPr>
          </a:p>
          <a:p>
            <a:pPr defTabSz="727044"/>
            <a:r>
              <a:rPr lang="ja-JP" altLang="en-US" sz="1100" dirty="0" smtClean="0">
                <a:latin typeface="+mj-ea"/>
                <a:ea typeface="+mj-ea"/>
              </a:rPr>
              <a:t>　加入者から市町村に伸びている矢印についてですが、この１号被保険者は、原則年金からの天引きにより保険料を市町村に納入していただいております。一方、２号被保険者の保険料は、医療保険と併せて給料からの天引きにより納入していただいております。</a:t>
            </a:r>
            <a:endParaRPr lang="en-US" altLang="ja-JP" sz="1100" dirty="0" smtClean="0">
              <a:latin typeface="+mj-ea"/>
              <a:ea typeface="+mj-ea"/>
            </a:endParaRPr>
          </a:p>
          <a:p>
            <a:pPr defTabSz="727044"/>
            <a:r>
              <a:rPr lang="ja-JP" altLang="en-US" sz="1100" dirty="0" smtClean="0">
                <a:latin typeface="+mj-ea"/>
                <a:ea typeface="+mj-ea"/>
              </a:rPr>
              <a:t>　市町村の欄に示させていただきましたのが、介護保険の財源について</a:t>
            </a:r>
            <a:r>
              <a:rPr lang="ja-JP" altLang="en-US" sz="1100" dirty="0" err="1" smtClean="0">
                <a:latin typeface="+mj-ea"/>
                <a:ea typeface="+mj-ea"/>
              </a:rPr>
              <a:t>で</a:t>
            </a:r>
            <a:r>
              <a:rPr lang="ja-JP" altLang="en-US" sz="1100" dirty="0" smtClean="0">
                <a:latin typeface="+mj-ea"/>
                <a:ea typeface="+mj-ea"/>
              </a:rPr>
              <a:t>ございまして、市、県、国の税金が５０％、保険料が５０％という内訳になっております。</a:t>
            </a:r>
            <a:endParaRPr lang="en-US" altLang="ja-JP" sz="1100" dirty="0" smtClean="0">
              <a:latin typeface="+mj-ea"/>
              <a:ea typeface="+mj-ea"/>
            </a:endParaRPr>
          </a:p>
          <a:p>
            <a:pPr defTabSz="727044"/>
            <a:r>
              <a:rPr lang="ja-JP" altLang="en-US" sz="1100" dirty="0" smtClean="0">
                <a:latin typeface="+mj-ea"/>
                <a:ea typeface="+mj-ea"/>
              </a:rPr>
              <a:t>　次に、加入者から介護サービス事業者に伸びた矢印について</a:t>
            </a:r>
            <a:r>
              <a:rPr lang="ja-JP" altLang="en-US" sz="1100" dirty="0" err="1" smtClean="0">
                <a:latin typeface="+mj-ea"/>
                <a:ea typeface="+mj-ea"/>
              </a:rPr>
              <a:t>で</a:t>
            </a:r>
            <a:r>
              <a:rPr lang="ja-JP" altLang="en-US" sz="1100" dirty="0" smtClean="0">
                <a:latin typeface="+mj-ea"/>
                <a:ea typeface="+mj-ea"/>
              </a:rPr>
              <a:t>ございますが、加入者が介護が必要となった場合は、要介護の認定を受けまして、１割の利用料負担により介護のサービスを受けることができます。ただし、施設における居住費や食費は自己負担となっております。</a:t>
            </a:r>
            <a:endParaRPr lang="en-US" altLang="ja-JP" sz="1100" dirty="0" smtClean="0">
              <a:latin typeface="+mj-ea"/>
              <a:ea typeface="+mj-ea"/>
            </a:endParaRPr>
          </a:p>
          <a:p>
            <a:pPr defTabSz="727044"/>
            <a:r>
              <a:rPr lang="ja-JP" altLang="en-US" sz="1100" dirty="0" smtClean="0">
                <a:latin typeface="+mj-ea"/>
                <a:ea typeface="+mj-ea"/>
              </a:rPr>
              <a:t>　受けることができるサービスについては、在宅サービスとして、自宅にヘルパーさんが来て身体介護などを受けるサービスや通所サービスとして日帰りでデイサービスセンターなどに通い、入浴や食事の提供、機能訓練などを受けるサービスなどがあり、施設サービスとして、特別養護老人ホームや老人保健施設に入所するサービスなどがあります。具体的なサービス内容につきましては、別に配布させていただきました「みんないきいき介護保険」の冊子の１０ページ以降に記載がございますので、ご参照ください。</a:t>
            </a:r>
            <a:endParaRPr lang="en-US" altLang="ja-JP" sz="1100" dirty="0" smtClean="0">
              <a:latin typeface="+mj-ea"/>
              <a:ea typeface="+mj-ea"/>
            </a:endParaRPr>
          </a:p>
          <a:p>
            <a:pPr defTabSz="727044"/>
            <a:r>
              <a:rPr lang="ja-JP" altLang="en-US" sz="1100" dirty="0" smtClean="0">
                <a:latin typeface="+mj-ea"/>
                <a:ea typeface="+mj-ea"/>
              </a:rPr>
              <a:t>　簡略化して記載しておりますが、介護保険はこのような制度となっております。</a:t>
            </a:r>
            <a:endParaRPr lang="en-US" altLang="ja-JP" sz="1100" dirty="0">
              <a:latin typeface="+mj-ea"/>
              <a:ea typeface="+mj-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Rot="1" noChangeAspect="1" noChangeArrowheads="1" noTextEdit="1"/>
          </p:cNvSpPr>
          <p:nvPr>
            <p:ph type="sldImg"/>
          </p:nvPr>
        </p:nvSpPr>
        <p:spPr bwMode="auto">
          <a:xfrm>
            <a:off x="698500" y="741363"/>
            <a:ext cx="5340350" cy="3697287"/>
          </a:xfrm>
          <a:noFill/>
          <a:ln>
            <a:solidFill>
              <a:srgbClr val="000000"/>
            </a:solidFill>
            <a:miter lim="800000"/>
            <a:headEnd/>
            <a:tailEnd/>
          </a:ln>
        </p:spPr>
      </p:sp>
      <p:sp>
        <p:nvSpPr>
          <p:cNvPr id="8196" name="Rectangle 3"/>
          <p:cNvSpPr>
            <a:spLocks noGrp="1" noChangeArrowheads="1"/>
          </p:cNvSpPr>
          <p:nvPr>
            <p:ph type="body" idx="1"/>
          </p:nvPr>
        </p:nvSpPr>
        <p:spPr bwMode="auto">
          <a:xfrm>
            <a:off x="897164" y="4686538"/>
            <a:ext cx="4941443" cy="4439132"/>
          </a:xfrm>
          <a:noFill/>
        </p:spPr>
        <p:txBody>
          <a:bodyPr wrap="square" numCol="1" anchor="t" anchorCtr="0" compatLnSpc="1">
            <a:prstTxWarp prst="textNoShape">
              <a:avLst/>
            </a:prstTxWarp>
            <a:normAutofit/>
          </a:bodyPr>
          <a:lstStyle/>
          <a:p>
            <a:r>
              <a:rPr lang="ja-JP" altLang="en-US" sz="1100" dirty="0" smtClean="0">
                <a:latin typeface="Arial" charset="0"/>
              </a:rPr>
              <a:t>　４ページをご覧ください。　</a:t>
            </a:r>
            <a:endParaRPr lang="en-US" altLang="ja-JP" sz="1100" dirty="0" smtClean="0">
              <a:latin typeface="Arial" charset="0"/>
            </a:endParaRPr>
          </a:p>
          <a:p>
            <a:r>
              <a:rPr lang="ja-JP" altLang="en-US" sz="1100" dirty="0" smtClean="0">
                <a:latin typeface="Arial" charset="0"/>
              </a:rPr>
              <a:t>　次に、介護保険制度の現状についてですが、</a:t>
            </a:r>
            <a:r>
              <a:rPr lang="ja-JP" altLang="en-US" sz="1100" dirty="0">
                <a:latin typeface="Arial" charset="0"/>
              </a:rPr>
              <a:t>介護</a:t>
            </a:r>
            <a:r>
              <a:rPr lang="ja-JP" altLang="en-US" sz="1100" dirty="0" smtClean="0">
                <a:latin typeface="Arial" charset="0"/>
              </a:rPr>
              <a:t>保険制度</a:t>
            </a:r>
            <a:r>
              <a:rPr lang="ja-JP" altLang="en-US" sz="1100" dirty="0">
                <a:latin typeface="Arial" charset="0"/>
              </a:rPr>
              <a:t>は</a:t>
            </a:r>
            <a:r>
              <a:rPr lang="ja-JP" altLang="en-US" sz="1100" dirty="0" smtClean="0">
                <a:latin typeface="Arial" charset="0"/>
              </a:rPr>
              <a:t>、平成１２年の制度創設以来の１３年間で、金沢市のおける６５歳以上の被保険者数が約１．４倍に増加する中で、サービス利用者数は約３倍に増加。つまり、高齢者数の伸びに比べ、サービス利用者の数はより増加しており、高齢者の介護になくてはならない制度として定着しているといえます。</a:t>
            </a:r>
            <a:endParaRPr lang="en-US" altLang="ja-JP" sz="1100" dirty="0" smtClean="0">
              <a:latin typeface="Arial" charset="0"/>
            </a:endParaRPr>
          </a:p>
        </p:txBody>
      </p:sp>
      <p:sp>
        <p:nvSpPr>
          <p:cNvPr id="4" name="スライド番号プレースホルダ 3"/>
          <p:cNvSpPr>
            <a:spLocks noGrp="1"/>
          </p:cNvSpPr>
          <p:nvPr>
            <p:ph type="sldNum" sz="quarter" idx="5"/>
          </p:nvPr>
        </p:nvSpPr>
        <p:spPr>
          <a:xfrm>
            <a:off x="3814892" y="9371506"/>
            <a:ext cx="2919302" cy="493236"/>
          </a:xfrm>
        </p:spPr>
        <p:txBody>
          <a:bodyPr/>
          <a:lstStyle/>
          <a:p>
            <a:pPr>
              <a:defRPr/>
            </a:pPr>
            <a:fld id="{02BB059B-71D1-4A8D-A7B7-B6D12504DA13}" type="slidenum">
              <a:rPr lang="en-US" altLang="ja-JP" smtClean="0">
                <a:solidFill>
                  <a:prstClr val="black"/>
                </a:solidFill>
              </a:rPr>
              <a:pPr>
                <a:defRPr/>
              </a:pPr>
              <a:t>4</a:t>
            </a:fld>
            <a:endParaRPr lang="en-US" altLang="ja-JP"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95325" y="739775"/>
            <a:ext cx="5345113" cy="3700463"/>
          </a:xfrm>
        </p:spPr>
      </p:sp>
      <p:sp>
        <p:nvSpPr>
          <p:cNvPr id="3" name="ノート プレースホルダー 2"/>
          <p:cNvSpPr>
            <a:spLocks noGrp="1"/>
          </p:cNvSpPr>
          <p:nvPr>
            <p:ph type="body" idx="1"/>
          </p:nvPr>
        </p:nvSpPr>
        <p:spPr/>
        <p:txBody>
          <a:bodyPr/>
          <a:lstStyle/>
          <a:p>
            <a:r>
              <a:rPr kumimoji="1" lang="en-US" altLang="ja-JP" dirty="0" smtClean="0"/>
              <a:t>【65</a:t>
            </a:r>
            <a:r>
              <a:rPr kumimoji="1" lang="ja-JP" altLang="en-US" dirty="0" smtClean="0"/>
              <a:t>～</a:t>
            </a:r>
            <a:r>
              <a:rPr kumimoji="1" lang="en-US" altLang="ja-JP" dirty="0" smtClean="0"/>
              <a:t>74</a:t>
            </a:r>
            <a:r>
              <a:rPr kumimoji="1" lang="ja-JP" altLang="en-US" dirty="0" smtClean="0"/>
              <a:t>歳</a:t>
            </a:r>
            <a:r>
              <a:rPr kumimoji="1" lang="en-US" altLang="ja-JP" dirty="0" smtClean="0"/>
              <a:t>】57,902÷40,955</a:t>
            </a:r>
            <a:r>
              <a:rPr kumimoji="1" lang="ja-JP" altLang="en-US" dirty="0" smtClean="0"/>
              <a:t>＝</a:t>
            </a:r>
            <a:r>
              <a:rPr kumimoji="1" lang="en-US" altLang="ja-JP" dirty="0" smtClean="0"/>
              <a:t>1.41</a:t>
            </a:r>
          </a:p>
          <a:p>
            <a:r>
              <a:rPr kumimoji="1" lang="en-US" altLang="ja-JP" dirty="0" smtClean="0"/>
              <a:t>【75</a:t>
            </a:r>
            <a:r>
              <a:rPr kumimoji="1" lang="ja-JP" altLang="en-US" dirty="0" smtClean="0"/>
              <a:t>歳以上</a:t>
            </a:r>
            <a:r>
              <a:rPr kumimoji="1" lang="en-US" altLang="ja-JP" dirty="0" smtClean="0"/>
              <a:t>】50,476÷30,317</a:t>
            </a:r>
            <a:r>
              <a:rPr kumimoji="1" lang="ja-JP" altLang="en-US" dirty="0" smtClean="0"/>
              <a:t>＝</a:t>
            </a:r>
            <a:r>
              <a:rPr kumimoji="1" lang="en-US" altLang="ja-JP" dirty="0" smtClean="0"/>
              <a:t>1.66</a:t>
            </a:r>
          </a:p>
        </p:txBody>
      </p:sp>
      <p:sp>
        <p:nvSpPr>
          <p:cNvPr id="4" name="スライド番号プレースホルダー 3"/>
          <p:cNvSpPr>
            <a:spLocks noGrp="1"/>
          </p:cNvSpPr>
          <p:nvPr>
            <p:ph type="sldNum" sz="quarter" idx="10"/>
          </p:nvPr>
        </p:nvSpPr>
        <p:spPr/>
        <p:txBody>
          <a:bodyPr/>
          <a:lstStyle/>
          <a:p>
            <a:fld id="{1833A0E4-3175-4457-B204-B098EB2536DE}"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23864971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Rot="1" noChangeAspect="1" noChangeArrowheads="1" noTextEdit="1"/>
          </p:cNvSpPr>
          <p:nvPr>
            <p:ph type="sldImg"/>
          </p:nvPr>
        </p:nvSpPr>
        <p:spPr>
          <a:xfrm>
            <a:off x="700088" y="741363"/>
            <a:ext cx="5338762" cy="3697287"/>
          </a:xfrm>
          <a:ln/>
        </p:spPr>
      </p:sp>
      <p:sp>
        <p:nvSpPr>
          <p:cNvPr id="4100" name="Rectangle 3"/>
          <p:cNvSpPr>
            <a:spLocks noGrp="1" noChangeArrowheads="1"/>
          </p:cNvSpPr>
          <p:nvPr>
            <p:ph type="body" idx="1"/>
          </p:nvPr>
        </p:nvSpPr>
        <p:spPr>
          <a:xfrm>
            <a:off x="898521" y="4686538"/>
            <a:ext cx="4938722" cy="4439132"/>
          </a:xfrm>
          <a:noFill/>
          <a:ln/>
        </p:spPr>
        <p:txBody>
          <a:bodyPr>
            <a:normAutofit/>
          </a:bodyPr>
          <a:lstStyle/>
          <a:p>
            <a:pPr eaLnBrk="1" hangingPunct="1"/>
            <a:r>
              <a:rPr lang="ja-JP" altLang="en-US" sz="1100" dirty="0" smtClean="0">
                <a:latin typeface="ＭＳ Ｐゴシック" pitchFamily="50" charset="-128"/>
                <a:ea typeface="ＭＳ Ｐゴシック" pitchFamily="50" charset="-128"/>
              </a:rPr>
              <a:t>　５ページをご覧ください。　　</a:t>
            </a:r>
            <a:endParaRPr lang="en-US" altLang="ja-JP" sz="1100" dirty="0" smtClean="0">
              <a:latin typeface="ＭＳ Ｐゴシック" pitchFamily="50" charset="-128"/>
              <a:ea typeface="ＭＳ Ｐゴシック" pitchFamily="50" charset="-128"/>
            </a:endParaRPr>
          </a:p>
          <a:p>
            <a:pPr eaLnBrk="1" hangingPunct="1"/>
            <a:r>
              <a:rPr lang="ja-JP" altLang="en-US" sz="1100" dirty="0" smtClean="0">
                <a:latin typeface="ＭＳ Ｐゴシック" pitchFamily="50" charset="-128"/>
                <a:ea typeface="ＭＳ Ｐゴシック" pitchFamily="50" charset="-128"/>
              </a:rPr>
              <a:t>　この１２年間で、介護保険の総費用</a:t>
            </a:r>
            <a:r>
              <a:rPr lang="ja-JP" altLang="en-US" sz="1100" dirty="0">
                <a:latin typeface="ＭＳ Ｐゴシック" pitchFamily="50" charset="-128"/>
                <a:ea typeface="ＭＳ Ｐゴシック" pitchFamily="50" charset="-128"/>
              </a:rPr>
              <a:t>は</a:t>
            </a:r>
            <a:r>
              <a:rPr lang="ja-JP" altLang="en-US" sz="1100" dirty="0" smtClean="0">
                <a:latin typeface="ＭＳ Ｐゴシック" pitchFamily="50" charset="-128"/>
                <a:ea typeface="ＭＳ Ｐゴシック" pitchFamily="50" charset="-128"/>
              </a:rPr>
              <a:t>、制度創設時の平成１２年度には１３７億円だったものが、平成２４年度には３０６億円となり、約２．２倍に増加しております。　　</a:t>
            </a:r>
            <a:endParaRPr lang="en-US" altLang="ja-JP" sz="1100" dirty="0" smtClean="0">
              <a:latin typeface="ＭＳ Ｐゴシック" pitchFamily="50" charset="-128"/>
              <a:ea typeface="ＭＳ Ｐゴシック" pitchFamily="50" charset="-128"/>
            </a:endParaRPr>
          </a:p>
          <a:p>
            <a:pPr eaLnBrk="1" hangingPunct="1"/>
            <a:r>
              <a:rPr lang="ja-JP" altLang="en-US" sz="1100" dirty="0">
                <a:latin typeface="ＭＳ Ｐゴシック" pitchFamily="50" charset="-128"/>
                <a:ea typeface="ＭＳ Ｐゴシック" pitchFamily="50" charset="-128"/>
              </a:rPr>
              <a:t>　</a:t>
            </a:r>
            <a:r>
              <a:rPr lang="ja-JP" altLang="en-US" sz="1100" dirty="0" smtClean="0">
                <a:latin typeface="ＭＳ Ｐゴシック" pitchFamily="50" charset="-128"/>
                <a:ea typeface="ＭＳ Ｐゴシック" pitchFamily="50" charset="-128"/>
              </a:rPr>
              <a:t>また、保険料は被保険者の所得等に応じて決まりますが、標準的な保険料としての基準額は、平成１２年度が３，１５０円だったものが平成２４年度には５，６８０円となり、約１．８倍に増加しており、介護保険の総費用の増加により、保険料も増加が続いている状況にあります。</a:t>
            </a:r>
            <a:endParaRPr lang="ja-JP" altLang="ja-JP" sz="1100" dirty="0" smtClean="0">
              <a:latin typeface="ＭＳ Ｐゴシック" pitchFamily="50" charset="-128"/>
              <a:ea typeface="ＭＳ Ｐゴシック" pitchFamily="50" charset="-128"/>
            </a:endParaRPr>
          </a:p>
        </p:txBody>
      </p:sp>
      <p:sp>
        <p:nvSpPr>
          <p:cNvPr id="4" name="スライド番号プレースホルダ 3"/>
          <p:cNvSpPr>
            <a:spLocks noGrp="1"/>
          </p:cNvSpPr>
          <p:nvPr>
            <p:ph type="sldNum" sz="quarter" idx="5"/>
          </p:nvPr>
        </p:nvSpPr>
        <p:spPr>
          <a:xfrm>
            <a:off x="3814892" y="9371506"/>
            <a:ext cx="2919302" cy="493236"/>
          </a:xfrm>
        </p:spPr>
        <p:txBody>
          <a:bodyPr/>
          <a:lstStyle/>
          <a:p>
            <a:pPr>
              <a:defRPr/>
            </a:pPr>
            <a:fld id="{02BB059B-71D1-4A8D-A7B7-B6D12504DA13}" type="slidenum">
              <a:rPr lang="en-US" altLang="ja-JP" smtClean="0">
                <a:solidFill>
                  <a:prstClr val="black"/>
                </a:solidFill>
              </a:rPr>
              <a:pPr>
                <a:defRPr/>
              </a:pPr>
              <a:t>7</a:t>
            </a:fld>
            <a:endParaRPr lang="en-US" altLang="ja-JP"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698500" y="741363"/>
            <a:ext cx="5340350" cy="3697287"/>
          </a:xfrm>
        </p:spPr>
      </p:sp>
      <p:sp>
        <p:nvSpPr>
          <p:cNvPr id="3" name="ノート プレースホルダ 2"/>
          <p:cNvSpPr>
            <a:spLocks noGrp="1"/>
          </p:cNvSpPr>
          <p:nvPr>
            <p:ph type="body" idx="1"/>
          </p:nvPr>
        </p:nvSpPr>
        <p:spPr/>
        <p:txBody>
          <a:bodyPr>
            <a:normAutofit/>
          </a:bodyPr>
          <a:lstStyle/>
          <a:p>
            <a:pPr>
              <a:lnSpc>
                <a:spcPts val="1700"/>
              </a:lnSpc>
            </a:pPr>
            <a:r>
              <a:rPr lang="ja-JP" altLang="en-US" dirty="0" smtClean="0">
                <a:solidFill>
                  <a:prstClr val="black"/>
                </a:solidFill>
                <a:latin typeface="+mj-ea"/>
                <a:ea typeface="+mj-ea"/>
              </a:rPr>
              <a:t>　７ページをご覧ください。</a:t>
            </a:r>
            <a:r>
              <a:rPr lang="ja-JP" altLang="en-US" dirty="0">
                <a:solidFill>
                  <a:prstClr val="black"/>
                </a:solidFill>
                <a:latin typeface="+mj-ea"/>
                <a:ea typeface="+mj-ea"/>
              </a:rPr>
              <a:t>　</a:t>
            </a:r>
            <a:endParaRPr lang="en-US" altLang="ja-JP" dirty="0" smtClean="0">
              <a:solidFill>
                <a:prstClr val="black"/>
              </a:solidFill>
              <a:latin typeface="+mj-ea"/>
              <a:ea typeface="+mj-ea"/>
            </a:endParaRPr>
          </a:p>
          <a:p>
            <a:pPr>
              <a:lnSpc>
                <a:spcPts val="1700"/>
              </a:lnSpc>
            </a:pPr>
            <a:r>
              <a:rPr lang="ja-JP" altLang="en-US" dirty="0" smtClean="0">
                <a:solidFill>
                  <a:prstClr val="black"/>
                </a:solidFill>
                <a:latin typeface="+mj-ea"/>
                <a:ea typeface="+mj-ea"/>
              </a:rPr>
              <a:t>　市町村</a:t>
            </a:r>
            <a:r>
              <a:rPr lang="ja-JP" altLang="en-US" dirty="0">
                <a:solidFill>
                  <a:prstClr val="black"/>
                </a:solidFill>
                <a:latin typeface="+mj-ea"/>
                <a:ea typeface="+mj-ea"/>
              </a:rPr>
              <a:t>は３年を</a:t>
            </a:r>
            <a:r>
              <a:rPr lang="ja-JP" altLang="en-US" dirty="0" smtClean="0">
                <a:solidFill>
                  <a:prstClr val="black"/>
                </a:solidFill>
                <a:latin typeface="+mj-ea"/>
                <a:ea typeface="+mj-ea"/>
              </a:rPr>
              <a:t>１期と</a:t>
            </a:r>
            <a:r>
              <a:rPr lang="ja-JP" altLang="en-US" dirty="0">
                <a:solidFill>
                  <a:prstClr val="black"/>
                </a:solidFill>
                <a:latin typeface="+mj-ea"/>
                <a:ea typeface="+mj-ea"/>
              </a:rPr>
              <a:t>する介護保険事業計画を策定し、３年</a:t>
            </a:r>
            <a:r>
              <a:rPr lang="ja-JP" altLang="en-US" dirty="0" smtClean="0">
                <a:solidFill>
                  <a:prstClr val="black"/>
                </a:solidFill>
                <a:latin typeface="+mj-ea"/>
                <a:ea typeface="+mj-ea"/>
              </a:rPr>
              <a:t>ごとに保険料の見直し</a:t>
            </a:r>
            <a:r>
              <a:rPr lang="ja-JP" altLang="en-US" dirty="0">
                <a:solidFill>
                  <a:prstClr val="black"/>
                </a:solidFill>
                <a:latin typeface="+mj-ea"/>
                <a:ea typeface="+mj-ea"/>
              </a:rPr>
              <a:t>を</a:t>
            </a:r>
            <a:r>
              <a:rPr lang="ja-JP" altLang="en-US" dirty="0" smtClean="0">
                <a:solidFill>
                  <a:prstClr val="black"/>
                </a:solidFill>
                <a:latin typeface="+mj-ea"/>
                <a:ea typeface="+mj-ea"/>
              </a:rPr>
              <a:t>行っておりますが、高齢者の増加に伴いまして、保険料は、２０２５年には８，２００円程度に達すると国は推計しております。</a:t>
            </a:r>
            <a:r>
              <a:rPr lang="ja-JP" altLang="en-US" dirty="0">
                <a:solidFill>
                  <a:prstClr val="black"/>
                </a:solidFill>
                <a:latin typeface="+mj-ea"/>
                <a:ea typeface="+mj-ea"/>
              </a:rPr>
              <a:t/>
            </a:r>
            <a:br>
              <a:rPr lang="ja-JP" altLang="en-US" dirty="0">
                <a:solidFill>
                  <a:prstClr val="black"/>
                </a:solidFill>
                <a:latin typeface="+mj-ea"/>
                <a:ea typeface="+mj-ea"/>
              </a:rPr>
            </a:br>
            <a:r>
              <a:rPr lang="ja-JP" altLang="en-US" dirty="0">
                <a:solidFill>
                  <a:prstClr val="black"/>
                </a:solidFill>
                <a:latin typeface="+mj-ea"/>
                <a:ea typeface="+mj-ea"/>
              </a:rPr>
              <a:t>　</a:t>
            </a:r>
            <a:endParaRPr kumimoji="1" lang="ja-JP" altLang="en-US" dirty="0"/>
          </a:p>
        </p:txBody>
      </p:sp>
      <p:sp>
        <p:nvSpPr>
          <p:cNvPr id="4" name="スライド番号プレースホルダ 3"/>
          <p:cNvSpPr>
            <a:spLocks noGrp="1"/>
          </p:cNvSpPr>
          <p:nvPr>
            <p:ph type="sldNum" sz="quarter" idx="10"/>
          </p:nvPr>
        </p:nvSpPr>
        <p:spPr/>
        <p:txBody>
          <a:bodyPr/>
          <a:lstStyle/>
          <a:p>
            <a:fld id="{3DD5FE09-6020-40B9-8246-66276BF1CCB2}" type="slidenum">
              <a:rPr lang="ja-JP" altLang="en-US" smtClean="0">
                <a:solidFill>
                  <a:prstClr val="black"/>
                </a:solidFill>
              </a:rPr>
              <a:pPr/>
              <a:t>8</a:t>
            </a:fld>
            <a:endParaRPr lang="ja-JP" alt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pitchFamily="50" charset="-128"/>
              </a:defRPr>
            </a:lvl1pPr>
            <a:lvl2pPr marL="736486" indent="-283264" eaLnBrk="0" hangingPunct="0">
              <a:defRPr kumimoji="1">
                <a:solidFill>
                  <a:schemeClr val="tx1"/>
                </a:solidFill>
                <a:latin typeface="Arial" charset="0"/>
                <a:ea typeface="ＭＳ Ｐゴシック" pitchFamily="50" charset="-128"/>
              </a:defRPr>
            </a:lvl2pPr>
            <a:lvl3pPr marL="1133056" indent="-226611" eaLnBrk="0" hangingPunct="0">
              <a:defRPr kumimoji="1">
                <a:solidFill>
                  <a:schemeClr val="tx1"/>
                </a:solidFill>
                <a:latin typeface="Arial" charset="0"/>
                <a:ea typeface="ＭＳ Ｐゴシック" pitchFamily="50" charset="-128"/>
              </a:defRPr>
            </a:lvl3pPr>
            <a:lvl4pPr marL="1586278" indent="-226611" eaLnBrk="0" hangingPunct="0">
              <a:defRPr kumimoji="1">
                <a:solidFill>
                  <a:schemeClr val="tx1"/>
                </a:solidFill>
                <a:latin typeface="Arial" charset="0"/>
                <a:ea typeface="ＭＳ Ｐゴシック" pitchFamily="50" charset="-128"/>
              </a:defRPr>
            </a:lvl4pPr>
            <a:lvl5pPr marL="2039501" indent="-226611" eaLnBrk="0" hangingPunct="0">
              <a:defRPr kumimoji="1">
                <a:solidFill>
                  <a:schemeClr val="tx1"/>
                </a:solidFill>
                <a:latin typeface="Arial" charset="0"/>
                <a:ea typeface="ＭＳ Ｐゴシック" pitchFamily="50" charset="-128"/>
              </a:defRPr>
            </a:lvl5pPr>
            <a:lvl6pPr marL="2492723" indent="-226611"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45945" indent="-226611"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399168" indent="-226611"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52390" indent="-226611"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fld id="{27CB3B11-08EB-4660-8992-0DB80295CEBC}" type="slidenum">
              <a:rPr lang="en-US" altLang="ja-JP" smtClean="0">
                <a:solidFill>
                  <a:srgbClr val="000000"/>
                </a:solidFill>
              </a:rPr>
              <a:pPr eaLnBrk="1" hangingPunct="1"/>
              <a:t>11</a:t>
            </a:fld>
            <a:endParaRPr lang="en-US" altLang="ja-JP" smtClean="0">
              <a:solidFill>
                <a:srgbClr val="000000"/>
              </a:solidFill>
            </a:endParaRPr>
          </a:p>
        </p:txBody>
      </p:sp>
      <p:sp>
        <p:nvSpPr>
          <p:cNvPr id="68611" name="Rectangle 2"/>
          <p:cNvSpPr>
            <a:spLocks noGrp="1" noRot="1" noChangeAspect="1" noChangeArrowheads="1" noTextEdit="1"/>
          </p:cNvSpPr>
          <p:nvPr>
            <p:ph type="sldImg"/>
          </p:nvPr>
        </p:nvSpPr>
        <p:spPr>
          <a:xfrm>
            <a:off x="752475" y="776288"/>
            <a:ext cx="5229225" cy="3621087"/>
          </a:xfrm>
          <a:ln w="12700" cap="flat">
            <a:solidFill>
              <a:schemeClr val="tx1"/>
            </a:solidFill>
          </a:ln>
        </p:spPr>
      </p:sp>
      <p:sp>
        <p:nvSpPr>
          <p:cNvPr id="68612" name="Rectangle 3"/>
          <p:cNvSpPr>
            <a:spLocks noGrp="1" noChangeArrowheads="1"/>
          </p:cNvSpPr>
          <p:nvPr>
            <p:ph type="body" idx="1"/>
          </p:nvPr>
        </p:nvSpPr>
        <p:spPr>
          <a:xfrm>
            <a:off x="878307" y="4573116"/>
            <a:ext cx="4977583" cy="482453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555" tIns="43992" rIns="89555" bIns="43992">
            <a:noAutofit/>
          </a:bodyPr>
          <a:lstStyle/>
          <a:p>
            <a:pPr defTabSz="727044"/>
            <a:r>
              <a:rPr lang="ja-JP" altLang="en-US" sz="1100" dirty="0" smtClean="0">
                <a:latin typeface="+mj-ea"/>
                <a:ea typeface="+mj-ea"/>
              </a:rPr>
              <a:t>　まず、介護保険制度の仕組みについて、３ページの図で説明させていただきます。</a:t>
            </a:r>
            <a:endParaRPr lang="en-US" altLang="ja-JP" sz="1100" dirty="0" smtClean="0">
              <a:latin typeface="+mj-ea"/>
              <a:ea typeface="+mj-ea"/>
            </a:endParaRPr>
          </a:p>
          <a:p>
            <a:pPr defTabSz="727044"/>
            <a:r>
              <a:rPr lang="ja-JP" altLang="en-US" sz="1100" dirty="0" smtClean="0">
                <a:latin typeface="+mj-ea"/>
                <a:ea typeface="+mj-ea"/>
              </a:rPr>
              <a:t>介護保険は、左上に表示した「市町村」と下に表示した「加入者」、右上に表示した「介護サービス事業者」の３者で構成されております。</a:t>
            </a:r>
            <a:endParaRPr lang="en-US" altLang="ja-JP" sz="1100" dirty="0" smtClean="0">
              <a:latin typeface="+mj-ea"/>
              <a:ea typeface="+mj-ea"/>
            </a:endParaRPr>
          </a:p>
          <a:p>
            <a:pPr defTabSz="727044"/>
            <a:r>
              <a:rPr lang="ja-JP" altLang="en-US" sz="1100" dirty="0" smtClean="0">
                <a:latin typeface="+mj-ea"/>
                <a:ea typeface="+mj-ea"/>
              </a:rPr>
              <a:t>　皆様からは、加入者側からこの図をご覧いただくとわかりやすいと思います。</a:t>
            </a:r>
            <a:endParaRPr lang="en-US" altLang="ja-JP" sz="1100" dirty="0" smtClean="0">
              <a:latin typeface="+mj-ea"/>
              <a:ea typeface="+mj-ea"/>
            </a:endParaRPr>
          </a:p>
          <a:p>
            <a:pPr defTabSz="727044"/>
            <a:r>
              <a:rPr lang="ja-JP" altLang="en-US" sz="1100" dirty="0" smtClean="0">
                <a:latin typeface="+mj-ea"/>
                <a:ea typeface="+mj-ea"/>
              </a:rPr>
              <a:t>　まず、加入者は、</a:t>
            </a:r>
            <a:r>
              <a:rPr lang="ja-JP" altLang="en-US" sz="1100" dirty="0">
                <a:latin typeface="+mj-ea"/>
                <a:ea typeface="+mj-ea"/>
              </a:rPr>
              <a:t>６５</a:t>
            </a:r>
            <a:r>
              <a:rPr lang="ja-JP" altLang="en-US" sz="1100" dirty="0" smtClean="0">
                <a:latin typeface="+mj-ea"/>
                <a:ea typeface="+mj-ea"/>
              </a:rPr>
              <a:t>歳以上の１号被保険者と４０歳から６４歳までの２号被保険者で構成されております。</a:t>
            </a:r>
            <a:endParaRPr lang="en-US" altLang="ja-JP" sz="1100" dirty="0" smtClean="0">
              <a:latin typeface="+mj-ea"/>
              <a:ea typeface="+mj-ea"/>
            </a:endParaRPr>
          </a:p>
          <a:p>
            <a:pPr defTabSz="727044"/>
            <a:r>
              <a:rPr lang="ja-JP" altLang="en-US" sz="1100" dirty="0" smtClean="0">
                <a:latin typeface="+mj-ea"/>
                <a:ea typeface="+mj-ea"/>
              </a:rPr>
              <a:t>　加入者から市町村に伸びている矢印についてですが、この１号被保険者は、原則年金からの天引きにより保険料を市町村に納入していただいております。一方、２号被保険者の保険料は、医療保険と併せて給料からの天引きにより納入していただいております。</a:t>
            </a:r>
            <a:endParaRPr lang="en-US" altLang="ja-JP" sz="1100" dirty="0" smtClean="0">
              <a:latin typeface="+mj-ea"/>
              <a:ea typeface="+mj-ea"/>
            </a:endParaRPr>
          </a:p>
          <a:p>
            <a:pPr defTabSz="727044"/>
            <a:r>
              <a:rPr lang="ja-JP" altLang="en-US" sz="1100" dirty="0" smtClean="0">
                <a:latin typeface="+mj-ea"/>
                <a:ea typeface="+mj-ea"/>
              </a:rPr>
              <a:t>　市町村の欄に示させていただきましたのが、介護保険の財源について</a:t>
            </a:r>
            <a:r>
              <a:rPr lang="ja-JP" altLang="en-US" sz="1100" dirty="0" err="1" smtClean="0">
                <a:latin typeface="+mj-ea"/>
                <a:ea typeface="+mj-ea"/>
              </a:rPr>
              <a:t>で</a:t>
            </a:r>
            <a:r>
              <a:rPr lang="ja-JP" altLang="en-US" sz="1100" dirty="0" smtClean="0">
                <a:latin typeface="+mj-ea"/>
                <a:ea typeface="+mj-ea"/>
              </a:rPr>
              <a:t>ございまして、市、県、国の税金が５０％、保険料が５０％という内訳になっております。</a:t>
            </a:r>
            <a:endParaRPr lang="en-US" altLang="ja-JP" sz="1100" dirty="0" smtClean="0">
              <a:latin typeface="+mj-ea"/>
              <a:ea typeface="+mj-ea"/>
            </a:endParaRPr>
          </a:p>
          <a:p>
            <a:pPr defTabSz="727044"/>
            <a:r>
              <a:rPr lang="ja-JP" altLang="en-US" sz="1100" dirty="0" smtClean="0">
                <a:latin typeface="+mj-ea"/>
                <a:ea typeface="+mj-ea"/>
              </a:rPr>
              <a:t>　次に、加入者から介護サービス事業者に伸びた矢印について</a:t>
            </a:r>
            <a:r>
              <a:rPr lang="ja-JP" altLang="en-US" sz="1100" dirty="0" err="1" smtClean="0">
                <a:latin typeface="+mj-ea"/>
                <a:ea typeface="+mj-ea"/>
              </a:rPr>
              <a:t>で</a:t>
            </a:r>
            <a:r>
              <a:rPr lang="ja-JP" altLang="en-US" sz="1100" dirty="0" smtClean="0">
                <a:latin typeface="+mj-ea"/>
                <a:ea typeface="+mj-ea"/>
              </a:rPr>
              <a:t>ございますが、加入者が介護が必要となった場合は、要介護の認定を受けまして、１割の利用料負担により介護のサービスを受けることができます。ただし、施設における居住費や食費は自己負担となっております。</a:t>
            </a:r>
            <a:endParaRPr lang="en-US" altLang="ja-JP" sz="1100" dirty="0" smtClean="0">
              <a:latin typeface="+mj-ea"/>
              <a:ea typeface="+mj-ea"/>
            </a:endParaRPr>
          </a:p>
          <a:p>
            <a:pPr defTabSz="727044"/>
            <a:r>
              <a:rPr lang="ja-JP" altLang="en-US" sz="1100" dirty="0" smtClean="0">
                <a:latin typeface="+mj-ea"/>
                <a:ea typeface="+mj-ea"/>
              </a:rPr>
              <a:t>　受けることができるサービスについては、在宅サービスとして、自宅にヘルパーさんが来て身体介護などを受けるサービスや通所サービスとして日帰りでデイサービスセンターなどに通い、入浴や食事の提供、機能訓練などを受けるサービスなどがあり、施設サービスとして、特別養護老人ホームや老人保健施設に入所するサービスなどがあります。具体的なサービス内容につきましては、別に配布させていただきました「みんないきいき介護保険」の冊子の１０ページ以降に記載がございますので、ご参照ください。</a:t>
            </a:r>
            <a:endParaRPr lang="en-US" altLang="ja-JP" sz="1100" dirty="0" smtClean="0">
              <a:latin typeface="+mj-ea"/>
              <a:ea typeface="+mj-ea"/>
            </a:endParaRPr>
          </a:p>
          <a:p>
            <a:pPr defTabSz="727044"/>
            <a:r>
              <a:rPr lang="ja-JP" altLang="en-US" sz="1100" dirty="0" smtClean="0">
                <a:latin typeface="+mj-ea"/>
                <a:ea typeface="+mj-ea"/>
              </a:rPr>
              <a:t>　簡略化して記載しておりますが、介護保険はこのような制度となっております。</a:t>
            </a:r>
            <a:endParaRPr lang="en-US" altLang="ja-JP" sz="1100" dirty="0">
              <a:latin typeface="+mj-ea"/>
              <a:ea typeface="+mj-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９ページをご覧ください。</a:t>
            </a:r>
            <a:endParaRPr kumimoji="1" lang="en-US" altLang="ja-JP" dirty="0" smtClean="0"/>
          </a:p>
          <a:p>
            <a:r>
              <a:rPr kumimoji="1" lang="ja-JP" altLang="en-US" dirty="0" smtClean="0"/>
              <a:t>　この</a:t>
            </a:r>
            <a:r>
              <a:rPr lang="ja-JP" altLang="en-US" dirty="0"/>
              <a:t>資料</a:t>
            </a:r>
            <a:r>
              <a:rPr kumimoji="1" lang="ja-JP" altLang="en-US" dirty="0" smtClean="0"/>
              <a:t>は、自分が介護が必要になった場合の国の調査結果です。</a:t>
            </a:r>
            <a:endParaRPr kumimoji="1" lang="en-US" altLang="ja-JP" dirty="0" smtClean="0"/>
          </a:p>
          <a:p>
            <a:r>
              <a:rPr lang="ja-JP" altLang="en-US" dirty="0" smtClean="0"/>
              <a:t>　最も多かった</a:t>
            </a:r>
            <a:r>
              <a:rPr lang="ja-JP" altLang="en-US" dirty="0"/>
              <a:t>のは</a:t>
            </a:r>
            <a:r>
              <a:rPr lang="ja-JP" altLang="en-US" dirty="0" smtClean="0"/>
              <a:t>、</a:t>
            </a:r>
            <a:r>
              <a:rPr lang="ja-JP" altLang="en-US" dirty="0" smtClean="0">
                <a:solidFill>
                  <a:prstClr val="black"/>
                </a:solidFill>
              </a:rPr>
              <a:t>自宅で生活したいという希望で、１位と２位を合わせると、</a:t>
            </a:r>
            <a:endParaRPr lang="en-US" altLang="ja-JP" dirty="0" smtClean="0">
              <a:solidFill>
                <a:prstClr val="black"/>
              </a:solidFill>
            </a:endParaRPr>
          </a:p>
          <a:p>
            <a:r>
              <a:rPr lang="ja-JP" altLang="en-US" dirty="0" smtClean="0">
                <a:solidFill>
                  <a:prstClr val="black"/>
                </a:solidFill>
              </a:rPr>
              <a:t>７０％と大きな割合を占めております。</a:t>
            </a:r>
            <a:endParaRPr kumimoji="1" lang="ja-JP" altLang="en-US" dirty="0"/>
          </a:p>
        </p:txBody>
      </p:sp>
      <p:sp>
        <p:nvSpPr>
          <p:cNvPr id="4" name="スライド番号プレースホルダー 3"/>
          <p:cNvSpPr>
            <a:spLocks noGrp="1"/>
          </p:cNvSpPr>
          <p:nvPr>
            <p:ph type="sldNum" sz="quarter" idx="10"/>
          </p:nvPr>
        </p:nvSpPr>
        <p:spPr/>
        <p:txBody>
          <a:bodyPr/>
          <a:lstStyle/>
          <a:p>
            <a:fld id="{94B8DB7F-0BC7-4BD4-AEF6-CF048764F086}" type="slidenum">
              <a:rPr kumimoji="1" lang="ja-JP" altLang="en-US" smtClean="0"/>
              <a:pPr/>
              <a:t>21</a:t>
            </a:fld>
            <a:endParaRPr kumimoji="1" lang="ja-JP" altLang="en-US"/>
          </a:p>
        </p:txBody>
      </p:sp>
    </p:spTree>
    <p:extLst>
      <p:ext uri="{BB962C8B-B14F-4D97-AF65-F5344CB8AC3E}">
        <p14:creationId xmlns:p14="http://schemas.microsoft.com/office/powerpoint/2010/main" val="2251583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a:t>
            </a:r>
            <a:r>
              <a:rPr kumimoji="1" lang="ja-JP" altLang="en-US" dirty="0" smtClean="0"/>
              <a:t>政策評価システム　指標</a:t>
            </a:r>
            <a:r>
              <a:rPr kumimoji="1" lang="en-US" altLang="ja-JP" dirty="0" smtClean="0"/>
              <a:t>E</a:t>
            </a:r>
            <a:r>
              <a:rPr kumimoji="1" lang="ja-JP" altLang="en-US" dirty="0" smtClean="0"/>
              <a:t>（</a:t>
            </a:r>
            <a:r>
              <a:rPr kumimoji="1" lang="en-US" altLang="ja-JP" dirty="0" smtClean="0"/>
              <a:t>H25.10</a:t>
            </a:r>
            <a:r>
              <a:rPr kumimoji="1" lang="ja-JP" altLang="en-US" dirty="0" smtClean="0"/>
              <a:t>）</a:t>
            </a:r>
            <a:r>
              <a:rPr kumimoji="1" lang="en-US" altLang="ja-JP" dirty="0" smtClean="0"/>
              <a:t>】</a:t>
            </a:r>
            <a:endParaRPr kumimoji="1" lang="ja-JP" altLang="en-US" dirty="0"/>
          </a:p>
        </p:txBody>
      </p:sp>
      <p:sp>
        <p:nvSpPr>
          <p:cNvPr id="4" name="スライド番号プレースホルダー 3"/>
          <p:cNvSpPr>
            <a:spLocks noGrp="1"/>
          </p:cNvSpPr>
          <p:nvPr>
            <p:ph type="sldNum" sz="quarter" idx="10"/>
          </p:nvPr>
        </p:nvSpPr>
        <p:spPr/>
        <p:txBody>
          <a:bodyPr/>
          <a:lstStyle/>
          <a:p>
            <a:fld id="{9756F99B-B315-456A-B465-A3E06343D392}" type="slidenum">
              <a:rPr kumimoji="1" lang="ja-JP" altLang="en-US" smtClean="0"/>
              <a:pPr/>
              <a:t>24</a:t>
            </a:fld>
            <a:endParaRPr kumimoji="1" lang="ja-JP" altLang="en-US"/>
          </a:p>
        </p:txBody>
      </p:sp>
    </p:spTree>
    <p:extLst>
      <p:ext uri="{BB962C8B-B14F-4D97-AF65-F5344CB8AC3E}">
        <p14:creationId xmlns:p14="http://schemas.microsoft.com/office/powerpoint/2010/main" val="3620850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39095D6D-FC83-44B8-8CD5-08E9750C00F6}" type="datetimeFigureOut">
              <a:rPr kumimoji="1" lang="ja-JP" altLang="en-US" smtClean="0"/>
              <a:pPr/>
              <a:t>2014/11/22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7EAAF5-E37C-42C6-8032-AD24F46A1684}" type="slidenum">
              <a:rPr kumimoji="1" lang="ja-JP" altLang="en-US" smtClean="0"/>
              <a:pPr/>
              <a:t>‹#›</a:t>
            </a:fld>
            <a:endParaRPr kumimoji="1" lang="ja-JP" altLang="en-US"/>
          </a:p>
        </p:txBody>
      </p:sp>
    </p:spTree>
    <p:extLst>
      <p:ext uri="{BB962C8B-B14F-4D97-AF65-F5344CB8AC3E}">
        <p14:creationId xmlns:p14="http://schemas.microsoft.com/office/powerpoint/2010/main" val="787257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9095D6D-FC83-44B8-8CD5-08E9750C00F6}" type="datetimeFigureOut">
              <a:rPr kumimoji="1" lang="ja-JP" altLang="en-US" smtClean="0"/>
              <a:pPr/>
              <a:t>2014/11/22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7EAAF5-E37C-42C6-8032-AD24F46A1684}" type="slidenum">
              <a:rPr kumimoji="1" lang="ja-JP" altLang="en-US" smtClean="0"/>
              <a:pPr/>
              <a:t>‹#›</a:t>
            </a:fld>
            <a:endParaRPr kumimoji="1" lang="ja-JP" altLang="en-US"/>
          </a:p>
        </p:txBody>
      </p:sp>
    </p:spTree>
    <p:extLst>
      <p:ext uri="{BB962C8B-B14F-4D97-AF65-F5344CB8AC3E}">
        <p14:creationId xmlns:p14="http://schemas.microsoft.com/office/powerpoint/2010/main" val="126132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9095D6D-FC83-44B8-8CD5-08E9750C00F6}" type="datetimeFigureOut">
              <a:rPr kumimoji="1" lang="ja-JP" altLang="en-US" smtClean="0"/>
              <a:pPr/>
              <a:t>2014/11/22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7EAAF5-E37C-42C6-8032-AD24F46A1684}" type="slidenum">
              <a:rPr kumimoji="1" lang="ja-JP" altLang="en-US" smtClean="0"/>
              <a:pPr/>
              <a:t>‹#›</a:t>
            </a:fld>
            <a:endParaRPr kumimoji="1" lang="ja-JP" altLang="en-US"/>
          </a:p>
        </p:txBody>
      </p:sp>
    </p:spTree>
    <p:extLst>
      <p:ext uri="{BB962C8B-B14F-4D97-AF65-F5344CB8AC3E}">
        <p14:creationId xmlns:p14="http://schemas.microsoft.com/office/powerpoint/2010/main" val="1153663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endParaRPr lang="ja-JP" altLang="en-US">
              <a:solidFill>
                <a:prstClr val="black">
                  <a:tint val="75000"/>
                </a:prstClr>
              </a:solidFill>
            </a:endParaRPr>
          </a:p>
        </p:txBody>
      </p:sp>
      <p:sp>
        <p:nvSpPr>
          <p:cNvPr id="5" name="フッター プレースホルダ 4"/>
          <p:cNvSpPr>
            <a:spLocks noGrp="1"/>
          </p:cNvSpPr>
          <p:nvPr>
            <p:ph type="ftr" sz="quarter" idx="11"/>
          </p:nvPr>
        </p:nvSpPr>
        <p:spPr>
          <a:xfrm>
            <a:off x="3384550" y="6356529"/>
            <a:ext cx="3136900" cy="365125"/>
          </a:xfrm>
          <a:prstGeom prst="rect">
            <a:avLst/>
          </a:prstGeom>
        </p:spPr>
        <p:txBody>
          <a:bodyPr/>
          <a:lstStyle/>
          <a:p>
            <a:pPr algn="ctr" fontAlgn="base">
              <a:spcBef>
                <a:spcPct val="0"/>
              </a:spcBef>
              <a:spcAft>
                <a:spcPct val="0"/>
              </a:spcAft>
            </a:pPr>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4D2F3A38-9BCB-4EAC-8028-262564C0E3C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63708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9095D6D-FC83-44B8-8CD5-08E9750C00F6}" type="datetimeFigureOut">
              <a:rPr kumimoji="1" lang="ja-JP" altLang="en-US" smtClean="0"/>
              <a:pPr/>
              <a:t>2014/11/22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7EAAF5-E37C-42C6-8032-AD24F46A1684}" type="slidenum">
              <a:rPr kumimoji="1" lang="ja-JP" altLang="en-US" smtClean="0"/>
              <a:pPr/>
              <a:t>‹#›</a:t>
            </a:fld>
            <a:endParaRPr kumimoji="1" lang="ja-JP" altLang="en-US"/>
          </a:p>
        </p:txBody>
      </p:sp>
    </p:spTree>
    <p:extLst>
      <p:ext uri="{BB962C8B-B14F-4D97-AF65-F5344CB8AC3E}">
        <p14:creationId xmlns:p14="http://schemas.microsoft.com/office/powerpoint/2010/main" val="77996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39095D6D-FC83-44B8-8CD5-08E9750C00F6}" type="datetimeFigureOut">
              <a:rPr kumimoji="1" lang="ja-JP" altLang="en-US" smtClean="0"/>
              <a:pPr/>
              <a:t>2014/11/22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57EAAF5-E37C-42C6-8032-AD24F46A1684}" type="slidenum">
              <a:rPr kumimoji="1" lang="ja-JP" altLang="en-US" smtClean="0"/>
              <a:pPr/>
              <a:t>‹#›</a:t>
            </a:fld>
            <a:endParaRPr kumimoji="1" lang="ja-JP" altLang="en-US"/>
          </a:p>
        </p:txBody>
      </p:sp>
    </p:spTree>
    <p:extLst>
      <p:ext uri="{BB962C8B-B14F-4D97-AF65-F5344CB8AC3E}">
        <p14:creationId xmlns:p14="http://schemas.microsoft.com/office/powerpoint/2010/main" val="1159145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39095D6D-FC83-44B8-8CD5-08E9750C00F6}" type="datetimeFigureOut">
              <a:rPr kumimoji="1" lang="ja-JP" altLang="en-US" smtClean="0"/>
              <a:pPr/>
              <a:t>2014/11/22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7EAAF5-E37C-42C6-8032-AD24F46A1684}" type="slidenum">
              <a:rPr kumimoji="1" lang="ja-JP" altLang="en-US" smtClean="0"/>
              <a:pPr/>
              <a:t>‹#›</a:t>
            </a:fld>
            <a:endParaRPr kumimoji="1" lang="ja-JP" altLang="en-US"/>
          </a:p>
        </p:txBody>
      </p:sp>
    </p:spTree>
    <p:extLst>
      <p:ext uri="{BB962C8B-B14F-4D97-AF65-F5344CB8AC3E}">
        <p14:creationId xmlns:p14="http://schemas.microsoft.com/office/powerpoint/2010/main" val="87264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39095D6D-FC83-44B8-8CD5-08E9750C00F6}" type="datetimeFigureOut">
              <a:rPr kumimoji="1" lang="ja-JP" altLang="en-US" smtClean="0"/>
              <a:pPr/>
              <a:t>2014/11/22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57EAAF5-E37C-42C6-8032-AD24F46A1684}" type="slidenum">
              <a:rPr kumimoji="1" lang="ja-JP" altLang="en-US" smtClean="0"/>
              <a:pPr/>
              <a:t>‹#›</a:t>
            </a:fld>
            <a:endParaRPr kumimoji="1" lang="ja-JP" altLang="en-US"/>
          </a:p>
        </p:txBody>
      </p:sp>
    </p:spTree>
    <p:extLst>
      <p:ext uri="{BB962C8B-B14F-4D97-AF65-F5344CB8AC3E}">
        <p14:creationId xmlns:p14="http://schemas.microsoft.com/office/powerpoint/2010/main" val="27685097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39095D6D-FC83-44B8-8CD5-08E9750C00F6}" type="datetimeFigureOut">
              <a:rPr kumimoji="1" lang="ja-JP" altLang="en-US" smtClean="0"/>
              <a:pPr/>
              <a:t>2014/11/22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57EAAF5-E37C-42C6-8032-AD24F46A1684}" type="slidenum">
              <a:rPr kumimoji="1" lang="ja-JP" altLang="en-US" smtClean="0"/>
              <a:pPr/>
              <a:t>‹#›</a:t>
            </a:fld>
            <a:endParaRPr kumimoji="1" lang="ja-JP" altLang="en-US"/>
          </a:p>
        </p:txBody>
      </p:sp>
    </p:spTree>
    <p:extLst>
      <p:ext uri="{BB962C8B-B14F-4D97-AF65-F5344CB8AC3E}">
        <p14:creationId xmlns:p14="http://schemas.microsoft.com/office/powerpoint/2010/main" val="3152337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9095D6D-FC83-44B8-8CD5-08E9750C00F6}" type="datetimeFigureOut">
              <a:rPr kumimoji="1" lang="ja-JP" altLang="en-US" smtClean="0"/>
              <a:pPr/>
              <a:t>2014/11/22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57EAAF5-E37C-42C6-8032-AD24F46A1684}" type="slidenum">
              <a:rPr kumimoji="1" lang="ja-JP" altLang="en-US" smtClean="0"/>
              <a:pPr/>
              <a:t>‹#›</a:t>
            </a:fld>
            <a:endParaRPr kumimoji="1" lang="ja-JP" altLang="en-US"/>
          </a:p>
        </p:txBody>
      </p:sp>
    </p:spTree>
    <p:extLst>
      <p:ext uri="{BB962C8B-B14F-4D97-AF65-F5344CB8AC3E}">
        <p14:creationId xmlns:p14="http://schemas.microsoft.com/office/powerpoint/2010/main" val="3186954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9095D6D-FC83-44B8-8CD5-08E9750C00F6}" type="datetimeFigureOut">
              <a:rPr kumimoji="1" lang="ja-JP" altLang="en-US" smtClean="0"/>
              <a:pPr/>
              <a:t>2014/11/22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7EAAF5-E37C-42C6-8032-AD24F46A1684}" type="slidenum">
              <a:rPr kumimoji="1" lang="ja-JP" altLang="en-US" smtClean="0"/>
              <a:pPr/>
              <a:t>‹#›</a:t>
            </a:fld>
            <a:endParaRPr kumimoji="1" lang="ja-JP" altLang="en-US"/>
          </a:p>
        </p:txBody>
      </p:sp>
    </p:spTree>
    <p:extLst>
      <p:ext uri="{BB962C8B-B14F-4D97-AF65-F5344CB8AC3E}">
        <p14:creationId xmlns:p14="http://schemas.microsoft.com/office/powerpoint/2010/main" val="3657242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39095D6D-FC83-44B8-8CD5-08E9750C00F6}" type="datetimeFigureOut">
              <a:rPr kumimoji="1" lang="ja-JP" altLang="en-US" smtClean="0"/>
              <a:pPr/>
              <a:t>2014/11/22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57EAAF5-E37C-42C6-8032-AD24F46A1684}" type="slidenum">
              <a:rPr kumimoji="1" lang="ja-JP" altLang="en-US" smtClean="0"/>
              <a:pPr/>
              <a:t>‹#›</a:t>
            </a:fld>
            <a:endParaRPr kumimoji="1" lang="ja-JP" altLang="en-US"/>
          </a:p>
        </p:txBody>
      </p:sp>
    </p:spTree>
    <p:extLst>
      <p:ext uri="{BB962C8B-B14F-4D97-AF65-F5344CB8AC3E}">
        <p14:creationId xmlns:p14="http://schemas.microsoft.com/office/powerpoint/2010/main" val="2916880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095D6D-FC83-44B8-8CD5-08E9750C00F6}" type="datetimeFigureOut">
              <a:rPr kumimoji="1" lang="ja-JP" altLang="en-US" smtClean="0"/>
              <a:pPr/>
              <a:t>2014/11/22</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7EAAF5-E37C-42C6-8032-AD24F46A1684}" type="slidenum">
              <a:rPr kumimoji="1" lang="ja-JP" altLang="en-US" smtClean="0"/>
              <a:pPr/>
              <a:t>‹#›</a:t>
            </a:fld>
            <a:endParaRPr kumimoji="1" lang="ja-JP" altLang="en-US"/>
          </a:p>
        </p:txBody>
      </p:sp>
    </p:spTree>
    <p:extLst>
      <p:ext uri="{BB962C8B-B14F-4D97-AF65-F5344CB8AC3E}">
        <p14:creationId xmlns:p14="http://schemas.microsoft.com/office/powerpoint/2010/main" val="213041247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image" Target="../media/image18.gif"/><Relationship Id="rId18" Type="http://schemas.openxmlformats.org/officeDocument/2006/relationships/image" Target="../media/image23.png"/><Relationship Id="rId3" Type="http://schemas.openxmlformats.org/officeDocument/2006/relationships/image" Target="../media/image8.jpeg"/><Relationship Id="rId21" Type="http://schemas.openxmlformats.org/officeDocument/2006/relationships/image" Target="../media/image26.png"/><Relationship Id="rId7" Type="http://schemas.openxmlformats.org/officeDocument/2006/relationships/image" Target="../media/image12.wmf"/><Relationship Id="rId12" Type="http://schemas.openxmlformats.org/officeDocument/2006/relationships/image" Target="../media/image17.wmf"/><Relationship Id="rId17" Type="http://schemas.openxmlformats.org/officeDocument/2006/relationships/image" Target="../media/image22.wmf"/><Relationship Id="rId2" Type="http://schemas.openxmlformats.org/officeDocument/2006/relationships/notesSlide" Target="../notesSlides/notesSlide12.xml"/><Relationship Id="rId16" Type="http://schemas.openxmlformats.org/officeDocument/2006/relationships/image" Target="../media/image21.wmf"/><Relationship Id="rId20" Type="http://schemas.openxmlformats.org/officeDocument/2006/relationships/image" Target="../media/image25.wmf"/><Relationship Id="rId1" Type="http://schemas.openxmlformats.org/officeDocument/2006/relationships/slideLayout" Target="../slideLayouts/slideLayout7.xml"/><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5" Type="http://schemas.openxmlformats.org/officeDocument/2006/relationships/image" Target="../media/image20.wmf"/><Relationship Id="rId10" Type="http://schemas.openxmlformats.org/officeDocument/2006/relationships/image" Target="../media/image15.wmf"/><Relationship Id="rId19" Type="http://schemas.openxmlformats.org/officeDocument/2006/relationships/image" Target="../media/image24.wmf"/><Relationship Id="rId4" Type="http://schemas.openxmlformats.org/officeDocument/2006/relationships/image" Target="../media/image9.wmf"/><Relationship Id="rId9" Type="http://schemas.openxmlformats.org/officeDocument/2006/relationships/image" Target="../media/image14.wmf"/><Relationship Id="rId14" Type="http://schemas.openxmlformats.org/officeDocument/2006/relationships/image" Target="../media/image19.gi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06506" y="2130684"/>
            <a:ext cx="9129870" cy="1470025"/>
          </a:xfrm>
        </p:spPr>
        <p:txBody>
          <a:bodyPr>
            <a:normAutofit/>
          </a:bodyPr>
          <a:lstStyle/>
          <a:p>
            <a:r>
              <a:rPr kumimoji="1" lang="ja-JP" altLang="en-US" sz="4800" b="1" spc="-200" dirty="0" smtClean="0">
                <a:latin typeface="メイリオ" panose="020B0604030504040204" pitchFamily="50" charset="-128"/>
                <a:ea typeface="メイリオ" panose="020B0604030504040204" pitchFamily="50" charset="-128"/>
                <a:cs typeface="メイリオ" panose="020B0604030504040204" pitchFamily="50" charset="-128"/>
              </a:rPr>
              <a:t>金沢市の介護保険について</a:t>
            </a:r>
            <a:endParaRPr kumimoji="1" lang="ja-JP" altLang="en-US" sz="4800" b="1" spc="-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7041232" y="5157192"/>
            <a:ext cx="2339102" cy="830997"/>
          </a:xfrm>
          <a:prstGeom prst="rect">
            <a:avLst/>
          </a:prstGeom>
          <a:noFill/>
        </p:spPr>
        <p:txBody>
          <a:bodyPr wrap="none" rtlCol="0">
            <a:spAutoFit/>
          </a:bodyPr>
          <a:lstStyle/>
          <a:p>
            <a:r>
              <a:rPr kumimoji="1" lang="ja-JP" altLang="en-US" sz="2400" b="1" dirty="0" smtClean="0">
                <a:latin typeface="メイリオ" pitchFamily="50" charset="-128"/>
                <a:ea typeface="メイリオ" pitchFamily="50" charset="-128"/>
                <a:cs typeface="メイリオ" pitchFamily="50" charset="-128"/>
              </a:rPr>
              <a:t>金沢市議会議員</a:t>
            </a:r>
            <a:endParaRPr kumimoji="1" lang="en-US" altLang="ja-JP" sz="2400" b="1" dirty="0" smtClean="0">
              <a:latin typeface="メイリオ" pitchFamily="50" charset="-128"/>
              <a:ea typeface="メイリオ" pitchFamily="50" charset="-128"/>
              <a:cs typeface="メイリオ" pitchFamily="50" charset="-128"/>
            </a:endParaRPr>
          </a:p>
          <a:p>
            <a:r>
              <a:rPr kumimoji="1" lang="ja-JP" altLang="en-US" sz="2400" b="1" dirty="0" smtClean="0">
                <a:latin typeface="メイリオ" pitchFamily="50" charset="-128"/>
                <a:ea typeface="メイリオ" pitchFamily="50" charset="-128"/>
                <a:cs typeface="メイリオ" pitchFamily="50" charset="-128"/>
              </a:rPr>
              <a:t>広田みよ</a:t>
            </a:r>
            <a:endParaRPr kumimoji="1" lang="ja-JP" altLang="en-US" sz="2400" b="1" dirty="0">
              <a:latin typeface="メイリオ" pitchFamily="50" charset="-128"/>
              <a:ea typeface="メイリオ" pitchFamily="50" charset="-128"/>
              <a:cs typeface="メイリオ" pitchFamily="50" charset="-128"/>
            </a:endParaRPr>
          </a:p>
        </p:txBody>
      </p:sp>
      <p:pic>
        <p:nvPicPr>
          <p:cNvPr id="9" name="図 8" descr="10256945_526732070782486_1692267791091488988_n.jpg"/>
          <p:cNvPicPr>
            <a:picLocks noChangeAspect="1"/>
          </p:cNvPicPr>
          <p:nvPr/>
        </p:nvPicPr>
        <p:blipFill>
          <a:blip r:embed="rId2" cstate="print"/>
          <a:stretch>
            <a:fillRect/>
          </a:stretch>
        </p:blipFill>
        <p:spPr>
          <a:xfrm>
            <a:off x="8625408" y="5661248"/>
            <a:ext cx="1064568" cy="1064568"/>
          </a:xfrm>
          <a:prstGeom prst="rect">
            <a:avLst/>
          </a:prstGeom>
        </p:spPr>
      </p:pic>
    </p:spTree>
    <p:extLst>
      <p:ext uri="{BB962C8B-B14F-4D97-AF65-F5344CB8AC3E}">
        <p14:creationId xmlns:p14="http://schemas.microsoft.com/office/powerpoint/2010/main" val="27048774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7917336" y="764704"/>
            <a:ext cx="1871133" cy="1728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r">
              <a:spcBef>
                <a:spcPct val="20000"/>
              </a:spcBef>
            </a:pPr>
            <a:r>
              <a:rPr lang="ja-JP" altLang="en-US" sz="1500" dirty="0">
                <a:solidFill>
                  <a:prstClr val="black"/>
                </a:solidFill>
                <a:latin typeface="HGP創英角ｺﾞｼｯｸUB" pitchFamily="50" charset="-128"/>
                <a:ea typeface="HGP創英角ｺﾞｼｯｸUB" pitchFamily="50" charset="-128"/>
              </a:rPr>
              <a:t>基準額（月額） </a:t>
            </a:r>
            <a:endParaRPr lang="en-US" altLang="ja-JP" sz="1500" dirty="0">
              <a:solidFill>
                <a:prstClr val="black"/>
              </a:solidFill>
              <a:latin typeface="HGP創英角ｺﾞｼｯｸUB" pitchFamily="50" charset="-128"/>
              <a:ea typeface="HGP創英角ｺﾞｼｯｸUB" pitchFamily="50" charset="-128"/>
            </a:endParaRPr>
          </a:p>
          <a:p>
            <a:pPr marL="342900" indent="-342900" algn="r">
              <a:spcBef>
                <a:spcPct val="20000"/>
              </a:spcBef>
            </a:pPr>
            <a:r>
              <a:rPr lang="en-US" altLang="ja-JP" sz="1500" dirty="0">
                <a:solidFill>
                  <a:prstClr val="black"/>
                </a:solidFill>
                <a:latin typeface="HGP創英角ｺﾞｼｯｸUB" pitchFamily="50" charset="-128"/>
                <a:ea typeface="HGP創英角ｺﾞｼｯｸUB" pitchFamily="50" charset="-128"/>
              </a:rPr>
              <a:t>12</a:t>
            </a:r>
            <a:r>
              <a:rPr lang="ja-JP" altLang="en-US" sz="1500" dirty="0">
                <a:solidFill>
                  <a:prstClr val="black"/>
                </a:solidFill>
                <a:latin typeface="HGP創英角ｺﾞｼｯｸUB" pitchFamily="50" charset="-128"/>
                <a:ea typeface="HGP創英角ｺﾞｼｯｸUB" pitchFamily="50" charset="-128"/>
              </a:rPr>
              <a:t>～</a:t>
            </a:r>
            <a:r>
              <a:rPr lang="en-US" altLang="ja-JP" sz="1500" dirty="0">
                <a:solidFill>
                  <a:prstClr val="black"/>
                </a:solidFill>
                <a:latin typeface="HGP創英角ｺﾞｼｯｸUB" pitchFamily="50" charset="-128"/>
                <a:ea typeface="HGP創英角ｺﾞｼｯｸUB" pitchFamily="50" charset="-128"/>
              </a:rPr>
              <a:t>14</a:t>
            </a:r>
            <a:r>
              <a:rPr lang="ja-JP" altLang="en-US" sz="1500" dirty="0">
                <a:solidFill>
                  <a:prstClr val="black"/>
                </a:solidFill>
                <a:latin typeface="HGP創英角ｺﾞｼｯｸUB" pitchFamily="50" charset="-128"/>
                <a:ea typeface="HGP創英角ｺﾞｼｯｸUB" pitchFamily="50" charset="-128"/>
              </a:rPr>
              <a:t>年度</a:t>
            </a:r>
            <a:endParaRPr lang="en-US" altLang="ja-JP" sz="1500" dirty="0">
              <a:solidFill>
                <a:prstClr val="black"/>
              </a:solidFill>
              <a:latin typeface="HGP創英角ｺﾞｼｯｸUB" pitchFamily="50" charset="-128"/>
              <a:ea typeface="HGP創英角ｺﾞｼｯｸUB" pitchFamily="50" charset="-128"/>
            </a:endParaRPr>
          </a:p>
          <a:p>
            <a:pPr marL="342900" indent="-342900" algn="r">
              <a:spcBef>
                <a:spcPct val="20000"/>
              </a:spcBef>
            </a:pPr>
            <a:r>
              <a:rPr lang="ja-JP" altLang="en-US" sz="1500" dirty="0">
                <a:solidFill>
                  <a:prstClr val="black"/>
                </a:solidFill>
                <a:latin typeface="HGP創英角ｺﾞｼｯｸUB" pitchFamily="50" charset="-128"/>
                <a:ea typeface="HGP創英角ｺﾞｼｯｸUB" pitchFamily="50" charset="-128"/>
              </a:rPr>
              <a:t>　</a:t>
            </a:r>
            <a:r>
              <a:rPr lang="en-US" altLang="ja-JP" sz="1500" dirty="0">
                <a:solidFill>
                  <a:prstClr val="black"/>
                </a:solidFill>
                <a:latin typeface="HGP創英角ｺﾞｼｯｸUB" pitchFamily="50" charset="-128"/>
                <a:ea typeface="HGP創英角ｺﾞｼｯｸUB" pitchFamily="50" charset="-128"/>
              </a:rPr>
              <a:t>3,150</a:t>
            </a:r>
            <a:r>
              <a:rPr lang="ja-JP" altLang="en-US" sz="1500" dirty="0">
                <a:solidFill>
                  <a:prstClr val="black"/>
                </a:solidFill>
                <a:latin typeface="HGP創英角ｺﾞｼｯｸUB" pitchFamily="50" charset="-128"/>
                <a:ea typeface="HGP創英角ｺﾞｼｯｸUB" pitchFamily="50" charset="-128"/>
              </a:rPr>
              <a:t>円</a:t>
            </a:r>
          </a:p>
          <a:p>
            <a:pPr marL="342900" indent="-342900" algn="r">
              <a:spcBef>
                <a:spcPct val="20000"/>
              </a:spcBef>
            </a:pPr>
            <a:r>
              <a:rPr lang="ja-JP" altLang="en-US" sz="1500" dirty="0">
                <a:solidFill>
                  <a:prstClr val="black"/>
                </a:solidFill>
                <a:latin typeface="HGP創英角ｺﾞｼｯｸUB" pitchFamily="50" charset="-128"/>
                <a:ea typeface="HGP創英角ｺﾞｼｯｸUB" pitchFamily="50" charset="-128"/>
              </a:rPr>
              <a:t>　　 </a:t>
            </a:r>
            <a:r>
              <a:rPr lang="en-US" altLang="ja-JP" sz="1500" dirty="0">
                <a:solidFill>
                  <a:prstClr val="black"/>
                </a:solidFill>
                <a:latin typeface="HGP創英角ｺﾞｼｯｸUB" pitchFamily="50" charset="-128"/>
                <a:ea typeface="HGP創英角ｺﾞｼｯｸUB" pitchFamily="50" charset="-128"/>
              </a:rPr>
              <a:t>15</a:t>
            </a:r>
            <a:r>
              <a:rPr lang="ja-JP" altLang="en-US" sz="1500" dirty="0">
                <a:solidFill>
                  <a:prstClr val="black"/>
                </a:solidFill>
                <a:latin typeface="HGP創英角ｺﾞｼｯｸUB" pitchFamily="50" charset="-128"/>
                <a:ea typeface="HGP創英角ｺﾞｼｯｸUB" pitchFamily="50" charset="-128"/>
              </a:rPr>
              <a:t>～</a:t>
            </a:r>
            <a:r>
              <a:rPr lang="en-US" altLang="ja-JP" sz="1500" dirty="0">
                <a:solidFill>
                  <a:prstClr val="black"/>
                </a:solidFill>
                <a:latin typeface="HGP創英角ｺﾞｼｯｸUB" pitchFamily="50" charset="-128"/>
                <a:ea typeface="HGP創英角ｺﾞｼｯｸUB" pitchFamily="50" charset="-128"/>
              </a:rPr>
              <a:t>17</a:t>
            </a:r>
            <a:r>
              <a:rPr lang="ja-JP" altLang="en-US" sz="1500" dirty="0">
                <a:solidFill>
                  <a:prstClr val="black"/>
                </a:solidFill>
                <a:latin typeface="HGP創英角ｺﾞｼｯｸUB" pitchFamily="50" charset="-128"/>
                <a:ea typeface="HGP創英角ｺﾞｼｯｸUB" pitchFamily="50" charset="-128"/>
              </a:rPr>
              <a:t>年度</a:t>
            </a:r>
            <a:endParaRPr lang="en-US" altLang="ja-JP" sz="1500" dirty="0">
              <a:solidFill>
                <a:prstClr val="black"/>
              </a:solidFill>
              <a:latin typeface="HGP創英角ｺﾞｼｯｸUB" pitchFamily="50" charset="-128"/>
              <a:ea typeface="HGP創英角ｺﾞｼｯｸUB" pitchFamily="50" charset="-128"/>
            </a:endParaRPr>
          </a:p>
          <a:p>
            <a:pPr marL="342900" indent="-342900" algn="r">
              <a:spcBef>
                <a:spcPct val="20000"/>
              </a:spcBef>
            </a:pPr>
            <a:r>
              <a:rPr lang="ja-JP" altLang="en-US" sz="1500" dirty="0">
                <a:solidFill>
                  <a:prstClr val="black"/>
                </a:solidFill>
                <a:latin typeface="HGP創英角ｺﾞｼｯｸUB" pitchFamily="50" charset="-128"/>
                <a:ea typeface="HGP創英角ｺﾞｼｯｸUB" pitchFamily="50" charset="-128"/>
              </a:rPr>
              <a:t>　</a:t>
            </a:r>
            <a:r>
              <a:rPr lang="en-US" altLang="ja-JP" sz="1500" dirty="0">
                <a:solidFill>
                  <a:prstClr val="black"/>
                </a:solidFill>
                <a:latin typeface="HGP創英角ｺﾞｼｯｸUB" pitchFamily="50" charset="-128"/>
                <a:ea typeface="HGP創英角ｺﾞｼｯｸUB" pitchFamily="50" charset="-128"/>
              </a:rPr>
              <a:t>3,930</a:t>
            </a:r>
            <a:r>
              <a:rPr lang="ja-JP" altLang="en-US" sz="1500" dirty="0">
                <a:solidFill>
                  <a:prstClr val="black"/>
                </a:solidFill>
                <a:latin typeface="HGP創英角ｺﾞｼｯｸUB" pitchFamily="50" charset="-128"/>
                <a:ea typeface="HGP創英角ｺﾞｼｯｸUB" pitchFamily="50" charset="-128"/>
              </a:rPr>
              <a:t>円</a:t>
            </a:r>
          </a:p>
          <a:p>
            <a:pPr marL="342900" indent="-342900" algn="r">
              <a:spcBef>
                <a:spcPct val="20000"/>
              </a:spcBef>
            </a:pPr>
            <a:r>
              <a:rPr lang="en-US" altLang="ja-JP" sz="1500" dirty="0">
                <a:solidFill>
                  <a:prstClr val="black"/>
                </a:solidFill>
                <a:latin typeface="HGP創英角ｺﾞｼｯｸUB" pitchFamily="50" charset="-128"/>
                <a:ea typeface="HGP創英角ｺﾞｼｯｸUB" pitchFamily="50" charset="-128"/>
              </a:rPr>
              <a:t>18</a:t>
            </a:r>
            <a:r>
              <a:rPr lang="ja-JP" altLang="en-US" sz="1500" dirty="0">
                <a:solidFill>
                  <a:prstClr val="black"/>
                </a:solidFill>
                <a:latin typeface="HGP創英角ｺﾞｼｯｸUB" pitchFamily="50" charset="-128"/>
                <a:ea typeface="HGP創英角ｺﾞｼｯｸUB" pitchFamily="50" charset="-128"/>
              </a:rPr>
              <a:t>～</a:t>
            </a:r>
            <a:r>
              <a:rPr lang="en-US" altLang="ja-JP" sz="1500" dirty="0">
                <a:solidFill>
                  <a:prstClr val="black"/>
                </a:solidFill>
                <a:latin typeface="HGP創英角ｺﾞｼｯｸUB" pitchFamily="50" charset="-128"/>
                <a:ea typeface="HGP創英角ｺﾞｼｯｸUB" pitchFamily="50" charset="-128"/>
              </a:rPr>
              <a:t>23</a:t>
            </a:r>
            <a:r>
              <a:rPr lang="ja-JP" altLang="en-US" sz="1500" dirty="0">
                <a:solidFill>
                  <a:prstClr val="black"/>
                </a:solidFill>
                <a:latin typeface="HGP創英角ｺﾞｼｯｸUB" pitchFamily="50" charset="-128"/>
                <a:ea typeface="HGP創英角ｺﾞｼｯｸUB" pitchFamily="50" charset="-128"/>
              </a:rPr>
              <a:t>年度　</a:t>
            </a:r>
            <a:endParaRPr lang="en-US" altLang="ja-JP" sz="1500" dirty="0">
              <a:solidFill>
                <a:prstClr val="black"/>
              </a:solidFill>
              <a:latin typeface="HGP創英角ｺﾞｼｯｸUB" pitchFamily="50" charset="-128"/>
              <a:ea typeface="HGP創英角ｺﾞｼｯｸUB" pitchFamily="50" charset="-128"/>
            </a:endParaRPr>
          </a:p>
          <a:p>
            <a:pPr marL="342900" indent="-342900" algn="r">
              <a:spcBef>
                <a:spcPct val="20000"/>
              </a:spcBef>
            </a:pPr>
            <a:r>
              <a:rPr lang="en-US" altLang="ja-JP" sz="1500" dirty="0">
                <a:solidFill>
                  <a:prstClr val="black"/>
                </a:solidFill>
                <a:latin typeface="HGP創英角ｺﾞｼｯｸUB" pitchFamily="50" charset="-128"/>
                <a:ea typeface="HGP創英角ｺﾞｼｯｸUB" pitchFamily="50" charset="-128"/>
              </a:rPr>
              <a:t>4,750</a:t>
            </a:r>
            <a:r>
              <a:rPr lang="ja-JP" altLang="en-US" sz="1500" dirty="0">
                <a:solidFill>
                  <a:prstClr val="black"/>
                </a:solidFill>
                <a:latin typeface="HGP創英角ｺﾞｼｯｸUB" pitchFamily="50" charset="-128"/>
                <a:ea typeface="HGP創英角ｺﾞｼｯｸUB" pitchFamily="50" charset="-128"/>
              </a:rPr>
              <a:t>円</a:t>
            </a:r>
          </a:p>
          <a:p>
            <a:pPr marL="342900" indent="-342900" algn="r">
              <a:spcBef>
                <a:spcPct val="20000"/>
              </a:spcBef>
            </a:pPr>
            <a:r>
              <a:rPr lang="en-US" altLang="ja-JP" sz="1500" dirty="0">
                <a:solidFill>
                  <a:prstClr val="black"/>
                </a:solidFill>
                <a:latin typeface="HGP創英角ｺﾞｼｯｸUB" pitchFamily="50" charset="-128"/>
                <a:ea typeface="HGP創英角ｺﾞｼｯｸUB" pitchFamily="50" charset="-128"/>
              </a:rPr>
              <a:t>24</a:t>
            </a:r>
            <a:r>
              <a:rPr lang="ja-JP" altLang="en-US" sz="1500" dirty="0">
                <a:solidFill>
                  <a:prstClr val="black"/>
                </a:solidFill>
                <a:latin typeface="HGP創英角ｺﾞｼｯｸUB" pitchFamily="50" charset="-128"/>
                <a:ea typeface="HGP創英角ｺﾞｼｯｸUB" pitchFamily="50" charset="-128"/>
              </a:rPr>
              <a:t>～</a:t>
            </a:r>
            <a:r>
              <a:rPr lang="en-US" altLang="ja-JP" sz="1500" dirty="0">
                <a:solidFill>
                  <a:prstClr val="black"/>
                </a:solidFill>
                <a:latin typeface="HGP創英角ｺﾞｼｯｸUB" pitchFamily="50" charset="-128"/>
                <a:ea typeface="HGP創英角ｺﾞｼｯｸUB" pitchFamily="50" charset="-128"/>
              </a:rPr>
              <a:t>26</a:t>
            </a:r>
            <a:r>
              <a:rPr lang="ja-JP" altLang="en-US" sz="1500" dirty="0">
                <a:solidFill>
                  <a:prstClr val="black"/>
                </a:solidFill>
                <a:latin typeface="HGP創英角ｺﾞｼｯｸUB" pitchFamily="50" charset="-128"/>
                <a:ea typeface="HGP創英角ｺﾞｼｯｸUB" pitchFamily="50" charset="-128"/>
              </a:rPr>
              <a:t>年度</a:t>
            </a:r>
            <a:endParaRPr lang="en-US" altLang="ja-JP" sz="1500" dirty="0">
              <a:solidFill>
                <a:prstClr val="black"/>
              </a:solidFill>
              <a:latin typeface="HGP創英角ｺﾞｼｯｸUB" pitchFamily="50" charset="-128"/>
              <a:ea typeface="HGP創英角ｺﾞｼｯｸUB" pitchFamily="50" charset="-128"/>
            </a:endParaRPr>
          </a:p>
          <a:p>
            <a:pPr marL="342900" indent="-342900" algn="r">
              <a:spcBef>
                <a:spcPct val="20000"/>
              </a:spcBef>
            </a:pPr>
            <a:r>
              <a:rPr lang="ja-JP" altLang="en-US" sz="1500" dirty="0">
                <a:solidFill>
                  <a:prstClr val="black"/>
                </a:solidFill>
                <a:latin typeface="HGP創英角ｺﾞｼｯｸUB" pitchFamily="50" charset="-128"/>
                <a:ea typeface="HGP創英角ｺﾞｼｯｸUB" pitchFamily="50" charset="-128"/>
              </a:rPr>
              <a:t>　</a:t>
            </a:r>
            <a:r>
              <a:rPr lang="en-US" altLang="ja-JP" sz="1500" dirty="0">
                <a:solidFill>
                  <a:prstClr val="black"/>
                </a:solidFill>
                <a:latin typeface="HGP創英角ｺﾞｼｯｸUB" pitchFamily="50" charset="-128"/>
                <a:ea typeface="HGP創英角ｺﾞｼｯｸUB" pitchFamily="50" charset="-128"/>
              </a:rPr>
              <a:t>5,680</a:t>
            </a:r>
            <a:r>
              <a:rPr lang="ja-JP" altLang="en-US" sz="1500" dirty="0">
                <a:solidFill>
                  <a:prstClr val="black"/>
                </a:solidFill>
                <a:latin typeface="HGP創英角ｺﾞｼｯｸUB" pitchFamily="50" charset="-128"/>
                <a:ea typeface="HGP創英角ｺﾞｼｯｸUB" pitchFamily="50" charset="-128"/>
              </a:rPr>
              <a:t>円</a:t>
            </a:r>
          </a:p>
          <a:p>
            <a:pPr marL="342900" indent="-342900" algn="r">
              <a:spcBef>
                <a:spcPct val="20000"/>
              </a:spcBef>
            </a:pPr>
            <a:endParaRPr lang="en-US" altLang="ja-JP" sz="1500" dirty="0">
              <a:solidFill>
                <a:prstClr val="black"/>
              </a:solidFill>
              <a:latin typeface="HGP創英角ｺﾞｼｯｸUB" pitchFamily="50" charset="-128"/>
              <a:ea typeface="HGP創英角ｺﾞｼｯｸUB" pitchFamily="50" charset="-128"/>
            </a:endParaRPr>
          </a:p>
        </p:txBody>
      </p:sp>
      <p:pic>
        <p:nvPicPr>
          <p:cNvPr id="9" name="Picture 2"/>
          <p:cNvPicPr>
            <a:picLocks noChangeAspect="1" noChangeArrowheads="1"/>
            <a:extLst>
              <a:ext uri="{84589F7E-364E-4C9E-8A38-B11213B215E9}">
                <a14:cameraTool xmlns:a14="http://schemas.microsoft.com/office/drawing/2010/main" cellRange="$B$1:$G$14" spid="_x0000_s1053"/>
              </a:ext>
            </a:extLst>
          </p:cNvPicPr>
          <p:nvPr/>
        </p:nvPicPr>
        <p:blipFill>
          <a:blip r:embed="rId2" cstate="print"/>
          <a:srcRect/>
          <a:stretch>
            <a:fillRect/>
          </a:stretch>
        </p:blipFill>
        <p:spPr bwMode="auto">
          <a:xfrm>
            <a:off x="768482" y="224464"/>
            <a:ext cx="7642101" cy="6442102"/>
          </a:xfrm>
          <a:prstGeom prst="rect">
            <a:avLst/>
          </a:prstGeom>
          <a:solidFill>
            <a:srgbClr val="FFFFFF"/>
          </a:soli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pic>
      <p:sp>
        <p:nvSpPr>
          <p:cNvPr id="6" name="Text Box 1026"/>
          <p:cNvSpPr txBox="1">
            <a:spLocks noChangeArrowheads="1"/>
          </p:cNvSpPr>
          <p:nvPr/>
        </p:nvSpPr>
        <p:spPr bwMode="auto">
          <a:xfrm>
            <a:off x="10418" y="15996"/>
            <a:ext cx="9914598" cy="461665"/>
          </a:xfrm>
          <a:prstGeom prst="rect">
            <a:avLst/>
          </a:prstGeom>
          <a:noFill/>
          <a:ln w="9525">
            <a:noFill/>
            <a:miter lim="800000"/>
            <a:headEnd/>
            <a:tailEnd/>
          </a:ln>
        </p:spPr>
        <p:txBody>
          <a:bodyPr>
            <a:spAutoFit/>
          </a:bodyPr>
          <a:lstStyle/>
          <a:p>
            <a:pPr defTabSz="912813">
              <a:spcBef>
                <a:spcPct val="50000"/>
              </a:spcBef>
            </a:pPr>
            <a:r>
              <a:rPr lang="ja-JP" altLang="en-US" sz="2400" dirty="0" smtClean="0">
                <a:solidFill>
                  <a:prstClr val="black"/>
                </a:solidFill>
                <a:latin typeface="HGP創英角ｺﾞｼｯｸUB" pitchFamily="50" charset="-128"/>
                <a:ea typeface="HGP創英角ｺﾞｼｯｸUB" pitchFamily="50" charset="-128"/>
              </a:rPr>
              <a:t>（</a:t>
            </a:r>
            <a:r>
              <a:rPr lang="en-US" altLang="ja-JP" sz="2400" dirty="0" smtClean="0">
                <a:solidFill>
                  <a:prstClr val="black"/>
                </a:solidFill>
                <a:latin typeface="HGP創英角ｺﾞｼｯｸUB" pitchFamily="50" charset="-128"/>
                <a:ea typeface="HGP創英角ｺﾞｼｯｸUB" pitchFamily="50" charset="-128"/>
              </a:rPr>
              <a:t>19</a:t>
            </a:r>
            <a:r>
              <a:rPr lang="ja-JP" altLang="en-US" sz="2400" dirty="0" smtClean="0">
                <a:solidFill>
                  <a:prstClr val="black"/>
                </a:solidFill>
                <a:latin typeface="HGP創英角ｺﾞｼｯｸUB" pitchFamily="50" charset="-128"/>
                <a:ea typeface="HGP創英角ｺﾞｼｯｸUB" pitchFamily="50" charset="-128"/>
              </a:rPr>
              <a:t>）第１号被保険者（６５歳以上）の保険料</a:t>
            </a:r>
            <a:endParaRPr lang="ja-JP" altLang="en-US" sz="2400" dirty="0">
              <a:solidFill>
                <a:prstClr val="black"/>
              </a:solidFill>
              <a:latin typeface="HGP創英角ｺﾞｼｯｸUB" pitchFamily="50" charset="-128"/>
              <a:ea typeface="HGP創英角ｺﾞｼｯｸUB" pitchFamily="50" charset="-128"/>
            </a:endParaRPr>
          </a:p>
        </p:txBody>
      </p:sp>
    </p:spTree>
    <p:extLst>
      <p:ext uri="{BB962C8B-B14F-4D97-AF65-F5344CB8AC3E}">
        <p14:creationId xmlns:p14="http://schemas.microsoft.com/office/powerpoint/2010/main" val="2158767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026"/>
          <p:cNvSpPr txBox="1">
            <a:spLocks noChangeArrowheads="1"/>
          </p:cNvSpPr>
          <p:nvPr/>
        </p:nvSpPr>
        <p:spPr bwMode="auto">
          <a:xfrm>
            <a:off x="10418" y="15996"/>
            <a:ext cx="9914598" cy="461665"/>
          </a:xfrm>
          <a:prstGeom prst="rect">
            <a:avLst/>
          </a:prstGeom>
          <a:noFill/>
          <a:ln w="9525">
            <a:noFill/>
            <a:miter lim="800000"/>
            <a:headEnd/>
            <a:tailEnd/>
          </a:ln>
        </p:spPr>
        <p:txBody>
          <a:bodyPr>
            <a:spAutoFit/>
          </a:bodyPr>
          <a:lstStyle/>
          <a:p>
            <a:pPr defTabSz="912813">
              <a:spcBef>
                <a:spcPct val="50000"/>
              </a:spcBef>
            </a:pPr>
            <a:r>
              <a:rPr lang="ja-JP" altLang="en-US" sz="2400" dirty="0" smtClean="0">
                <a:solidFill>
                  <a:prstClr val="black"/>
                </a:solidFill>
                <a:latin typeface="HGP創英角ｺﾞｼｯｸUB" pitchFamily="50" charset="-128"/>
                <a:ea typeface="HGP創英角ｺﾞｼｯｸUB" pitchFamily="50" charset="-128"/>
              </a:rPr>
              <a:t>（</a:t>
            </a:r>
            <a:r>
              <a:rPr lang="en-US" altLang="ja-JP" sz="2400" dirty="0" smtClean="0">
                <a:solidFill>
                  <a:prstClr val="black"/>
                </a:solidFill>
                <a:latin typeface="HGP創英角ｺﾞｼｯｸUB" pitchFamily="50" charset="-128"/>
                <a:ea typeface="HGP創英角ｺﾞｼｯｸUB" pitchFamily="50" charset="-128"/>
              </a:rPr>
              <a:t>20</a:t>
            </a:r>
            <a:r>
              <a:rPr lang="ja-JP" altLang="en-US" sz="2400" dirty="0" smtClean="0">
                <a:solidFill>
                  <a:prstClr val="black"/>
                </a:solidFill>
                <a:latin typeface="HGP創英角ｺﾞｼｯｸUB" pitchFamily="50" charset="-128"/>
                <a:ea typeface="HGP創英角ｺﾞｼｯｸUB" pitchFamily="50" charset="-128"/>
              </a:rPr>
              <a:t>）保険料の減免状況</a:t>
            </a:r>
            <a:endParaRPr lang="ja-JP" altLang="en-US" sz="2400" dirty="0">
              <a:solidFill>
                <a:prstClr val="black"/>
              </a:solidFill>
              <a:latin typeface="HGP創英角ｺﾞｼｯｸUB" pitchFamily="50" charset="-128"/>
              <a:ea typeface="HGP創英角ｺﾞｼｯｸUB" pitchFamily="50" charset="-128"/>
            </a:endParaRPr>
          </a:p>
        </p:txBody>
      </p:sp>
      <p:pic>
        <p:nvPicPr>
          <p:cNvPr id="8" name="Picture 2"/>
          <p:cNvPicPr>
            <a:picLocks noChangeAspect="1" noChangeArrowheads="1"/>
            <a:extLst>
              <a:ext uri="{84589F7E-364E-4C9E-8A38-B11213B215E9}">
                <a14:cameraTool xmlns:a14="http://schemas.microsoft.com/office/drawing/2010/main" cellRange="$B$1:$L$29" spid="_x0000_s2104"/>
              </a:ext>
            </a:extLst>
          </p:cNvPicPr>
          <p:nvPr/>
        </p:nvPicPr>
        <p:blipFill>
          <a:blip r:embed="rId2" cstate="print"/>
          <a:srcRect/>
          <a:stretch>
            <a:fillRect/>
          </a:stretch>
        </p:blipFill>
        <p:spPr bwMode="auto">
          <a:xfrm>
            <a:off x="833974" y="981718"/>
            <a:ext cx="8538346" cy="5797253"/>
          </a:xfrm>
          <a:prstGeom prst="rect">
            <a:avLst/>
          </a:prstGeom>
          <a:solidFill>
            <a:srgbClr val="FFFFFF"/>
          </a:solidFill>
          <a:ln>
            <a:noFill/>
          </a:ln>
          <a:effectLst/>
          <a:extLst>
            <a:ext uri="{91240B29-F687-4F45-9708-019B960494DF}">
              <a14:hiddenLine xmlns:a14="http://schemas.microsoft.com/office/drawing/2010/main" w="9525" algn="ctr">
                <a:solidFill>
                  <a:srgbClr xmlns:mc="http://schemas.openxmlformats.org/markup-compatibility/2006" val="000000" mc:Ignorable="a14" a14:legacySpreadsheetColorIndex="64"/>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角丸四角形 6"/>
          <p:cNvSpPr/>
          <p:nvPr/>
        </p:nvSpPr>
        <p:spPr bwMode="auto">
          <a:xfrm>
            <a:off x="179184" y="477661"/>
            <a:ext cx="9577064" cy="504056"/>
          </a:xfrm>
          <a:prstGeom prst="roundRect">
            <a:avLst/>
          </a:prstGeom>
          <a:solidFill>
            <a:srgbClr val="FFFF99"/>
          </a:solidFill>
          <a:ln>
            <a:headEnd/>
            <a:tailEnd/>
          </a:ln>
        </p:spPr>
        <p:style>
          <a:lnRef idx="2">
            <a:schemeClr val="accent6"/>
          </a:lnRef>
          <a:fillRef idx="1">
            <a:schemeClr val="lt1"/>
          </a:fillRef>
          <a:effectRef idx="0">
            <a:schemeClr val="accent6"/>
          </a:effectRef>
          <a:fontRef idx="minor">
            <a:schemeClr val="dk1"/>
          </a:fontRef>
        </p:style>
        <p:txBody>
          <a:bodyPr lIns="68415" tIns="34208" rIns="68415" bIns="34208" rtlCol="0" anchor="ctr"/>
          <a:lstStyle/>
          <a:p>
            <a:pPr marL="201613" indent="-201613" algn="just" defTabSz="957263"/>
            <a:r>
              <a:rPr lang="ja-JP" altLang="en-US" sz="1400" dirty="0" smtClean="0">
                <a:solidFill>
                  <a:prstClr val="black"/>
                </a:solidFill>
                <a:latin typeface="ＭＳ ゴシック" pitchFamily="49" charset="-128"/>
                <a:ea typeface="ＭＳ ゴシック" pitchFamily="49" charset="-128"/>
              </a:rPr>
              <a:t>○　</a:t>
            </a:r>
            <a:r>
              <a:rPr lang="ja-JP" altLang="en-US" sz="1400" dirty="0" smtClean="0">
                <a:solidFill>
                  <a:prstClr val="black"/>
                </a:solidFill>
                <a:latin typeface="メイリオ" pitchFamily="50" charset="-128"/>
                <a:ea typeface="メイリオ" pitchFamily="50" charset="-128"/>
              </a:rPr>
              <a:t>減免件数</a:t>
            </a:r>
            <a:r>
              <a:rPr lang="ja-JP" altLang="en-US" sz="1400" u="sng" dirty="0" smtClean="0">
                <a:solidFill>
                  <a:prstClr val="black"/>
                </a:solidFill>
                <a:latin typeface="メイリオ" pitchFamily="50" charset="-128"/>
                <a:ea typeface="メイリオ" pitchFamily="50" charset="-128"/>
              </a:rPr>
              <a:t>全体では、</a:t>
            </a:r>
            <a:r>
              <a:rPr lang="ja-JP" altLang="en-US" sz="1400" b="1" u="sng" dirty="0" smtClean="0">
                <a:solidFill>
                  <a:prstClr val="black"/>
                </a:solidFill>
                <a:latin typeface="メイリオ" pitchFamily="50" charset="-128"/>
                <a:ea typeface="メイリオ" pitchFamily="50" charset="-128"/>
              </a:rPr>
              <a:t>微減</a:t>
            </a:r>
            <a:r>
              <a:rPr lang="ja-JP" altLang="en-US" sz="1400" u="sng" dirty="0" smtClean="0">
                <a:solidFill>
                  <a:prstClr val="black"/>
                </a:solidFill>
                <a:latin typeface="メイリオ" pitchFamily="50" charset="-128"/>
                <a:ea typeface="メイリオ" pitchFamily="50" charset="-128"/>
              </a:rPr>
              <a:t>である。</a:t>
            </a:r>
            <a:r>
              <a:rPr lang="ja-JP" altLang="en-US" sz="1400" dirty="0" smtClean="0">
                <a:solidFill>
                  <a:prstClr val="black"/>
                </a:solidFill>
                <a:latin typeface="メイリオ" pitchFamily="50" charset="-128"/>
                <a:ea typeface="メイリオ" pitchFamily="50" charset="-128"/>
              </a:rPr>
              <a:t>内訳としては、</a:t>
            </a:r>
            <a:r>
              <a:rPr lang="ja-JP" altLang="en-US" sz="1400" u="sng" dirty="0" smtClean="0">
                <a:solidFill>
                  <a:prstClr val="black"/>
                </a:solidFill>
                <a:latin typeface="メイリオ" pitchFamily="50" charset="-128"/>
                <a:ea typeface="メイリオ" pitchFamily="50" charset="-128"/>
              </a:rPr>
              <a:t>拘禁または海外居住に</a:t>
            </a:r>
            <a:r>
              <a:rPr lang="ja-JP" altLang="en-US" sz="1400" u="sng" dirty="0">
                <a:solidFill>
                  <a:prstClr val="black"/>
                </a:solidFill>
                <a:latin typeface="メイリオ" pitchFamily="50" charset="-128"/>
                <a:ea typeface="メイリオ" pitchFamily="50" charset="-128"/>
              </a:rPr>
              <a:t>よる</a:t>
            </a:r>
            <a:r>
              <a:rPr lang="ja-JP" altLang="en-US" sz="1400" dirty="0">
                <a:solidFill>
                  <a:prstClr val="black"/>
                </a:solidFill>
                <a:latin typeface="メイリオ" pitchFamily="50" charset="-128"/>
                <a:ea typeface="メイリオ" pitchFamily="50" charset="-128"/>
              </a:rPr>
              <a:t>減免</a:t>
            </a:r>
            <a:r>
              <a:rPr lang="ja-JP" altLang="en-US" sz="1400" dirty="0" smtClean="0">
                <a:solidFill>
                  <a:prstClr val="black"/>
                </a:solidFill>
                <a:latin typeface="メイリオ" pitchFamily="50" charset="-128"/>
                <a:ea typeface="メイリオ" pitchFamily="50" charset="-128"/>
              </a:rPr>
              <a:t>が</a:t>
            </a:r>
            <a:r>
              <a:rPr lang="ja-JP" altLang="en-US" sz="1400" b="1" u="sng" dirty="0" smtClean="0">
                <a:solidFill>
                  <a:prstClr val="black"/>
                </a:solidFill>
                <a:latin typeface="メイリオ" pitchFamily="50" charset="-128"/>
                <a:ea typeface="メイリオ" pitchFamily="50" charset="-128"/>
              </a:rPr>
              <a:t>増加</a:t>
            </a:r>
            <a:r>
              <a:rPr lang="ja-JP" altLang="en-US" sz="1400" u="sng" dirty="0" smtClean="0">
                <a:solidFill>
                  <a:prstClr val="black"/>
                </a:solidFill>
                <a:latin typeface="メイリオ" pitchFamily="50" charset="-128"/>
                <a:ea typeface="メイリオ" pitchFamily="50" charset="-128"/>
              </a:rPr>
              <a:t>し</a:t>
            </a:r>
            <a:r>
              <a:rPr lang="ja-JP" altLang="en-US" sz="1400" dirty="0">
                <a:solidFill>
                  <a:prstClr val="black"/>
                </a:solidFill>
                <a:latin typeface="メイリオ" pitchFamily="50" charset="-128"/>
                <a:ea typeface="メイリオ" pitchFamily="50" charset="-128"/>
              </a:rPr>
              <a:t>、</a:t>
            </a:r>
            <a:r>
              <a:rPr lang="ja-JP" altLang="en-US" sz="1400" u="sng" dirty="0">
                <a:solidFill>
                  <a:prstClr val="black"/>
                </a:solidFill>
                <a:latin typeface="メイリオ" pitchFamily="50" charset="-128"/>
                <a:ea typeface="メイリオ" pitchFamily="50" charset="-128"/>
              </a:rPr>
              <a:t>本人及び家族の収入が少ないことによる</a:t>
            </a:r>
            <a:r>
              <a:rPr lang="ja-JP" altLang="en-US" sz="1400" dirty="0" smtClean="0">
                <a:solidFill>
                  <a:prstClr val="black"/>
                </a:solidFill>
                <a:latin typeface="メイリオ" pitchFamily="50" charset="-128"/>
                <a:ea typeface="メイリオ" pitchFamily="50" charset="-128"/>
              </a:rPr>
              <a:t>減免が</a:t>
            </a:r>
            <a:r>
              <a:rPr lang="ja-JP" altLang="en-US" sz="1400" b="1" u="sng" dirty="0" smtClean="0">
                <a:solidFill>
                  <a:prstClr val="black"/>
                </a:solidFill>
                <a:latin typeface="メイリオ" pitchFamily="50" charset="-128"/>
                <a:ea typeface="メイリオ" pitchFamily="50" charset="-128"/>
              </a:rPr>
              <a:t>減少</a:t>
            </a:r>
            <a:r>
              <a:rPr lang="ja-JP" altLang="en-US" sz="1400" dirty="0" smtClean="0">
                <a:solidFill>
                  <a:prstClr val="black"/>
                </a:solidFill>
                <a:latin typeface="メイリオ" pitchFamily="50" charset="-128"/>
                <a:ea typeface="メイリオ" pitchFamily="50" charset="-128"/>
              </a:rPr>
              <a:t>している。</a:t>
            </a:r>
            <a:endParaRPr lang="ja-JP" altLang="en-US" sz="1400" dirty="0">
              <a:solidFill>
                <a:srgbClr val="FF0000"/>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42912337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829076" y="851944"/>
            <a:ext cx="3737185" cy="2141537"/>
          </a:xfrm>
          <a:prstGeom prst="rect">
            <a:avLst/>
          </a:prstGeom>
          <a:noFill/>
          <a:ln w="38100">
            <a:solidFill>
              <a:schemeClr val="tx1"/>
            </a:solidFill>
            <a:miter lim="800000"/>
            <a:headEnd/>
            <a:tailEnd/>
          </a:ln>
        </p:spPr>
        <p:txBody>
          <a:bodyPr wrap="none" anchor="ctr"/>
          <a:lstStyle/>
          <a:p>
            <a:endParaRPr lang="ja-JP" altLang="en-US">
              <a:solidFill>
                <a:srgbClr val="000000"/>
              </a:solidFill>
            </a:endParaRPr>
          </a:p>
        </p:txBody>
      </p:sp>
      <p:sp>
        <p:nvSpPr>
          <p:cNvPr id="17411" name="Rectangle 3"/>
          <p:cNvSpPr>
            <a:spLocks noChangeArrowheads="1"/>
          </p:cNvSpPr>
          <p:nvPr/>
        </p:nvSpPr>
        <p:spPr bwMode="auto">
          <a:xfrm>
            <a:off x="5030030" y="764632"/>
            <a:ext cx="1445321" cy="588963"/>
          </a:xfrm>
          <a:prstGeom prst="rect">
            <a:avLst/>
          </a:prstGeom>
          <a:solidFill>
            <a:srgbClr val="FFFF99"/>
          </a:solidFill>
          <a:ln w="38100" cmpd="dbl">
            <a:solidFill>
              <a:schemeClr val="tx1"/>
            </a:solidFill>
            <a:miter lim="800000"/>
            <a:headEnd/>
            <a:tailEnd/>
          </a:ln>
        </p:spPr>
        <p:txBody>
          <a:bodyPr wrap="none" anchor="ctr"/>
          <a:lstStyle/>
          <a:p>
            <a:endParaRPr lang="ja-JP" altLang="en-US">
              <a:solidFill>
                <a:srgbClr val="000000"/>
              </a:solidFill>
            </a:endParaRPr>
          </a:p>
        </p:txBody>
      </p:sp>
      <p:sp>
        <p:nvSpPr>
          <p:cNvPr id="17412" name="Oval 4"/>
          <p:cNvSpPr>
            <a:spLocks noChangeArrowheads="1"/>
          </p:cNvSpPr>
          <p:nvPr/>
        </p:nvSpPr>
        <p:spPr bwMode="auto">
          <a:xfrm>
            <a:off x="3159082" y="3499891"/>
            <a:ext cx="1404025" cy="508000"/>
          </a:xfrm>
          <a:prstGeom prst="ellipse">
            <a:avLst/>
          </a:prstGeom>
          <a:solidFill>
            <a:srgbClr val="CCECFF"/>
          </a:solidFill>
          <a:ln w="12700">
            <a:solidFill>
              <a:schemeClr val="tx1"/>
            </a:solidFill>
            <a:round/>
            <a:headEnd/>
            <a:tailEnd/>
          </a:ln>
        </p:spPr>
        <p:txBody>
          <a:bodyPr wrap="none" lIns="87279" tIns="43640" rIns="87279" bIns="43640" anchor="ctr"/>
          <a:lstStyle/>
          <a:p>
            <a:pPr algn="ctr" defTabSz="873125"/>
            <a:endParaRPr lang="ja-JP" altLang="ja-JP" sz="2300" dirty="0">
              <a:solidFill>
                <a:srgbClr val="000000"/>
              </a:solidFill>
              <a:latin typeface="Times New Roman" pitchFamily="18" charset="0"/>
            </a:endParaRPr>
          </a:p>
        </p:txBody>
      </p:sp>
      <p:sp>
        <p:nvSpPr>
          <p:cNvPr id="17413" name="Rectangle 5"/>
          <p:cNvSpPr>
            <a:spLocks noChangeArrowheads="1"/>
          </p:cNvSpPr>
          <p:nvPr/>
        </p:nvSpPr>
        <p:spPr bwMode="auto">
          <a:xfrm>
            <a:off x="5030035" y="764628"/>
            <a:ext cx="146279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86" tIns="43943" rIns="87886" bIns="43943"/>
          <a:lstStyle/>
          <a:p>
            <a:pPr algn="ctr" defTabSz="727075"/>
            <a:r>
              <a:rPr lang="ja-JP" altLang="en-US" sz="1500" dirty="0">
                <a:solidFill>
                  <a:srgbClr val="000000"/>
                </a:solidFill>
                <a:latin typeface="Times New Roman" pitchFamily="18" charset="0"/>
              </a:rPr>
              <a:t>費用の９割分</a:t>
            </a:r>
          </a:p>
          <a:p>
            <a:pPr algn="ctr" defTabSz="727075"/>
            <a:r>
              <a:rPr lang="ja-JP" altLang="en-US" sz="1500" dirty="0">
                <a:solidFill>
                  <a:srgbClr val="000000"/>
                </a:solidFill>
                <a:latin typeface="Times New Roman" pitchFamily="18" charset="0"/>
              </a:rPr>
              <a:t>の支払い</a:t>
            </a:r>
          </a:p>
        </p:txBody>
      </p:sp>
      <p:sp>
        <p:nvSpPr>
          <p:cNvPr id="17414" name="Rectangle 6"/>
          <p:cNvSpPr>
            <a:spLocks noChangeArrowheads="1"/>
          </p:cNvSpPr>
          <p:nvPr/>
        </p:nvSpPr>
        <p:spPr bwMode="auto">
          <a:xfrm>
            <a:off x="2476107" y="4652416"/>
            <a:ext cx="5128502" cy="1484312"/>
          </a:xfrm>
          <a:prstGeom prst="rect">
            <a:avLst/>
          </a:prstGeom>
          <a:solidFill>
            <a:srgbClr val="FFFFCC">
              <a:alpha val="50195"/>
            </a:srgbClr>
          </a:solidFill>
          <a:ln w="38100">
            <a:solidFill>
              <a:schemeClr val="tx1"/>
            </a:solidFill>
            <a:miter lim="800000"/>
            <a:headEnd/>
            <a:tailEnd/>
          </a:ln>
        </p:spPr>
        <p:txBody>
          <a:bodyPr wrap="none" anchor="ctr"/>
          <a:lstStyle/>
          <a:p>
            <a:endParaRPr lang="ja-JP" altLang="en-US">
              <a:solidFill>
                <a:srgbClr val="000000"/>
              </a:solidFill>
            </a:endParaRPr>
          </a:p>
        </p:txBody>
      </p:sp>
      <p:sp>
        <p:nvSpPr>
          <p:cNvPr id="17415" name="Rectangle 7" descr="20%"/>
          <p:cNvSpPr>
            <a:spLocks noChangeArrowheads="1"/>
          </p:cNvSpPr>
          <p:nvPr/>
        </p:nvSpPr>
        <p:spPr bwMode="auto">
          <a:xfrm>
            <a:off x="2612719" y="5300163"/>
            <a:ext cx="2082213" cy="561975"/>
          </a:xfrm>
          <a:prstGeom prst="rect">
            <a:avLst/>
          </a:prstGeom>
          <a:solidFill>
            <a:srgbClr val="FFFF66"/>
          </a:solidFill>
          <a:ln w="15875">
            <a:solidFill>
              <a:schemeClr val="tx1"/>
            </a:solidFill>
            <a:prstDash val="solid"/>
            <a:miter lim="800000"/>
            <a:headEnd/>
            <a:tailEnd/>
          </a:ln>
        </p:spPr>
        <p:txBody>
          <a:bodyPr lIns="87886" tIns="43943" rIns="87886" bIns="43943">
            <a:spAutoFit/>
          </a:bodyPr>
          <a:lstStyle/>
          <a:p>
            <a:pPr algn="ctr" defTabSz="727075"/>
            <a:r>
              <a:rPr lang="ja-JP" altLang="en-US" sz="1500" b="1" dirty="0" smtClean="0">
                <a:solidFill>
                  <a:srgbClr val="000000"/>
                </a:solidFill>
              </a:rPr>
              <a:t>第１号被</a:t>
            </a:r>
            <a:r>
              <a:rPr lang="ja-JP" altLang="en-US" sz="1500" b="1" dirty="0">
                <a:solidFill>
                  <a:srgbClr val="000000"/>
                </a:solidFill>
              </a:rPr>
              <a:t>保険者　</a:t>
            </a:r>
            <a:endParaRPr lang="ja-JP" altLang="en-US" sz="1000" b="1" dirty="0">
              <a:solidFill>
                <a:srgbClr val="000000"/>
              </a:solidFill>
            </a:endParaRPr>
          </a:p>
          <a:p>
            <a:pPr algn="ctr" defTabSz="727075"/>
            <a:r>
              <a:rPr lang="ja-JP" altLang="en-US" sz="1500" dirty="0" smtClean="0">
                <a:solidFill>
                  <a:srgbClr val="000000"/>
                </a:solidFill>
              </a:rPr>
              <a:t>・</a:t>
            </a:r>
            <a:r>
              <a:rPr lang="en-US" altLang="ja-JP" sz="1500" dirty="0" smtClean="0">
                <a:solidFill>
                  <a:srgbClr val="000000"/>
                </a:solidFill>
              </a:rPr>
              <a:t>65</a:t>
            </a:r>
            <a:r>
              <a:rPr lang="ja-JP" altLang="en-US" sz="1500" dirty="0" smtClean="0">
                <a:solidFill>
                  <a:srgbClr val="000000"/>
                </a:solidFill>
              </a:rPr>
              <a:t>歳</a:t>
            </a:r>
            <a:r>
              <a:rPr lang="ja-JP" altLang="en-US" sz="1500" dirty="0">
                <a:solidFill>
                  <a:srgbClr val="000000"/>
                </a:solidFill>
              </a:rPr>
              <a:t>以上の者</a:t>
            </a:r>
          </a:p>
        </p:txBody>
      </p:sp>
      <p:sp>
        <p:nvSpPr>
          <p:cNvPr id="17416" name="Rectangle 8" descr="50%"/>
          <p:cNvSpPr>
            <a:spLocks noChangeArrowheads="1"/>
          </p:cNvSpPr>
          <p:nvPr/>
        </p:nvSpPr>
        <p:spPr bwMode="auto">
          <a:xfrm>
            <a:off x="4875906" y="5300163"/>
            <a:ext cx="2165212" cy="550409"/>
          </a:xfrm>
          <a:prstGeom prst="rect">
            <a:avLst/>
          </a:prstGeom>
          <a:solidFill>
            <a:srgbClr val="66FF66"/>
          </a:solidFill>
          <a:ln w="15875">
            <a:solidFill>
              <a:schemeClr val="tx1"/>
            </a:solidFill>
            <a:prstDash val="solid"/>
            <a:miter lim="800000"/>
            <a:headEnd/>
            <a:tailEnd/>
          </a:ln>
        </p:spPr>
        <p:txBody>
          <a:bodyPr wrap="none" lIns="87886" tIns="43943" rIns="87886" bIns="43943">
            <a:spAutoFit/>
          </a:bodyPr>
          <a:lstStyle/>
          <a:p>
            <a:pPr algn="ctr" defTabSz="727075"/>
            <a:r>
              <a:rPr lang="ja-JP" altLang="en-US" sz="1500" b="1" dirty="0" smtClean="0">
                <a:solidFill>
                  <a:srgbClr val="000000"/>
                </a:solidFill>
              </a:rPr>
              <a:t>第２号被</a:t>
            </a:r>
            <a:r>
              <a:rPr lang="ja-JP" altLang="en-US" sz="1500" b="1" dirty="0">
                <a:solidFill>
                  <a:srgbClr val="000000"/>
                </a:solidFill>
              </a:rPr>
              <a:t>保険者</a:t>
            </a:r>
            <a:endParaRPr lang="ja-JP" altLang="en-US" sz="1000" b="1" dirty="0">
              <a:solidFill>
                <a:srgbClr val="000000"/>
              </a:solidFill>
            </a:endParaRPr>
          </a:p>
          <a:p>
            <a:pPr algn="ctr" defTabSz="727075"/>
            <a:r>
              <a:rPr lang="ja-JP" altLang="en-US" sz="1500" dirty="0" smtClean="0">
                <a:solidFill>
                  <a:srgbClr val="000000"/>
                </a:solidFill>
              </a:rPr>
              <a:t>・</a:t>
            </a:r>
            <a:r>
              <a:rPr lang="en-US" altLang="ja-JP" sz="1500" dirty="0" smtClean="0">
                <a:solidFill>
                  <a:srgbClr val="000000"/>
                </a:solidFill>
              </a:rPr>
              <a:t>40</a:t>
            </a:r>
            <a:r>
              <a:rPr lang="ja-JP" altLang="en-US" sz="1500" dirty="0" smtClean="0">
                <a:solidFill>
                  <a:srgbClr val="000000"/>
                </a:solidFill>
              </a:rPr>
              <a:t>歳から</a:t>
            </a:r>
            <a:r>
              <a:rPr lang="en-US" altLang="ja-JP" sz="1500" dirty="0">
                <a:solidFill>
                  <a:srgbClr val="000000"/>
                </a:solidFill>
              </a:rPr>
              <a:t>64</a:t>
            </a:r>
            <a:r>
              <a:rPr lang="ja-JP" altLang="en-US" sz="1500" dirty="0" smtClean="0">
                <a:solidFill>
                  <a:srgbClr val="000000"/>
                </a:solidFill>
              </a:rPr>
              <a:t>歳</a:t>
            </a:r>
            <a:r>
              <a:rPr lang="ja-JP" altLang="en-US" sz="1500" dirty="0">
                <a:solidFill>
                  <a:srgbClr val="000000"/>
                </a:solidFill>
              </a:rPr>
              <a:t>までの</a:t>
            </a:r>
            <a:r>
              <a:rPr lang="ja-JP" altLang="en-US" sz="1500" dirty="0" smtClean="0">
                <a:solidFill>
                  <a:srgbClr val="000000"/>
                </a:solidFill>
              </a:rPr>
              <a:t>者</a:t>
            </a:r>
            <a:endParaRPr lang="ja-JP" altLang="en-US" sz="1500" b="1" dirty="0">
              <a:solidFill>
                <a:srgbClr val="000000"/>
              </a:solidFill>
            </a:endParaRPr>
          </a:p>
        </p:txBody>
      </p:sp>
      <p:sp>
        <p:nvSpPr>
          <p:cNvPr id="17417" name="Rectangle 9"/>
          <p:cNvSpPr>
            <a:spLocks noChangeArrowheads="1"/>
          </p:cNvSpPr>
          <p:nvPr/>
        </p:nvSpPr>
        <p:spPr bwMode="auto">
          <a:xfrm>
            <a:off x="1053028" y="4004716"/>
            <a:ext cx="9370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86" tIns="43943" rIns="87886" bIns="43943">
            <a:spAutoFit/>
          </a:bodyPr>
          <a:lstStyle/>
          <a:p>
            <a:pPr defTabSz="727075"/>
            <a:r>
              <a:rPr lang="ja-JP" altLang="en-US" sz="1500" dirty="0">
                <a:solidFill>
                  <a:srgbClr val="000000"/>
                </a:solidFill>
                <a:latin typeface="Times New Roman" pitchFamily="18" charset="0"/>
              </a:rPr>
              <a:t>保険料</a:t>
            </a:r>
          </a:p>
          <a:p>
            <a:pPr defTabSz="727075"/>
            <a:endParaRPr lang="en-US" altLang="ja-JP" sz="1200" dirty="0">
              <a:solidFill>
                <a:srgbClr val="000000"/>
              </a:solidFill>
              <a:latin typeface="Times New Roman" pitchFamily="18" charset="0"/>
            </a:endParaRPr>
          </a:p>
        </p:txBody>
      </p:sp>
      <p:sp>
        <p:nvSpPr>
          <p:cNvPr id="17418" name="Rectangle 10"/>
          <p:cNvSpPr>
            <a:spLocks noChangeArrowheads="1"/>
          </p:cNvSpPr>
          <p:nvPr/>
        </p:nvSpPr>
        <p:spPr bwMode="auto">
          <a:xfrm>
            <a:off x="12" y="4353966"/>
            <a:ext cx="235380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86" tIns="43943" rIns="87886" bIns="43943">
            <a:spAutoFit/>
          </a:bodyPr>
          <a:lstStyle/>
          <a:p>
            <a:pPr defTabSz="727075"/>
            <a:r>
              <a:rPr lang="ja-JP" altLang="en-US" sz="1500" b="1">
                <a:solidFill>
                  <a:srgbClr val="000000"/>
                </a:solidFill>
                <a:latin typeface="Times New Roman" pitchFamily="18" charset="0"/>
              </a:rPr>
              <a:t>　</a:t>
            </a:r>
          </a:p>
        </p:txBody>
      </p:sp>
      <p:sp>
        <p:nvSpPr>
          <p:cNvPr id="17419" name="Rectangle 11"/>
          <p:cNvSpPr>
            <a:spLocks noChangeArrowheads="1"/>
          </p:cNvSpPr>
          <p:nvPr/>
        </p:nvSpPr>
        <p:spPr bwMode="auto">
          <a:xfrm>
            <a:off x="428835" y="4292099"/>
            <a:ext cx="1844612" cy="28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defTabSz="727075"/>
            <a:r>
              <a:rPr lang="ja-JP" altLang="en-US" sz="1300" u="sng" dirty="0">
                <a:solidFill>
                  <a:srgbClr val="000000"/>
                </a:solidFill>
                <a:latin typeface="Times New Roman" pitchFamily="18" charset="0"/>
                <a:ea typeface="ＭＳ ゴシック" pitchFamily="49" charset="-128"/>
              </a:rPr>
              <a:t>原則年金からの天引き</a:t>
            </a:r>
          </a:p>
        </p:txBody>
      </p:sp>
      <p:sp>
        <p:nvSpPr>
          <p:cNvPr id="17420" name="Rectangle 12"/>
          <p:cNvSpPr>
            <a:spLocks noChangeArrowheads="1"/>
          </p:cNvSpPr>
          <p:nvPr/>
        </p:nvSpPr>
        <p:spPr bwMode="auto">
          <a:xfrm>
            <a:off x="3365062" y="3585444"/>
            <a:ext cx="1047920"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ctr" defTabSz="727075"/>
            <a:r>
              <a:rPr lang="ja-JP" altLang="en-US" sz="1400" dirty="0">
                <a:solidFill>
                  <a:srgbClr val="000000"/>
                </a:solidFill>
                <a:latin typeface="Times New Roman" pitchFamily="18" charset="0"/>
              </a:rPr>
              <a:t>全国プール</a:t>
            </a:r>
          </a:p>
        </p:txBody>
      </p:sp>
      <p:sp>
        <p:nvSpPr>
          <p:cNvPr id="17421" name="Line 13"/>
          <p:cNvSpPr>
            <a:spLocks noChangeShapeType="1"/>
          </p:cNvSpPr>
          <p:nvPr/>
        </p:nvSpPr>
        <p:spPr bwMode="auto">
          <a:xfrm flipH="1" flipV="1">
            <a:off x="4016720" y="4004716"/>
            <a:ext cx="859250" cy="1295400"/>
          </a:xfrm>
          <a:prstGeom prst="line">
            <a:avLst/>
          </a:prstGeom>
          <a:noFill/>
          <a:ln w="381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7422" name="Rectangle 14"/>
          <p:cNvSpPr>
            <a:spLocks noChangeArrowheads="1"/>
          </p:cNvSpPr>
          <p:nvPr/>
        </p:nvSpPr>
        <p:spPr bwMode="auto">
          <a:xfrm>
            <a:off x="4255733" y="3804150"/>
            <a:ext cx="1613779" cy="71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defTabSz="727075"/>
            <a:r>
              <a:rPr lang="ja-JP" altLang="en-US" sz="1300" dirty="0">
                <a:solidFill>
                  <a:srgbClr val="000000"/>
                </a:solidFill>
                <a:latin typeface="+mn-ea"/>
              </a:rPr>
              <a:t>　</a:t>
            </a:r>
            <a:r>
              <a:rPr lang="ja-JP" altLang="en-US" sz="1500" dirty="0" smtClean="0">
                <a:solidFill>
                  <a:srgbClr val="000000"/>
                </a:solidFill>
                <a:latin typeface="+mn-ea"/>
              </a:rPr>
              <a:t>保険料</a:t>
            </a:r>
            <a:endParaRPr lang="en-US" altLang="ja-JP" sz="1500" dirty="0" smtClean="0">
              <a:solidFill>
                <a:srgbClr val="000000"/>
              </a:solidFill>
              <a:latin typeface="+mn-ea"/>
            </a:endParaRPr>
          </a:p>
          <a:p>
            <a:pPr defTabSz="727075"/>
            <a:r>
              <a:rPr lang="ja-JP" altLang="en-US" sz="1300" u="sng" dirty="0">
                <a:solidFill>
                  <a:srgbClr val="000000"/>
                </a:solidFill>
                <a:latin typeface="+mn-ea"/>
              </a:rPr>
              <a:t>医療</a:t>
            </a:r>
            <a:r>
              <a:rPr lang="ja-JP" altLang="en-US" sz="1300" u="sng" dirty="0" smtClean="0">
                <a:solidFill>
                  <a:srgbClr val="000000"/>
                </a:solidFill>
                <a:latin typeface="+mn-ea"/>
              </a:rPr>
              <a:t>保険とあわせて</a:t>
            </a:r>
            <a:endParaRPr lang="en-US" altLang="ja-JP" sz="1300" u="sng" dirty="0" smtClean="0">
              <a:solidFill>
                <a:srgbClr val="000000"/>
              </a:solidFill>
              <a:latin typeface="+mn-ea"/>
            </a:endParaRPr>
          </a:p>
          <a:p>
            <a:pPr defTabSz="727075"/>
            <a:r>
              <a:rPr lang="ja-JP" altLang="en-US" sz="1300" u="sng" dirty="0" smtClean="0">
                <a:solidFill>
                  <a:srgbClr val="000000"/>
                </a:solidFill>
                <a:latin typeface="+mn-ea"/>
              </a:rPr>
              <a:t>給料から天引き</a:t>
            </a:r>
            <a:endParaRPr lang="ja-JP" altLang="en-US" sz="1300" u="sng" dirty="0">
              <a:solidFill>
                <a:srgbClr val="000000"/>
              </a:solidFill>
              <a:latin typeface="+mn-ea"/>
            </a:endParaRPr>
          </a:p>
        </p:txBody>
      </p:sp>
      <p:sp>
        <p:nvSpPr>
          <p:cNvPr id="17423" name="Line 15"/>
          <p:cNvSpPr>
            <a:spLocks noChangeAspect="1" noChangeShapeType="1"/>
          </p:cNvSpPr>
          <p:nvPr/>
        </p:nvSpPr>
        <p:spPr bwMode="auto">
          <a:xfrm flipV="1">
            <a:off x="5889281" y="2860128"/>
            <a:ext cx="1963094" cy="193675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7424" name="Rectangle 16"/>
          <p:cNvSpPr>
            <a:spLocks noChangeArrowheads="1"/>
          </p:cNvSpPr>
          <p:nvPr/>
        </p:nvSpPr>
        <p:spPr bwMode="auto">
          <a:xfrm>
            <a:off x="6311763" y="3028450"/>
            <a:ext cx="886016" cy="319577"/>
          </a:xfrm>
          <a:prstGeom prst="rect">
            <a:avLst/>
          </a:prstGeom>
          <a:solidFill>
            <a:srgbClr val="FFCCCC"/>
          </a:solidFill>
          <a:ln w="9525">
            <a:solidFill>
              <a:schemeClr val="tx1"/>
            </a:solidFill>
            <a:miter lim="800000"/>
            <a:headEnd/>
            <a:tailEnd/>
          </a:ln>
        </p:spPr>
        <p:txBody>
          <a:bodyPr wrap="none" lIns="87886" tIns="43943" rIns="87886" bIns="43943">
            <a:spAutoFit/>
          </a:bodyPr>
          <a:lstStyle/>
          <a:p>
            <a:pPr defTabSz="727075"/>
            <a:r>
              <a:rPr lang="ja-JP" altLang="en-US" sz="1500">
                <a:solidFill>
                  <a:srgbClr val="000000"/>
                </a:solidFill>
                <a:latin typeface="Times New Roman" pitchFamily="18" charset="0"/>
              </a:rPr>
              <a:t>１割負担</a:t>
            </a:r>
          </a:p>
        </p:txBody>
      </p:sp>
      <p:sp>
        <p:nvSpPr>
          <p:cNvPr id="17425" name="Line 17"/>
          <p:cNvSpPr>
            <a:spLocks noChangeAspect="1" noChangeShapeType="1"/>
          </p:cNvSpPr>
          <p:nvPr/>
        </p:nvSpPr>
        <p:spPr bwMode="auto">
          <a:xfrm rot="60000" flipV="1">
            <a:off x="6202195" y="2855366"/>
            <a:ext cx="1901151" cy="1936750"/>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7426" name="Rectangle 18"/>
          <p:cNvSpPr>
            <a:spLocks noChangeArrowheads="1"/>
          </p:cNvSpPr>
          <p:nvPr/>
        </p:nvSpPr>
        <p:spPr bwMode="auto">
          <a:xfrm>
            <a:off x="7450549" y="3644362"/>
            <a:ext cx="1278752" cy="319577"/>
          </a:xfrm>
          <a:prstGeom prst="rect">
            <a:avLst/>
          </a:prstGeom>
          <a:solidFill>
            <a:srgbClr val="FFCCCC"/>
          </a:solidFill>
          <a:ln w="9525">
            <a:solidFill>
              <a:schemeClr val="tx1"/>
            </a:solidFill>
            <a:miter lim="800000"/>
            <a:headEnd/>
            <a:tailEnd/>
          </a:ln>
        </p:spPr>
        <p:txBody>
          <a:bodyPr wrap="none" lIns="87886" tIns="43943" rIns="87886" bIns="43943">
            <a:spAutoFit/>
          </a:bodyPr>
          <a:lstStyle/>
          <a:p>
            <a:pPr defTabSz="727075"/>
            <a:r>
              <a:rPr lang="ja-JP" altLang="en-US" sz="1500">
                <a:solidFill>
                  <a:srgbClr val="000000"/>
                </a:solidFill>
                <a:latin typeface="Times New Roman" pitchFamily="18" charset="0"/>
              </a:rPr>
              <a:t>サービス利用</a:t>
            </a:r>
          </a:p>
        </p:txBody>
      </p:sp>
      <p:sp>
        <p:nvSpPr>
          <p:cNvPr id="17428" name="Line 20"/>
          <p:cNvSpPr>
            <a:spLocks noChangeShapeType="1"/>
          </p:cNvSpPr>
          <p:nvPr/>
        </p:nvSpPr>
        <p:spPr bwMode="auto">
          <a:xfrm flipH="1" flipV="1">
            <a:off x="1832860" y="2996661"/>
            <a:ext cx="1481851" cy="2303463"/>
          </a:xfrm>
          <a:prstGeom prst="line">
            <a:avLst/>
          </a:prstGeom>
          <a:noFill/>
          <a:ln w="381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7429" name="Line 21"/>
          <p:cNvSpPr>
            <a:spLocks noChangeShapeType="1"/>
          </p:cNvSpPr>
          <p:nvPr/>
        </p:nvSpPr>
        <p:spPr bwMode="auto">
          <a:xfrm>
            <a:off x="4718731" y="1628228"/>
            <a:ext cx="2107625" cy="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7431" name="Rectangle 23"/>
          <p:cNvSpPr>
            <a:spLocks noChangeArrowheads="1"/>
          </p:cNvSpPr>
          <p:nvPr/>
        </p:nvSpPr>
        <p:spPr bwMode="auto">
          <a:xfrm>
            <a:off x="1539052" y="1307553"/>
            <a:ext cx="201709"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solidFill>
                <a:srgbClr val="000000"/>
              </a:solidFill>
            </a:endParaRPr>
          </a:p>
        </p:txBody>
      </p:sp>
      <p:sp>
        <p:nvSpPr>
          <p:cNvPr id="17432" name="Rectangle 24"/>
          <p:cNvSpPr>
            <a:spLocks noChangeArrowheads="1"/>
          </p:cNvSpPr>
          <p:nvPr/>
        </p:nvSpPr>
        <p:spPr bwMode="auto">
          <a:xfrm>
            <a:off x="860614" y="2198084"/>
            <a:ext cx="1411941" cy="31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886" tIns="43943" rIns="87886" bIns="43943">
            <a:spAutoFit/>
          </a:bodyPr>
          <a:lstStyle/>
          <a:p>
            <a:pPr algn="ctr" defTabSz="727075"/>
            <a:r>
              <a:rPr lang="ja-JP" altLang="en-US" sz="1500" b="1" dirty="0" smtClean="0">
                <a:solidFill>
                  <a:srgbClr val="000000"/>
                </a:solidFill>
                <a:latin typeface="ＭＳ Ｐゴシック"/>
              </a:rPr>
              <a:t>２１％</a:t>
            </a:r>
            <a:endParaRPr lang="en-US" altLang="ja-JP" sz="1500" b="1" dirty="0" smtClean="0">
              <a:solidFill>
                <a:srgbClr val="000000"/>
              </a:solidFill>
              <a:latin typeface="ＭＳ Ｐゴシック"/>
            </a:endParaRPr>
          </a:p>
        </p:txBody>
      </p:sp>
      <p:sp>
        <p:nvSpPr>
          <p:cNvPr id="17433" name="Rectangle 25"/>
          <p:cNvSpPr>
            <a:spLocks noChangeArrowheads="1"/>
          </p:cNvSpPr>
          <p:nvPr/>
        </p:nvSpPr>
        <p:spPr bwMode="auto">
          <a:xfrm>
            <a:off x="2916728" y="2198089"/>
            <a:ext cx="688943" cy="55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ctr" defTabSz="727075"/>
            <a:r>
              <a:rPr lang="ja-JP" altLang="en-US" sz="1500" b="1" dirty="0" smtClean="0">
                <a:solidFill>
                  <a:srgbClr val="000000"/>
                </a:solidFill>
                <a:latin typeface="Times New Roman" pitchFamily="18" charset="0"/>
              </a:rPr>
              <a:t>２９％</a:t>
            </a:r>
            <a:endParaRPr lang="ja-JP" altLang="en-US" sz="1100" b="1" dirty="0" smtClean="0">
              <a:solidFill>
                <a:srgbClr val="000000"/>
              </a:solidFill>
              <a:latin typeface="ＭＳ Ｐゴシック"/>
            </a:endParaRPr>
          </a:p>
          <a:p>
            <a:pPr defTabSz="727075"/>
            <a:endParaRPr lang="ja-JP" altLang="en-US" sz="1500" b="1" dirty="0">
              <a:solidFill>
                <a:srgbClr val="000000"/>
              </a:solidFill>
              <a:latin typeface="Times New Roman" pitchFamily="18" charset="0"/>
            </a:endParaRPr>
          </a:p>
        </p:txBody>
      </p:sp>
      <p:sp>
        <p:nvSpPr>
          <p:cNvPr id="17434" name="Line 26"/>
          <p:cNvSpPr>
            <a:spLocks noChangeShapeType="1"/>
          </p:cNvSpPr>
          <p:nvPr/>
        </p:nvSpPr>
        <p:spPr bwMode="auto">
          <a:xfrm>
            <a:off x="817961" y="2060029"/>
            <a:ext cx="3729243" cy="31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7435" name="Line 27"/>
          <p:cNvSpPr>
            <a:spLocks noChangeShapeType="1"/>
          </p:cNvSpPr>
          <p:nvPr/>
        </p:nvSpPr>
        <p:spPr bwMode="auto">
          <a:xfrm>
            <a:off x="2296518" y="2100413"/>
            <a:ext cx="0" cy="936625"/>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7436" name="Rectangle 28"/>
          <p:cNvSpPr>
            <a:spLocks noChangeArrowheads="1"/>
          </p:cNvSpPr>
          <p:nvPr/>
        </p:nvSpPr>
        <p:spPr bwMode="auto">
          <a:xfrm>
            <a:off x="3" y="1196474"/>
            <a:ext cx="738540" cy="31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defTabSz="727075"/>
            <a:r>
              <a:rPr lang="en-US" altLang="ja-JP" sz="1500" b="1">
                <a:solidFill>
                  <a:srgbClr val="000000"/>
                </a:solidFill>
                <a:latin typeface="Times New Roman" pitchFamily="18" charset="0"/>
              </a:rPr>
              <a:t> </a:t>
            </a:r>
            <a:r>
              <a:rPr lang="ja-JP" altLang="en-US" sz="1500" b="1">
                <a:solidFill>
                  <a:srgbClr val="000000"/>
                </a:solidFill>
                <a:latin typeface="Times New Roman" pitchFamily="18" charset="0"/>
              </a:rPr>
              <a:t>税　金</a:t>
            </a:r>
          </a:p>
        </p:txBody>
      </p:sp>
      <p:sp>
        <p:nvSpPr>
          <p:cNvPr id="17437" name="Rectangle 29"/>
          <p:cNvSpPr>
            <a:spLocks noChangeArrowheads="1"/>
          </p:cNvSpPr>
          <p:nvPr/>
        </p:nvSpPr>
        <p:spPr bwMode="auto">
          <a:xfrm>
            <a:off x="38122" y="2204537"/>
            <a:ext cx="754570" cy="31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defTabSz="727075"/>
            <a:r>
              <a:rPr lang="ja-JP" altLang="en-US" sz="1500" b="1">
                <a:solidFill>
                  <a:srgbClr val="000000"/>
                </a:solidFill>
                <a:latin typeface="Times New Roman" pitchFamily="18" charset="0"/>
              </a:rPr>
              <a:t>保険料</a:t>
            </a:r>
          </a:p>
        </p:txBody>
      </p:sp>
      <p:sp>
        <p:nvSpPr>
          <p:cNvPr id="17438" name="Line 30"/>
          <p:cNvSpPr>
            <a:spLocks noChangeShapeType="1"/>
          </p:cNvSpPr>
          <p:nvPr/>
        </p:nvSpPr>
        <p:spPr bwMode="auto">
          <a:xfrm>
            <a:off x="1725280" y="909092"/>
            <a:ext cx="0" cy="1150937"/>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7439" name="Line 31"/>
          <p:cNvSpPr>
            <a:spLocks noChangeShapeType="1"/>
          </p:cNvSpPr>
          <p:nvPr/>
        </p:nvSpPr>
        <p:spPr bwMode="auto">
          <a:xfrm>
            <a:off x="2656641" y="909092"/>
            <a:ext cx="0" cy="1150937"/>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7440" name="Rectangle 32"/>
          <p:cNvSpPr>
            <a:spLocks noChangeArrowheads="1"/>
          </p:cNvSpPr>
          <p:nvPr/>
        </p:nvSpPr>
        <p:spPr bwMode="auto">
          <a:xfrm>
            <a:off x="975194" y="980529"/>
            <a:ext cx="716098"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defTabSz="727075"/>
            <a:r>
              <a:rPr lang="ja-JP" altLang="en-US" sz="1400">
                <a:solidFill>
                  <a:srgbClr val="000000"/>
                </a:solidFill>
                <a:latin typeface="Times New Roman" pitchFamily="18" charset="0"/>
              </a:rPr>
              <a:t>市町村</a:t>
            </a:r>
          </a:p>
        </p:txBody>
      </p:sp>
      <p:sp>
        <p:nvSpPr>
          <p:cNvPr id="17441" name="Rectangle 33"/>
          <p:cNvSpPr>
            <a:spLocks noChangeArrowheads="1"/>
          </p:cNvSpPr>
          <p:nvPr/>
        </p:nvSpPr>
        <p:spPr bwMode="auto">
          <a:xfrm>
            <a:off x="1910685" y="980529"/>
            <a:ext cx="895634"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defTabSz="727075"/>
            <a:r>
              <a:rPr lang="ja-JP" altLang="en-US" sz="1400">
                <a:solidFill>
                  <a:srgbClr val="000000"/>
                </a:solidFill>
                <a:latin typeface="Times New Roman" pitchFamily="18" charset="0"/>
              </a:rPr>
              <a:t>都道府県</a:t>
            </a:r>
          </a:p>
        </p:txBody>
      </p:sp>
      <p:sp>
        <p:nvSpPr>
          <p:cNvPr id="17442" name="Rectangle 34"/>
          <p:cNvSpPr>
            <a:spLocks noChangeArrowheads="1"/>
          </p:cNvSpPr>
          <p:nvPr/>
        </p:nvSpPr>
        <p:spPr bwMode="auto">
          <a:xfrm>
            <a:off x="3549777" y="980529"/>
            <a:ext cx="357025"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defTabSz="727075"/>
            <a:r>
              <a:rPr lang="ja-JP" altLang="en-US" sz="1400">
                <a:solidFill>
                  <a:srgbClr val="000000"/>
                </a:solidFill>
                <a:latin typeface="Times New Roman" pitchFamily="18" charset="0"/>
              </a:rPr>
              <a:t>国</a:t>
            </a:r>
          </a:p>
        </p:txBody>
      </p:sp>
      <p:sp>
        <p:nvSpPr>
          <p:cNvPr id="17443" name="Rectangle 35"/>
          <p:cNvSpPr>
            <a:spLocks noChangeArrowheads="1"/>
          </p:cNvSpPr>
          <p:nvPr/>
        </p:nvSpPr>
        <p:spPr bwMode="auto">
          <a:xfrm>
            <a:off x="895781" y="1196430"/>
            <a:ext cx="847544"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defTabSz="727075"/>
            <a:r>
              <a:rPr lang="ja-JP" altLang="en-US" sz="1400" b="1" dirty="0">
                <a:solidFill>
                  <a:srgbClr val="000000"/>
                </a:solidFill>
                <a:latin typeface="Times New Roman" pitchFamily="18" charset="0"/>
              </a:rPr>
              <a:t>１２．５％</a:t>
            </a:r>
          </a:p>
        </p:txBody>
      </p:sp>
      <p:sp>
        <p:nvSpPr>
          <p:cNvPr id="17444" name="Rectangle 36"/>
          <p:cNvSpPr>
            <a:spLocks noChangeArrowheads="1"/>
          </p:cNvSpPr>
          <p:nvPr/>
        </p:nvSpPr>
        <p:spPr bwMode="auto">
          <a:xfrm>
            <a:off x="1857334" y="1196475"/>
            <a:ext cx="158349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86" tIns="43943" rIns="87886" bIns="43943">
            <a:spAutoFit/>
          </a:bodyPr>
          <a:lstStyle/>
          <a:p>
            <a:pPr defTabSz="727075"/>
            <a:r>
              <a:rPr lang="ja-JP" altLang="en-US" sz="1400" b="1" dirty="0">
                <a:solidFill>
                  <a:srgbClr val="000000"/>
                </a:solidFill>
                <a:latin typeface="Times New Roman" pitchFamily="18" charset="0"/>
              </a:rPr>
              <a:t>１２．５％</a:t>
            </a:r>
            <a:r>
              <a:rPr lang="ja-JP" altLang="en-US" sz="1000" dirty="0">
                <a:solidFill>
                  <a:srgbClr val="000000"/>
                </a:solidFill>
                <a:latin typeface="Times New Roman" pitchFamily="18" charset="0"/>
              </a:rPr>
              <a:t>（</a:t>
            </a:r>
            <a:r>
              <a:rPr lang="en-US" altLang="ja-JP" sz="1000" dirty="0">
                <a:solidFill>
                  <a:srgbClr val="000000"/>
                </a:solidFill>
                <a:latin typeface="Times New Roman" pitchFamily="18" charset="0"/>
              </a:rPr>
              <a:t>※</a:t>
            </a:r>
            <a:r>
              <a:rPr lang="ja-JP" altLang="en-US" sz="1000" dirty="0">
                <a:solidFill>
                  <a:srgbClr val="000000"/>
                </a:solidFill>
                <a:latin typeface="Times New Roman" pitchFamily="18" charset="0"/>
              </a:rPr>
              <a:t>）</a:t>
            </a:r>
          </a:p>
        </p:txBody>
      </p:sp>
      <p:sp>
        <p:nvSpPr>
          <p:cNvPr id="17445" name="Rectangle 37"/>
          <p:cNvSpPr>
            <a:spLocks noChangeArrowheads="1"/>
          </p:cNvSpPr>
          <p:nvPr/>
        </p:nvSpPr>
        <p:spPr bwMode="auto">
          <a:xfrm>
            <a:off x="3454474" y="1196430"/>
            <a:ext cx="860368"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defTabSz="727075"/>
            <a:r>
              <a:rPr lang="ja-JP" altLang="en-US" sz="1400" b="1">
                <a:solidFill>
                  <a:srgbClr val="000000"/>
                </a:solidFill>
                <a:latin typeface="Times New Roman" pitchFamily="18" charset="0"/>
              </a:rPr>
              <a:t>２５％</a:t>
            </a:r>
            <a:r>
              <a:rPr lang="ja-JP" altLang="en-US" sz="1000">
                <a:solidFill>
                  <a:srgbClr val="000000"/>
                </a:solidFill>
                <a:latin typeface="Times New Roman" pitchFamily="18" charset="0"/>
              </a:rPr>
              <a:t>（</a:t>
            </a:r>
            <a:r>
              <a:rPr lang="en-US" altLang="ja-JP" sz="1000">
                <a:solidFill>
                  <a:srgbClr val="000000"/>
                </a:solidFill>
                <a:latin typeface="Times New Roman" pitchFamily="18" charset="0"/>
              </a:rPr>
              <a:t>※</a:t>
            </a:r>
            <a:r>
              <a:rPr lang="ja-JP" altLang="en-US" sz="1000">
                <a:solidFill>
                  <a:srgbClr val="000000"/>
                </a:solidFill>
                <a:latin typeface="Times New Roman" pitchFamily="18" charset="0"/>
              </a:rPr>
              <a:t>）</a:t>
            </a:r>
          </a:p>
        </p:txBody>
      </p:sp>
      <p:sp>
        <p:nvSpPr>
          <p:cNvPr id="17447" name="Text Box 39"/>
          <p:cNvSpPr txBox="1">
            <a:spLocks noChangeArrowheads="1"/>
          </p:cNvSpPr>
          <p:nvPr/>
        </p:nvSpPr>
        <p:spPr bwMode="auto">
          <a:xfrm>
            <a:off x="3703830" y="3068137"/>
            <a:ext cx="1486615" cy="25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7279" tIns="43640" rIns="87279" bIns="43640">
            <a:spAutoFit/>
          </a:bodyPr>
          <a:lstStyle>
            <a:lvl1pPr defTabSz="727075" eaLnBrk="0" hangingPunct="0">
              <a:defRPr kumimoji="1">
                <a:solidFill>
                  <a:schemeClr val="tx1"/>
                </a:solidFill>
                <a:latin typeface="Arial" charset="0"/>
                <a:ea typeface="ＭＳ Ｐゴシック" pitchFamily="50" charset="-128"/>
              </a:defRPr>
            </a:lvl1pPr>
            <a:lvl2pPr marL="742950" indent="-285750" defTabSz="727075" eaLnBrk="0" hangingPunct="0">
              <a:defRPr kumimoji="1">
                <a:solidFill>
                  <a:schemeClr val="tx1"/>
                </a:solidFill>
                <a:latin typeface="Arial" charset="0"/>
                <a:ea typeface="ＭＳ Ｐゴシック" pitchFamily="50" charset="-128"/>
              </a:defRPr>
            </a:lvl2pPr>
            <a:lvl3pPr marL="1143000" indent="-228600" defTabSz="727075" eaLnBrk="0" hangingPunct="0">
              <a:defRPr kumimoji="1">
                <a:solidFill>
                  <a:schemeClr val="tx1"/>
                </a:solidFill>
                <a:latin typeface="Arial" charset="0"/>
                <a:ea typeface="ＭＳ Ｐゴシック" pitchFamily="50" charset="-128"/>
              </a:defRPr>
            </a:lvl3pPr>
            <a:lvl4pPr marL="1600200" indent="-228600" defTabSz="727075" eaLnBrk="0" hangingPunct="0">
              <a:defRPr kumimoji="1">
                <a:solidFill>
                  <a:schemeClr val="tx1"/>
                </a:solidFill>
                <a:latin typeface="Arial" charset="0"/>
                <a:ea typeface="ＭＳ Ｐゴシック" pitchFamily="50" charset="-128"/>
              </a:defRPr>
            </a:lvl4pPr>
            <a:lvl5pPr marL="2057400" indent="-228600" defTabSz="727075" eaLnBrk="0" hangingPunct="0">
              <a:defRPr kumimoji="1">
                <a:solidFill>
                  <a:schemeClr val="tx1"/>
                </a:solidFill>
                <a:latin typeface="Arial" charset="0"/>
                <a:ea typeface="ＭＳ Ｐゴシック" pitchFamily="50" charset="-128"/>
              </a:defRPr>
            </a:lvl5pPr>
            <a:lvl6pPr marL="2514600" indent="-228600" algn="ctr" defTabSz="727075"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defTabSz="727075"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defTabSz="727075"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defTabSz="727075"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100" dirty="0">
                <a:solidFill>
                  <a:srgbClr val="000000"/>
                </a:solidFill>
                <a:latin typeface="Times New Roman" pitchFamily="18" charset="0"/>
              </a:rPr>
              <a:t>（平成</a:t>
            </a:r>
            <a:r>
              <a:rPr lang="en-US" altLang="ja-JP" sz="1100" dirty="0" smtClean="0">
                <a:solidFill>
                  <a:srgbClr val="000000"/>
                </a:solidFill>
                <a:latin typeface="Times New Roman" pitchFamily="18" charset="0"/>
              </a:rPr>
              <a:t>24</a:t>
            </a:r>
            <a:r>
              <a:rPr lang="ja-JP" altLang="en-US" sz="1100" dirty="0" smtClean="0">
                <a:solidFill>
                  <a:srgbClr val="000000"/>
                </a:solidFill>
                <a:latin typeface="Times New Roman" pitchFamily="18" charset="0"/>
              </a:rPr>
              <a:t>－</a:t>
            </a:r>
            <a:r>
              <a:rPr lang="en-US" altLang="ja-JP" sz="1100" dirty="0" smtClean="0">
                <a:solidFill>
                  <a:srgbClr val="000000"/>
                </a:solidFill>
                <a:latin typeface="Times New Roman" pitchFamily="18" charset="0"/>
              </a:rPr>
              <a:t>26</a:t>
            </a:r>
            <a:r>
              <a:rPr lang="ja-JP" altLang="en-US" sz="1100" dirty="0" smtClean="0">
                <a:solidFill>
                  <a:srgbClr val="000000"/>
                </a:solidFill>
                <a:latin typeface="Times New Roman" pitchFamily="18" charset="0"/>
              </a:rPr>
              <a:t>年度</a:t>
            </a:r>
            <a:r>
              <a:rPr lang="ja-JP" altLang="en-US" sz="1100" dirty="0">
                <a:solidFill>
                  <a:srgbClr val="000000"/>
                </a:solidFill>
                <a:latin typeface="Times New Roman" pitchFamily="18" charset="0"/>
              </a:rPr>
              <a:t>）</a:t>
            </a:r>
          </a:p>
        </p:txBody>
      </p:sp>
      <p:sp>
        <p:nvSpPr>
          <p:cNvPr id="17448" name="Rectangle 40"/>
          <p:cNvSpPr>
            <a:spLocks noChangeArrowheads="1"/>
          </p:cNvSpPr>
          <p:nvPr/>
        </p:nvSpPr>
        <p:spPr bwMode="auto">
          <a:xfrm>
            <a:off x="7007443" y="764628"/>
            <a:ext cx="2787403" cy="2089292"/>
          </a:xfrm>
          <a:prstGeom prst="rect">
            <a:avLst/>
          </a:prstGeom>
          <a:noFill/>
          <a:ln w="38100" cmpd="dbl">
            <a:solidFill>
              <a:schemeClr val="tx1"/>
            </a:solidFill>
            <a:miter lim="800000"/>
            <a:headEnd/>
            <a:tailEnd/>
          </a:ln>
        </p:spPr>
        <p:txBody>
          <a:bodyPr lIns="87886" tIns="43943" rIns="87886" bIns="43943">
            <a:spAutoFit/>
          </a:bodyPr>
          <a:lstStyle/>
          <a:p>
            <a:pPr defTabSz="727075"/>
            <a:endParaRPr lang="ja-JP" altLang="en-US" sz="1400" b="1" dirty="0">
              <a:solidFill>
                <a:srgbClr val="000000"/>
              </a:solidFill>
              <a:latin typeface="Times New Roman" pitchFamily="18" charset="0"/>
              <a:ea typeface="ＭＳ ゴシック" pitchFamily="49" charset="-128"/>
            </a:endParaRPr>
          </a:p>
          <a:p>
            <a:pPr defTabSz="727075"/>
            <a:r>
              <a:rPr lang="ja-JP" altLang="en-US" sz="1400" dirty="0">
                <a:solidFill>
                  <a:srgbClr val="000000"/>
                </a:solidFill>
                <a:latin typeface="Times New Roman" pitchFamily="18" charset="0"/>
                <a:ea typeface="ＭＳ ゴシック" pitchFamily="49" charset="-128"/>
              </a:rPr>
              <a:t>　○在宅サービス</a:t>
            </a:r>
          </a:p>
          <a:p>
            <a:pPr defTabSz="727075"/>
            <a:r>
              <a:rPr lang="ja-JP" altLang="en-US" sz="1400" dirty="0">
                <a:solidFill>
                  <a:srgbClr val="000000"/>
                </a:solidFill>
                <a:latin typeface="Times New Roman" pitchFamily="18" charset="0"/>
                <a:ea typeface="ＭＳ ゴシック" pitchFamily="49" charset="-128"/>
              </a:rPr>
              <a:t>  　 </a:t>
            </a:r>
            <a:r>
              <a:rPr lang="ja-JP" altLang="en-US" sz="1200" dirty="0">
                <a:solidFill>
                  <a:srgbClr val="000000"/>
                </a:solidFill>
                <a:latin typeface="Times New Roman" pitchFamily="18" charset="0"/>
                <a:ea typeface="ＭＳ ゴシック" pitchFamily="49" charset="-128"/>
              </a:rPr>
              <a:t>・訪問介護　　      　</a:t>
            </a:r>
          </a:p>
          <a:p>
            <a:pPr defTabSz="727075"/>
            <a:r>
              <a:rPr lang="ja-JP" altLang="en-US" sz="1200" dirty="0">
                <a:solidFill>
                  <a:srgbClr val="000000"/>
                </a:solidFill>
                <a:latin typeface="Times New Roman" pitchFamily="18" charset="0"/>
                <a:ea typeface="ＭＳ ゴシック" pitchFamily="49" charset="-128"/>
              </a:rPr>
              <a:t>　　・通所介護　等</a:t>
            </a:r>
          </a:p>
          <a:p>
            <a:pPr defTabSz="727075"/>
            <a:r>
              <a:rPr lang="ja-JP" altLang="en-US" sz="1400" dirty="0">
                <a:solidFill>
                  <a:srgbClr val="000000"/>
                </a:solidFill>
                <a:latin typeface="Times New Roman" pitchFamily="18" charset="0"/>
                <a:ea typeface="ＭＳ ゴシック" pitchFamily="49" charset="-128"/>
              </a:rPr>
              <a:t>　○地域密着型サービス</a:t>
            </a:r>
            <a:endParaRPr lang="en-US" altLang="ja-JP" sz="1400" dirty="0">
              <a:solidFill>
                <a:srgbClr val="000000"/>
              </a:solidFill>
              <a:latin typeface="Times New Roman" pitchFamily="18" charset="0"/>
              <a:ea typeface="ＭＳ ゴシック" pitchFamily="49" charset="-128"/>
            </a:endParaRPr>
          </a:p>
          <a:p>
            <a:pPr defTabSz="727075"/>
            <a:r>
              <a:rPr lang="ja-JP" altLang="en-US" sz="1200" dirty="0">
                <a:solidFill>
                  <a:srgbClr val="000000"/>
                </a:solidFill>
                <a:latin typeface="Times New Roman" pitchFamily="18" charset="0"/>
                <a:ea typeface="ＭＳ ゴシック" pitchFamily="49" charset="-128"/>
              </a:rPr>
              <a:t>　　・夜間対応型訪問介護</a:t>
            </a:r>
            <a:endParaRPr lang="en-US" altLang="ja-JP" sz="1200" dirty="0">
              <a:solidFill>
                <a:srgbClr val="000000"/>
              </a:solidFill>
              <a:latin typeface="Times New Roman" pitchFamily="18" charset="0"/>
              <a:ea typeface="ＭＳ ゴシック" pitchFamily="49" charset="-128"/>
            </a:endParaRPr>
          </a:p>
          <a:p>
            <a:pPr defTabSz="727075"/>
            <a:r>
              <a:rPr lang="ja-JP" altLang="en-US" sz="1200" dirty="0">
                <a:solidFill>
                  <a:srgbClr val="000000"/>
                </a:solidFill>
                <a:latin typeface="Times New Roman" pitchFamily="18" charset="0"/>
                <a:ea typeface="ＭＳ ゴシック" pitchFamily="49" charset="-128"/>
              </a:rPr>
              <a:t>　　・認知症対応型共同生活介護　等</a:t>
            </a:r>
            <a:endParaRPr lang="en-US" altLang="ja-JP" sz="1200" dirty="0">
              <a:solidFill>
                <a:srgbClr val="000000"/>
              </a:solidFill>
              <a:latin typeface="Times New Roman" pitchFamily="18" charset="0"/>
              <a:ea typeface="ＭＳ ゴシック" pitchFamily="49" charset="-128"/>
            </a:endParaRPr>
          </a:p>
          <a:p>
            <a:pPr defTabSz="727075"/>
            <a:r>
              <a:rPr lang="ja-JP" altLang="en-US" sz="1400" dirty="0">
                <a:solidFill>
                  <a:srgbClr val="000000"/>
                </a:solidFill>
                <a:latin typeface="Times New Roman" pitchFamily="18" charset="0"/>
                <a:ea typeface="ＭＳ ゴシック" pitchFamily="49" charset="-128"/>
              </a:rPr>
              <a:t>　○施設サービス</a:t>
            </a:r>
          </a:p>
          <a:p>
            <a:pPr defTabSz="727075"/>
            <a:r>
              <a:rPr lang="ja-JP" altLang="en-US" sz="1200" dirty="0">
                <a:solidFill>
                  <a:srgbClr val="000000"/>
                </a:solidFill>
                <a:latin typeface="Times New Roman" pitchFamily="18" charset="0"/>
                <a:ea typeface="ＭＳ ゴシック" pitchFamily="49" charset="-128"/>
              </a:rPr>
              <a:t>　　</a:t>
            </a:r>
            <a:r>
              <a:rPr lang="ja-JP" altLang="en-US" sz="1200" smtClean="0">
                <a:solidFill>
                  <a:srgbClr val="000000"/>
                </a:solidFill>
                <a:latin typeface="Times New Roman" pitchFamily="18" charset="0"/>
                <a:ea typeface="ＭＳ ゴシック" pitchFamily="49" charset="-128"/>
              </a:rPr>
              <a:t>・特別養護老人</a:t>
            </a:r>
            <a:r>
              <a:rPr lang="ja-JP" altLang="en-US" sz="1200" dirty="0" smtClean="0">
                <a:solidFill>
                  <a:srgbClr val="000000"/>
                </a:solidFill>
                <a:latin typeface="Times New Roman" pitchFamily="18" charset="0"/>
                <a:ea typeface="ＭＳ ゴシック" pitchFamily="49" charset="-128"/>
              </a:rPr>
              <a:t>ホーム</a:t>
            </a:r>
            <a:r>
              <a:rPr lang="ja-JP" altLang="en-US" sz="1200" dirty="0">
                <a:solidFill>
                  <a:srgbClr val="000000"/>
                </a:solidFill>
                <a:latin typeface="Times New Roman" pitchFamily="18" charset="0"/>
                <a:ea typeface="ＭＳ ゴシック" pitchFamily="49" charset="-128"/>
              </a:rPr>
              <a:t>　　      　</a:t>
            </a:r>
          </a:p>
          <a:p>
            <a:pPr defTabSz="727075"/>
            <a:r>
              <a:rPr lang="ja-JP" altLang="en-US" sz="1200" dirty="0">
                <a:solidFill>
                  <a:srgbClr val="000000"/>
                </a:solidFill>
                <a:latin typeface="Times New Roman" pitchFamily="18" charset="0"/>
                <a:ea typeface="ＭＳ ゴシック" pitchFamily="49" charset="-128"/>
              </a:rPr>
              <a:t>　　・老人保健施設　等</a:t>
            </a:r>
          </a:p>
        </p:txBody>
      </p:sp>
      <p:sp>
        <p:nvSpPr>
          <p:cNvPr id="17452" name="Text Box 44"/>
          <p:cNvSpPr txBox="1">
            <a:spLocks noChangeArrowheads="1"/>
          </p:cNvSpPr>
          <p:nvPr/>
        </p:nvSpPr>
        <p:spPr bwMode="auto">
          <a:xfrm>
            <a:off x="3059021" y="4273003"/>
            <a:ext cx="111337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ja-JP" altLang="ja-JP" sz="900">
              <a:solidFill>
                <a:srgbClr val="000000"/>
              </a:solidFill>
              <a:latin typeface="Times New Roman" pitchFamily="18" charset="0"/>
              <a:ea typeface="ＭＳ ゴシック" pitchFamily="49" charset="-128"/>
            </a:endParaRPr>
          </a:p>
        </p:txBody>
      </p:sp>
      <p:sp>
        <p:nvSpPr>
          <p:cNvPr id="17453" name="Oval 45"/>
          <p:cNvSpPr>
            <a:spLocks noChangeArrowheads="1"/>
          </p:cNvSpPr>
          <p:nvPr/>
        </p:nvSpPr>
        <p:spPr bwMode="auto">
          <a:xfrm>
            <a:off x="1910688" y="3860253"/>
            <a:ext cx="1404025" cy="503238"/>
          </a:xfrm>
          <a:prstGeom prst="ellipse">
            <a:avLst/>
          </a:prstGeom>
          <a:solidFill>
            <a:srgbClr val="CCECFF"/>
          </a:solidFill>
          <a:ln w="12700">
            <a:solidFill>
              <a:schemeClr val="tx1"/>
            </a:solidFill>
            <a:round/>
            <a:headEnd/>
            <a:tailEnd/>
          </a:ln>
        </p:spPr>
        <p:txBody>
          <a:bodyPr wrap="none" lIns="87279" tIns="43640" rIns="87279" bIns="43640" anchor="ctr"/>
          <a:lstStyle/>
          <a:p>
            <a:pPr defTabSz="873125"/>
            <a:r>
              <a:rPr lang="ja-JP" altLang="en-US" sz="1400">
                <a:solidFill>
                  <a:srgbClr val="000000"/>
                </a:solidFill>
                <a:latin typeface="Times New Roman" pitchFamily="18" charset="0"/>
              </a:rPr>
              <a:t>個別市町村</a:t>
            </a:r>
          </a:p>
        </p:txBody>
      </p:sp>
      <p:sp>
        <p:nvSpPr>
          <p:cNvPr id="17454" name="Rectangle 46"/>
          <p:cNvSpPr>
            <a:spLocks noChangeArrowheads="1"/>
          </p:cNvSpPr>
          <p:nvPr/>
        </p:nvSpPr>
        <p:spPr bwMode="auto">
          <a:xfrm>
            <a:off x="5454100" y="3528474"/>
            <a:ext cx="1235470" cy="319577"/>
          </a:xfrm>
          <a:prstGeom prst="rect">
            <a:avLst/>
          </a:prstGeom>
          <a:solidFill>
            <a:srgbClr val="FFCCCC"/>
          </a:solidFill>
          <a:ln w="9525">
            <a:solidFill>
              <a:schemeClr val="tx1"/>
            </a:solidFill>
            <a:miter lim="800000"/>
            <a:headEnd/>
            <a:tailEnd/>
          </a:ln>
        </p:spPr>
        <p:txBody>
          <a:bodyPr wrap="none" lIns="87886" tIns="43943" rIns="87886" bIns="43943">
            <a:spAutoFit/>
          </a:bodyPr>
          <a:lstStyle/>
          <a:p>
            <a:pPr defTabSz="727075"/>
            <a:r>
              <a:rPr lang="ja-JP" altLang="en-US" sz="1500">
                <a:solidFill>
                  <a:srgbClr val="000000"/>
                </a:solidFill>
                <a:latin typeface="Times New Roman" pitchFamily="18" charset="0"/>
              </a:rPr>
              <a:t>居住費・食費</a:t>
            </a:r>
          </a:p>
        </p:txBody>
      </p:sp>
      <p:sp>
        <p:nvSpPr>
          <p:cNvPr id="17455" name="Line 47"/>
          <p:cNvSpPr>
            <a:spLocks noChangeShapeType="1"/>
          </p:cNvSpPr>
          <p:nvPr/>
        </p:nvSpPr>
        <p:spPr bwMode="auto">
          <a:xfrm flipH="1" flipV="1">
            <a:off x="3392531" y="2996653"/>
            <a:ext cx="312888" cy="503238"/>
          </a:xfrm>
          <a:prstGeom prst="line">
            <a:avLst/>
          </a:prstGeom>
          <a:noFill/>
          <a:ln w="381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7456" name="Text Box 48"/>
          <p:cNvSpPr txBox="1">
            <a:spLocks noChangeArrowheads="1"/>
          </p:cNvSpPr>
          <p:nvPr/>
        </p:nvSpPr>
        <p:spPr bwMode="auto">
          <a:xfrm>
            <a:off x="5025269" y="4796925"/>
            <a:ext cx="1489791" cy="314325"/>
          </a:xfrm>
          <a:prstGeom prst="rect">
            <a:avLst/>
          </a:prstGeom>
          <a:solidFill>
            <a:srgbClr val="CCFFCC"/>
          </a:solidFill>
          <a:ln w="9525" algn="ctr">
            <a:solidFill>
              <a:schemeClr val="tx1"/>
            </a:solidFill>
            <a:prstDash val="dash"/>
            <a:miter lim="800000"/>
            <a:headEnd/>
            <a:tailEnd/>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ja-JP" altLang="en-US" sz="1400" b="1">
                <a:solidFill>
                  <a:srgbClr val="000000"/>
                </a:solidFill>
                <a:latin typeface="Times New Roman" pitchFamily="18" charset="0"/>
                <a:ea typeface="ＭＳ ゴシック" pitchFamily="49" charset="-128"/>
              </a:rPr>
              <a:t>要介護認定</a:t>
            </a:r>
          </a:p>
        </p:txBody>
      </p:sp>
      <p:sp>
        <p:nvSpPr>
          <p:cNvPr id="17457" name="Line 49"/>
          <p:cNvSpPr>
            <a:spLocks noChangeShapeType="1"/>
          </p:cNvSpPr>
          <p:nvPr/>
        </p:nvSpPr>
        <p:spPr bwMode="auto">
          <a:xfrm rot="10800000">
            <a:off x="4718731" y="2060028"/>
            <a:ext cx="2107625" cy="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7458" name="Rectangle 50"/>
          <p:cNvSpPr>
            <a:spLocks noChangeArrowheads="1"/>
          </p:cNvSpPr>
          <p:nvPr/>
        </p:nvSpPr>
        <p:spPr bwMode="auto">
          <a:xfrm>
            <a:off x="5187272" y="2275975"/>
            <a:ext cx="1014901" cy="360363"/>
          </a:xfrm>
          <a:prstGeom prst="rect">
            <a:avLst/>
          </a:prstGeom>
          <a:solidFill>
            <a:srgbClr val="FFFF99"/>
          </a:solidFill>
          <a:ln w="38100" cmpd="dbl">
            <a:solidFill>
              <a:schemeClr val="tx1"/>
            </a:solidFill>
            <a:miter lim="800000"/>
            <a:headEnd/>
            <a:tailEnd/>
          </a:ln>
        </p:spPr>
        <p:txBody>
          <a:bodyPr wrap="none" anchor="ctr"/>
          <a:lstStyle/>
          <a:p>
            <a:endParaRPr lang="ja-JP" altLang="en-US">
              <a:solidFill>
                <a:srgbClr val="000000"/>
              </a:solidFill>
            </a:endParaRPr>
          </a:p>
        </p:txBody>
      </p:sp>
      <p:sp>
        <p:nvSpPr>
          <p:cNvPr id="17459" name="Rectangle 51"/>
          <p:cNvSpPr>
            <a:spLocks noChangeArrowheads="1"/>
          </p:cNvSpPr>
          <p:nvPr/>
        </p:nvSpPr>
        <p:spPr bwMode="auto">
          <a:xfrm>
            <a:off x="5443130" y="2300980"/>
            <a:ext cx="703601"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86" tIns="43943" rIns="87886" bIns="43943"/>
          <a:lstStyle/>
          <a:p>
            <a:pPr defTabSz="727075"/>
            <a:r>
              <a:rPr lang="ja-JP" altLang="en-US" sz="1500">
                <a:solidFill>
                  <a:srgbClr val="000000"/>
                </a:solidFill>
                <a:latin typeface="Times New Roman" pitchFamily="18" charset="0"/>
              </a:rPr>
              <a:t>請求</a:t>
            </a:r>
          </a:p>
        </p:txBody>
      </p:sp>
      <p:sp>
        <p:nvSpPr>
          <p:cNvPr id="17460" name="Rectangle 52"/>
          <p:cNvSpPr>
            <a:spLocks noChangeArrowheads="1"/>
          </p:cNvSpPr>
          <p:nvPr/>
        </p:nvSpPr>
        <p:spPr bwMode="auto">
          <a:xfrm>
            <a:off x="2134629" y="1521871"/>
            <a:ext cx="2302983" cy="484187"/>
          </a:xfrm>
          <a:prstGeom prst="rect">
            <a:avLst/>
          </a:prstGeom>
          <a:noFill/>
          <a:ln>
            <a:noFill/>
          </a:ln>
          <a:extLst/>
        </p:spPr>
        <p:txBody>
          <a:bodyPr lIns="87886" tIns="43943" rIns="87886" bIns="43943">
            <a:spAutoFit/>
          </a:bodyPr>
          <a:lstStyle/>
          <a:p>
            <a:pPr defTabSz="727075"/>
            <a:r>
              <a:rPr lang="en-US" altLang="ja-JP" sz="1200" b="1" u="sng">
                <a:solidFill>
                  <a:srgbClr val="000000"/>
                </a:solidFill>
                <a:latin typeface="Times New Roman" pitchFamily="18" charset="0"/>
              </a:rPr>
              <a:t>※</a:t>
            </a:r>
            <a:r>
              <a:rPr lang="ja-JP" altLang="en-US" sz="1200" b="1" u="sng">
                <a:solidFill>
                  <a:srgbClr val="000000"/>
                </a:solidFill>
                <a:latin typeface="Times New Roman" pitchFamily="18" charset="0"/>
              </a:rPr>
              <a:t>施設等給付の場合は、</a:t>
            </a:r>
          </a:p>
          <a:p>
            <a:pPr defTabSz="727075"/>
            <a:r>
              <a:rPr lang="ja-JP" altLang="en-US" sz="1200" b="1">
                <a:solidFill>
                  <a:srgbClr val="000000"/>
                </a:solidFill>
                <a:latin typeface="Times New Roman" pitchFamily="18" charset="0"/>
              </a:rPr>
              <a:t>　</a:t>
            </a:r>
            <a:r>
              <a:rPr lang="ja-JP" altLang="en-US" sz="1200" b="1" u="sng">
                <a:solidFill>
                  <a:srgbClr val="000000"/>
                </a:solidFill>
                <a:latin typeface="Times New Roman" pitchFamily="18" charset="0"/>
              </a:rPr>
              <a:t>国２０％、都道府県１７．５％</a:t>
            </a:r>
            <a:r>
              <a:rPr lang="ja-JP" altLang="en-US" sz="1400" b="1" u="sng">
                <a:solidFill>
                  <a:srgbClr val="000000"/>
                </a:solidFill>
                <a:latin typeface="Times New Roman" pitchFamily="18" charset="0"/>
              </a:rPr>
              <a:t>　</a:t>
            </a:r>
          </a:p>
        </p:txBody>
      </p:sp>
      <p:sp>
        <p:nvSpPr>
          <p:cNvPr id="17461" name="Rectangle 53"/>
          <p:cNvSpPr>
            <a:spLocks noChangeArrowheads="1"/>
          </p:cNvSpPr>
          <p:nvPr/>
        </p:nvSpPr>
        <p:spPr bwMode="auto">
          <a:xfrm>
            <a:off x="95322" y="1412330"/>
            <a:ext cx="603887"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defTabSz="727075"/>
            <a:r>
              <a:rPr lang="ja-JP" altLang="en-US" sz="1400" b="1" u="sng">
                <a:solidFill>
                  <a:srgbClr val="000000"/>
                </a:solidFill>
                <a:latin typeface="Times New Roman" pitchFamily="18" charset="0"/>
              </a:rPr>
              <a:t>５０％</a:t>
            </a:r>
          </a:p>
        </p:txBody>
      </p:sp>
      <p:sp>
        <p:nvSpPr>
          <p:cNvPr id="17462" name="Rectangle 54"/>
          <p:cNvSpPr>
            <a:spLocks noChangeArrowheads="1"/>
          </p:cNvSpPr>
          <p:nvPr/>
        </p:nvSpPr>
        <p:spPr bwMode="auto">
          <a:xfrm>
            <a:off x="109615" y="2421980"/>
            <a:ext cx="603887"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defTabSz="727075"/>
            <a:r>
              <a:rPr lang="ja-JP" altLang="en-US" sz="1400" b="1" u="sng">
                <a:solidFill>
                  <a:srgbClr val="000000"/>
                </a:solidFill>
                <a:latin typeface="Times New Roman" pitchFamily="18" charset="0"/>
              </a:rPr>
              <a:t>５０％</a:t>
            </a:r>
          </a:p>
        </p:txBody>
      </p:sp>
      <p:sp>
        <p:nvSpPr>
          <p:cNvPr id="17463" name="AutoShape 55"/>
          <p:cNvSpPr>
            <a:spLocks/>
          </p:cNvSpPr>
          <p:nvPr/>
        </p:nvSpPr>
        <p:spPr bwMode="auto">
          <a:xfrm rot="5400000">
            <a:off x="2288746" y="1407542"/>
            <a:ext cx="144463" cy="2447515"/>
          </a:xfrm>
          <a:prstGeom prst="rightBrace">
            <a:avLst>
              <a:gd name="adj1" fmla="val 141117"/>
              <a:gd name="adj2" fmla="val 3186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solidFill>
                <a:srgbClr val="000000"/>
              </a:solidFill>
            </a:endParaRPr>
          </a:p>
        </p:txBody>
      </p:sp>
      <p:sp>
        <p:nvSpPr>
          <p:cNvPr id="17464" name="Rectangle 56"/>
          <p:cNvSpPr>
            <a:spLocks noChangeArrowheads="1"/>
          </p:cNvSpPr>
          <p:nvPr/>
        </p:nvSpPr>
        <p:spPr bwMode="auto">
          <a:xfrm>
            <a:off x="2074275" y="2650532"/>
            <a:ext cx="172803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7886" tIns="43943" rIns="87886" bIns="43943">
            <a:spAutoFit/>
          </a:bodyPr>
          <a:lstStyle/>
          <a:p>
            <a:pPr defTabSz="727075"/>
            <a:r>
              <a:rPr lang="ja-JP" altLang="en-US" sz="1200" b="1" u="sng" dirty="0">
                <a:solidFill>
                  <a:srgbClr val="000000"/>
                </a:solidFill>
                <a:latin typeface="Times New Roman" pitchFamily="18" charset="0"/>
              </a:rPr>
              <a:t>人口比に基づき設定</a:t>
            </a:r>
            <a:r>
              <a:rPr lang="ja-JP" altLang="en-US" sz="1400" b="1" u="sng" dirty="0">
                <a:solidFill>
                  <a:srgbClr val="000000"/>
                </a:solidFill>
                <a:latin typeface="Times New Roman" pitchFamily="18" charset="0"/>
              </a:rPr>
              <a:t>　</a:t>
            </a:r>
          </a:p>
        </p:txBody>
      </p:sp>
      <p:sp>
        <p:nvSpPr>
          <p:cNvPr id="2" name="タイトル 1"/>
          <p:cNvSpPr>
            <a:spLocks noGrp="1"/>
          </p:cNvSpPr>
          <p:nvPr>
            <p:ph type="title"/>
          </p:nvPr>
        </p:nvSpPr>
        <p:spPr>
          <a:xfrm>
            <a:off x="0" y="-77714"/>
            <a:ext cx="9906000" cy="576263"/>
          </a:xfrm>
          <a:noFill/>
        </p:spPr>
        <p:txBody>
          <a:bodyPr/>
          <a:lstStyle/>
          <a:p>
            <a:r>
              <a:rPr lang="ja-JP" altLang="en-US" sz="2400" dirty="0" smtClean="0"/>
              <a:t>　</a:t>
            </a:r>
            <a:r>
              <a:rPr kumimoji="1" lang="ja-JP" altLang="en-US" sz="2400" dirty="0" smtClean="0"/>
              <a:t>介護保険制度の仕組み</a:t>
            </a:r>
            <a:endParaRPr kumimoji="1" lang="ja-JP" altLang="en-US" sz="2400" dirty="0"/>
          </a:p>
        </p:txBody>
      </p:sp>
      <p:sp>
        <p:nvSpPr>
          <p:cNvPr id="3" name="テキスト ボックス 2"/>
          <p:cNvSpPr txBox="1"/>
          <p:nvPr/>
        </p:nvSpPr>
        <p:spPr>
          <a:xfrm>
            <a:off x="3802307" y="5952062"/>
            <a:ext cx="2496754" cy="400110"/>
          </a:xfrm>
          <a:prstGeom prst="rect">
            <a:avLst/>
          </a:prstGeom>
          <a:solidFill>
            <a:srgbClr val="FFFF00"/>
          </a:solidFill>
          <a:ln w="25400">
            <a:solidFill>
              <a:schemeClr val="tx1"/>
            </a:solidFill>
          </a:ln>
        </p:spPr>
        <p:txBody>
          <a:bodyPr wrap="square" rtlCol="0">
            <a:spAutoFit/>
          </a:bodyPr>
          <a:lstStyle/>
          <a:p>
            <a:pPr algn="ctr"/>
            <a:r>
              <a:rPr kumimoji="1" lang="ja-JP" altLang="en-US" sz="2000" dirty="0" smtClean="0">
                <a:latin typeface="+mj-ea"/>
                <a:ea typeface="+mj-ea"/>
              </a:rPr>
              <a:t>加入者（被保険者）</a:t>
            </a:r>
            <a:endParaRPr kumimoji="1" lang="ja-JP" altLang="en-US" sz="2000" dirty="0">
              <a:latin typeface="+mj-ea"/>
              <a:ea typeface="+mj-ea"/>
            </a:endParaRPr>
          </a:p>
        </p:txBody>
      </p:sp>
      <p:sp>
        <p:nvSpPr>
          <p:cNvPr id="61" name="テキスト ボックス 60"/>
          <p:cNvSpPr txBox="1"/>
          <p:nvPr/>
        </p:nvSpPr>
        <p:spPr>
          <a:xfrm>
            <a:off x="1387904" y="528348"/>
            <a:ext cx="2496754" cy="400110"/>
          </a:xfrm>
          <a:prstGeom prst="rect">
            <a:avLst/>
          </a:prstGeom>
          <a:solidFill>
            <a:srgbClr val="FDA1D8"/>
          </a:solidFill>
          <a:ln w="25400">
            <a:solidFill>
              <a:schemeClr val="tx1"/>
            </a:solidFill>
          </a:ln>
        </p:spPr>
        <p:txBody>
          <a:bodyPr wrap="square" rtlCol="0">
            <a:spAutoFit/>
          </a:bodyPr>
          <a:lstStyle/>
          <a:p>
            <a:pPr algn="ctr"/>
            <a:r>
              <a:rPr lang="ja-JP" altLang="en-US" sz="2000" dirty="0">
                <a:latin typeface="+mj-ea"/>
                <a:ea typeface="+mj-ea"/>
              </a:rPr>
              <a:t>市町村</a:t>
            </a:r>
            <a:r>
              <a:rPr kumimoji="1" lang="ja-JP" altLang="en-US" sz="2000" dirty="0" smtClean="0">
                <a:latin typeface="+mj-ea"/>
                <a:ea typeface="+mj-ea"/>
              </a:rPr>
              <a:t>（保険者）</a:t>
            </a:r>
            <a:endParaRPr kumimoji="1" lang="ja-JP" altLang="en-US" sz="2000" dirty="0">
              <a:latin typeface="+mj-ea"/>
              <a:ea typeface="+mj-ea"/>
            </a:endParaRPr>
          </a:p>
        </p:txBody>
      </p:sp>
      <p:sp>
        <p:nvSpPr>
          <p:cNvPr id="62" name="テキスト ボックス 61"/>
          <p:cNvSpPr txBox="1"/>
          <p:nvPr/>
        </p:nvSpPr>
        <p:spPr>
          <a:xfrm>
            <a:off x="7152770" y="504773"/>
            <a:ext cx="2496754" cy="400110"/>
          </a:xfrm>
          <a:prstGeom prst="rect">
            <a:avLst/>
          </a:prstGeom>
          <a:solidFill>
            <a:schemeClr val="accent5">
              <a:lumMod val="40000"/>
              <a:lumOff val="60000"/>
            </a:schemeClr>
          </a:solidFill>
          <a:ln w="25400">
            <a:solidFill>
              <a:schemeClr val="tx1"/>
            </a:solidFill>
          </a:ln>
        </p:spPr>
        <p:txBody>
          <a:bodyPr wrap="square" rtlCol="0">
            <a:spAutoFit/>
          </a:bodyPr>
          <a:lstStyle/>
          <a:p>
            <a:pPr algn="ctr"/>
            <a:r>
              <a:rPr kumimoji="1" lang="ja-JP" altLang="en-US" sz="2000" dirty="0" smtClean="0">
                <a:latin typeface="+mj-ea"/>
                <a:ea typeface="+mj-ea"/>
              </a:rPr>
              <a:t>介護サービス事業者</a:t>
            </a:r>
            <a:endParaRPr kumimoji="1" lang="ja-JP" altLang="en-US" sz="2000" dirty="0">
              <a:latin typeface="+mj-ea"/>
              <a:ea typeface="+mj-ea"/>
            </a:endParaRPr>
          </a:p>
        </p:txBody>
      </p:sp>
    </p:spTree>
    <p:extLst>
      <p:ext uri="{BB962C8B-B14F-4D97-AF65-F5344CB8AC3E}">
        <p14:creationId xmlns:p14="http://schemas.microsoft.com/office/powerpoint/2010/main" val="332793726"/>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悪魔のサイクル</a:t>
            </a:r>
            <a:endParaRPr kumimoji="1" lang="ja-JP" altLang="en-US" b="1"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329923" y="1700808"/>
            <a:ext cx="9417963" cy="5078313"/>
          </a:xfrm>
          <a:prstGeom prst="rect">
            <a:avLst/>
          </a:prstGeom>
          <a:noFill/>
        </p:spPr>
        <p:txBody>
          <a:bodyPr wrap="none" rtlCol="0">
            <a:spAutoFit/>
          </a:bodyPr>
          <a:lstStyle/>
          <a:p>
            <a:r>
              <a:rPr kumimoji="1" lang="ja-JP" altLang="en-US" sz="3600"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保険料は介護費の５０％</a:t>
            </a:r>
            <a:endParaRPr lang="en-US" altLang="ja-JP" sz="3600" b="1" dirty="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3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一般財源からの措置を禁じている</a:t>
            </a:r>
            <a:endParaRPr lang="en-US" altLang="ja-JP" sz="36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段階変えても　総額は変</a:t>
            </a:r>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えられない</a:t>
            </a:r>
            <a:endParaRPr kumimoji="1" lang="en-US" altLang="ja-JP" sz="36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b="1" dirty="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36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高齢化、介護サービス受ける人が増えれば</a:t>
            </a:r>
            <a:endParaRPr kumimoji="1" lang="en-US" altLang="ja-JP" sz="36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保険料</a:t>
            </a:r>
            <a:r>
              <a:rPr lang="ja-JP" altLang="en-US" sz="36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が</a:t>
            </a:r>
            <a:r>
              <a:rPr kumimoji="1" lang="ja-JP" altLang="en-US" sz="36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増加するのは当たりまえ</a:t>
            </a:r>
            <a:endParaRPr kumimoji="1" lang="en-US" altLang="ja-JP" sz="36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国がもっと負担を！</a:t>
            </a:r>
            <a:endParaRPr kumimoji="1"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200472" y="1916832"/>
            <a:ext cx="9623147" cy="5016758"/>
          </a:xfrm>
          <a:prstGeom prst="rect">
            <a:avLst/>
          </a:prstGeom>
          <a:noFill/>
        </p:spPr>
        <p:txBody>
          <a:bodyPr wrap="none" rtlCol="0">
            <a:spAutoFit/>
          </a:bodyPr>
          <a:lstStyle/>
          <a:p>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国からのお金も結局は税金ではないの？</a:t>
            </a:r>
            <a:endParaRPr kumimoji="1"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若い方への負担が増えるのでは？</a:t>
            </a:r>
            <a:endPar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→だから税制を</a:t>
            </a:r>
            <a:r>
              <a:rPr lang="ja-JP" altLang="en-US" sz="3200"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応能負担原則</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にしなければならない</a:t>
            </a:r>
            <a:endPar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3200" b="1" dirty="0" smtClean="0">
                <a:solidFill>
                  <a:schemeClr val="accent2"/>
                </a:solidFill>
                <a:latin typeface="メイリオ" panose="020B0604030504040204" pitchFamily="50" charset="-128"/>
                <a:ea typeface="メイリオ" panose="020B0604030504040204" pitchFamily="50" charset="-128"/>
                <a:cs typeface="メイリオ" panose="020B0604030504040204" pitchFamily="50" charset="-128"/>
              </a:rPr>
              <a:t>ムダ使いやめなければ</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ならない</a:t>
            </a:r>
            <a:endPar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→若い世代の負担は減少</a:t>
            </a:r>
            <a:endPar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→子どもも生まれる、みんなもの買う</a:t>
            </a:r>
            <a:endPar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→税収</a:t>
            </a:r>
            <a:r>
              <a:rPr kumimoji="1"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rPr>
              <a:t>UP</a:t>
            </a:r>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→介護にも当てられる</a:t>
            </a:r>
            <a:endParaRPr kumimoji="1"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634" y="1700808"/>
            <a:ext cx="8331970" cy="5040560"/>
          </a:xfrm>
          <a:prstGeom prst="rect">
            <a:avLst/>
          </a:prstGeom>
        </p:spPr>
      </p:pic>
      <p:sp>
        <p:nvSpPr>
          <p:cNvPr id="5" name="テキスト ボックス 4"/>
          <p:cNvSpPr txBox="1"/>
          <p:nvPr/>
        </p:nvSpPr>
        <p:spPr>
          <a:xfrm>
            <a:off x="1064568" y="620688"/>
            <a:ext cx="8494633" cy="646331"/>
          </a:xfrm>
          <a:prstGeom prst="rect">
            <a:avLst/>
          </a:prstGeom>
          <a:noFill/>
        </p:spPr>
        <p:txBody>
          <a:bodyPr wrap="none" rtlCol="0">
            <a:spAutoFit/>
          </a:bodyPr>
          <a:lstStyle/>
          <a:p>
            <a:r>
              <a:rPr kumimoji="1" lang="ja-JP" altLang="en-US" sz="3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所得が１億を超えると、税率が</a:t>
            </a:r>
            <a:r>
              <a:rPr lang="ja-JP" altLang="en-US" sz="3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下がる</a:t>
            </a:r>
            <a:r>
              <a:rPr kumimoji="1" lang="ja-JP" altLang="en-US" sz="3600"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36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上矢印 5"/>
          <p:cNvSpPr/>
          <p:nvPr/>
        </p:nvSpPr>
        <p:spPr>
          <a:xfrm>
            <a:off x="6294860" y="3429000"/>
            <a:ext cx="484632" cy="2160240"/>
          </a:xfrm>
          <a:prstGeom prst="up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6431114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消費税８％でよくなった？</a:t>
            </a:r>
            <a:endParaRPr kumimoji="1"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488504" y="2492896"/>
            <a:ext cx="5519460" cy="2062103"/>
          </a:xfrm>
          <a:prstGeom prst="rect">
            <a:avLst/>
          </a:prstGeom>
          <a:noFill/>
        </p:spPr>
        <p:txBody>
          <a:bodyPr wrap="none" rtlCol="0">
            <a:spAutoFit/>
          </a:bodyPr>
          <a:lstStyle/>
          <a:p>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保険料もあがる</a:t>
            </a:r>
            <a:endPar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介護</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負担も</a:t>
            </a:r>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あげようと</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してる</a:t>
            </a:r>
            <a:endParaRPr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介護だけじゃなく、年金も</a:t>
            </a:r>
            <a:endParaRPr kumimoji="1" lang="en-US" altLang="ja-JP" sz="32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cs typeface="メイリオ" panose="020B0604030504040204" pitchFamily="50" charset="-128"/>
              </a:rPr>
              <a:t>医療保険</a:t>
            </a:r>
            <a:r>
              <a:rPr lang="ja-JP" altLang="en-US" sz="3200" b="1" dirty="0" smtClean="0">
                <a:latin typeface="メイリオ" panose="020B0604030504040204" pitchFamily="50" charset="-128"/>
                <a:ea typeface="メイリオ" panose="020B0604030504040204" pitchFamily="50" charset="-128"/>
                <a:cs typeface="メイリオ" panose="020B0604030504040204" pitchFamily="50" charset="-128"/>
              </a:rPr>
              <a:t>も、子育ても・・</a:t>
            </a:r>
            <a:endParaRPr kumimoji="1" lang="ja-JP" altLang="en-US" sz="32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4834" y="1340768"/>
            <a:ext cx="2944109" cy="5071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88504" y="188640"/>
            <a:ext cx="9073008" cy="792088"/>
          </a:xfrm>
          <a:ln w="6350">
            <a:solidFill>
              <a:schemeClr val="tx1"/>
            </a:solidFill>
          </a:ln>
        </p:spPr>
        <p:txBody>
          <a:bodyPr>
            <a:normAutofit/>
          </a:bodyPr>
          <a:lstStyle/>
          <a:p>
            <a:pPr marL="88900">
              <a:spcBef>
                <a:spcPts val="100"/>
              </a:spcBef>
            </a:pPr>
            <a:r>
              <a:rPr lang="ja-JP" altLang="en-US" sz="2800" dirty="0" smtClean="0">
                <a:latin typeface="HGP創英角ｺﾞｼｯｸUB" pitchFamily="50" charset="-128"/>
                <a:ea typeface="HGP創英角ｺﾞｼｯｸUB" pitchFamily="50" charset="-128"/>
              </a:rPr>
              <a:t>⑧</a:t>
            </a:r>
            <a:r>
              <a:rPr lang="ja-JP" altLang="en-US" sz="2800" dirty="0">
                <a:solidFill>
                  <a:prstClr val="black"/>
                </a:solidFill>
                <a:latin typeface="HGP創英角ｺﾞｼｯｸUB" pitchFamily="50" charset="-128"/>
                <a:ea typeface="HGP創英角ｺﾞｼｯｸUB" pitchFamily="50" charset="-128"/>
              </a:rPr>
              <a:t>一定以上の所得のある利用者の</a:t>
            </a:r>
            <a:r>
              <a:rPr lang="ja-JP" altLang="en-US" sz="2800" dirty="0" smtClean="0">
                <a:solidFill>
                  <a:prstClr val="black"/>
                </a:solidFill>
                <a:latin typeface="HGP創英角ｺﾞｼｯｸUB" pitchFamily="50" charset="-128"/>
                <a:ea typeface="HGP創英角ｺﾞｼｯｸUB" pitchFamily="50" charset="-128"/>
              </a:rPr>
              <a:t>自己負担を引き上げ</a:t>
            </a:r>
            <a:endParaRPr kumimoji="1" lang="ja-JP" altLang="en-US" sz="2800" dirty="0"/>
          </a:p>
        </p:txBody>
      </p:sp>
      <p:sp>
        <p:nvSpPr>
          <p:cNvPr id="3" name="コンテンツ プレースホルダー 2"/>
          <p:cNvSpPr>
            <a:spLocks noGrp="1"/>
          </p:cNvSpPr>
          <p:nvPr>
            <p:ph idx="1"/>
          </p:nvPr>
        </p:nvSpPr>
        <p:spPr>
          <a:xfrm>
            <a:off x="646112" y="1274838"/>
            <a:ext cx="8915400" cy="5400599"/>
          </a:xfrm>
        </p:spPr>
        <p:txBody>
          <a:bodyPr>
            <a:normAutofit fontScale="92500" lnSpcReduction="10000"/>
          </a:bodyPr>
          <a:lstStyle/>
          <a:p>
            <a:pPr marL="0" indent="0">
              <a:spcBef>
                <a:spcPts val="0"/>
              </a:spcBef>
              <a:buNone/>
            </a:pPr>
            <a:r>
              <a:rPr lang="en-US" altLang="ja-JP" sz="2000" dirty="0">
                <a:latin typeface="+mj-ea"/>
                <a:ea typeface="+mj-ea"/>
              </a:rPr>
              <a:t>【</a:t>
            </a:r>
            <a:r>
              <a:rPr lang="ja-JP" altLang="en-US" sz="2000" dirty="0" smtClean="0">
                <a:latin typeface="+mj-ea"/>
                <a:ea typeface="+mj-ea"/>
              </a:rPr>
              <a:t>基本的考え方</a:t>
            </a:r>
            <a:r>
              <a:rPr lang="en-US" altLang="ja-JP" sz="2000" dirty="0" smtClean="0">
                <a:latin typeface="+mj-ea"/>
                <a:ea typeface="+mj-ea"/>
              </a:rPr>
              <a:t>】</a:t>
            </a:r>
            <a:r>
              <a:rPr lang="ja-JP" altLang="en-US" sz="2000" dirty="0" smtClean="0">
                <a:latin typeface="+mj-ea"/>
                <a:ea typeface="+mj-ea"/>
              </a:rPr>
              <a:t>　　</a:t>
            </a:r>
            <a:endParaRPr lang="ja-JP" altLang="en-US" sz="2000" dirty="0">
              <a:latin typeface="+mj-ea"/>
              <a:ea typeface="+mj-ea"/>
            </a:endParaRPr>
          </a:p>
          <a:p>
            <a:pPr marL="0" indent="0">
              <a:spcBef>
                <a:spcPts val="600"/>
              </a:spcBef>
              <a:buNone/>
            </a:pPr>
            <a:r>
              <a:rPr lang="ja-JP" altLang="en-US" sz="2000" dirty="0" smtClean="0">
                <a:latin typeface="+mj-ea"/>
                <a:ea typeface="+mj-ea"/>
              </a:rPr>
              <a:t>○　保険料</a:t>
            </a:r>
            <a:r>
              <a:rPr lang="ja-JP" altLang="en-US" sz="2000" dirty="0">
                <a:latin typeface="+mj-ea"/>
                <a:ea typeface="+mj-ea"/>
              </a:rPr>
              <a:t>の上昇を可能な限り抑えつつ、現役世代の過度な負担を避けるとともに</a:t>
            </a:r>
            <a:r>
              <a:rPr lang="ja-JP" altLang="en-US" sz="2000" dirty="0" smtClean="0">
                <a:latin typeface="+mj-ea"/>
                <a:ea typeface="+mj-ea"/>
              </a:rPr>
              <a:t>、</a:t>
            </a:r>
            <a:endParaRPr lang="en-US" altLang="ja-JP" sz="2000" dirty="0" smtClean="0">
              <a:latin typeface="+mj-ea"/>
              <a:ea typeface="+mj-ea"/>
            </a:endParaRPr>
          </a:p>
          <a:p>
            <a:pPr marL="0" indent="0">
              <a:spcBef>
                <a:spcPts val="0"/>
              </a:spcBef>
              <a:buNone/>
            </a:pPr>
            <a:r>
              <a:rPr lang="ja-JP" altLang="en-US" sz="2000" dirty="0">
                <a:latin typeface="+mj-ea"/>
                <a:ea typeface="+mj-ea"/>
              </a:rPr>
              <a:t>　</a:t>
            </a:r>
            <a:r>
              <a:rPr lang="ja-JP" altLang="en-US" sz="2000" dirty="0" smtClean="0">
                <a:latin typeface="+mj-ea"/>
                <a:ea typeface="+mj-ea"/>
              </a:rPr>
              <a:t>高齢者</a:t>
            </a:r>
            <a:r>
              <a:rPr lang="ja-JP" altLang="en-US" sz="2000" dirty="0">
                <a:latin typeface="+mj-ea"/>
                <a:ea typeface="+mj-ea"/>
              </a:rPr>
              <a:t>世代内で負担の公平化を図っていくためには、</a:t>
            </a:r>
            <a:r>
              <a:rPr lang="en-US" altLang="ja-JP" sz="2000" dirty="0">
                <a:latin typeface="+mj-ea"/>
                <a:ea typeface="+mj-ea"/>
              </a:rPr>
              <a:t>65</a:t>
            </a:r>
            <a:r>
              <a:rPr lang="ja-JP" altLang="en-US" sz="2000" dirty="0">
                <a:latin typeface="+mj-ea"/>
                <a:ea typeface="+mj-ea"/>
              </a:rPr>
              <a:t>歳以上の被保険者のうち</a:t>
            </a:r>
            <a:r>
              <a:rPr lang="ja-JP" altLang="en-US" sz="2000" dirty="0" smtClean="0">
                <a:latin typeface="+mj-ea"/>
                <a:ea typeface="+mj-ea"/>
              </a:rPr>
              <a:t>、</a:t>
            </a:r>
            <a:endParaRPr lang="en-US" altLang="ja-JP" sz="2000" dirty="0" smtClean="0">
              <a:latin typeface="+mj-ea"/>
              <a:ea typeface="+mj-ea"/>
            </a:endParaRPr>
          </a:p>
          <a:p>
            <a:pPr marL="0" indent="0">
              <a:spcBef>
                <a:spcPts val="0"/>
              </a:spcBef>
              <a:buNone/>
            </a:pPr>
            <a:r>
              <a:rPr lang="ja-JP" altLang="en-US" sz="2000" dirty="0">
                <a:latin typeface="+mj-ea"/>
                <a:ea typeface="+mj-ea"/>
              </a:rPr>
              <a:t>　</a:t>
            </a:r>
            <a:r>
              <a:rPr lang="ja-JP" altLang="en-US" sz="2000" dirty="0" smtClean="0">
                <a:latin typeface="+mj-ea"/>
                <a:ea typeface="+mj-ea"/>
              </a:rPr>
              <a:t>一定</a:t>
            </a:r>
            <a:r>
              <a:rPr lang="ja-JP" altLang="en-US" sz="2000" dirty="0">
                <a:latin typeface="+mj-ea"/>
                <a:ea typeface="+mj-ea"/>
              </a:rPr>
              <a:t>以上の所得のある方に、</a:t>
            </a:r>
            <a:r>
              <a:rPr lang="en-US" altLang="ja-JP" sz="2000" dirty="0">
                <a:latin typeface="+mj-ea"/>
                <a:ea typeface="+mj-ea"/>
              </a:rPr>
              <a:t>2</a:t>
            </a:r>
            <a:r>
              <a:rPr lang="ja-JP" altLang="en-US" sz="2000" dirty="0">
                <a:latin typeface="+mj-ea"/>
                <a:ea typeface="+mj-ea"/>
              </a:rPr>
              <a:t>割の利用者負担をしていただくことが必要</a:t>
            </a:r>
          </a:p>
          <a:p>
            <a:pPr marL="0" indent="0">
              <a:spcBef>
                <a:spcPts val="600"/>
              </a:spcBef>
              <a:buNone/>
            </a:pPr>
            <a:r>
              <a:rPr lang="ja-JP" altLang="en-US" sz="2000" dirty="0" smtClean="0">
                <a:latin typeface="+mj-ea"/>
                <a:ea typeface="+mj-ea"/>
              </a:rPr>
              <a:t>○　なお</a:t>
            </a:r>
            <a:r>
              <a:rPr lang="ja-JP" altLang="en-US" sz="2000" dirty="0">
                <a:latin typeface="+mj-ea"/>
                <a:ea typeface="+mj-ea"/>
              </a:rPr>
              <a:t>、高額介護サービス費の仕組みに基づき利用者負担には月額</a:t>
            </a:r>
            <a:r>
              <a:rPr lang="ja-JP" altLang="en-US" sz="2000" dirty="0" smtClean="0">
                <a:latin typeface="+mj-ea"/>
                <a:ea typeface="+mj-ea"/>
              </a:rPr>
              <a:t>上限（一般世帯</a:t>
            </a:r>
            <a:endParaRPr lang="en-US" altLang="ja-JP" sz="2000" dirty="0" smtClean="0">
              <a:latin typeface="+mj-ea"/>
              <a:ea typeface="+mj-ea"/>
            </a:endParaRPr>
          </a:p>
          <a:p>
            <a:pPr marL="0" indent="0">
              <a:spcBef>
                <a:spcPts val="0"/>
              </a:spcBef>
              <a:buNone/>
            </a:pPr>
            <a:r>
              <a:rPr lang="ja-JP" altLang="en-US" sz="2000" dirty="0">
                <a:latin typeface="+mj-ea"/>
                <a:ea typeface="+mj-ea"/>
              </a:rPr>
              <a:t>　</a:t>
            </a:r>
            <a:r>
              <a:rPr lang="en-US" altLang="ja-JP" sz="2000" dirty="0" smtClean="0">
                <a:latin typeface="+mj-ea"/>
                <a:ea typeface="+mj-ea"/>
              </a:rPr>
              <a:t>37,200</a:t>
            </a:r>
            <a:r>
              <a:rPr lang="ja-JP" altLang="en-US" sz="2000" dirty="0" smtClean="0">
                <a:latin typeface="+mj-ea"/>
                <a:ea typeface="+mj-ea"/>
              </a:rPr>
              <a:t>円）が</a:t>
            </a:r>
            <a:r>
              <a:rPr lang="ja-JP" altLang="en-US" sz="2000" dirty="0">
                <a:latin typeface="+mj-ea"/>
                <a:ea typeface="+mj-ea"/>
              </a:rPr>
              <a:t>設けられていることから、負担割合が２割となっても、対象者全員の</a:t>
            </a:r>
            <a:r>
              <a:rPr lang="ja-JP" altLang="en-US" sz="2000" dirty="0" smtClean="0">
                <a:latin typeface="+mj-ea"/>
                <a:ea typeface="+mj-ea"/>
              </a:rPr>
              <a:t>負担</a:t>
            </a:r>
            <a:endParaRPr lang="en-US" altLang="ja-JP" sz="2000" dirty="0" smtClean="0">
              <a:latin typeface="+mj-ea"/>
              <a:ea typeface="+mj-ea"/>
            </a:endParaRPr>
          </a:p>
          <a:p>
            <a:pPr marL="0" indent="0">
              <a:spcBef>
                <a:spcPts val="0"/>
              </a:spcBef>
              <a:buNone/>
            </a:pPr>
            <a:r>
              <a:rPr lang="ja-JP" altLang="en-US" sz="2000" dirty="0">
                <a:latin typeface="+mj-ea"/>
                <a:ea typeface="+mj-ea"/>
              </a:rPr>
              <a:t>　</a:t>
            </a:r>
            <a:r>
              <a:rPr lang="ja-JP" altLang="en-US" sz="2000" dirty="0" smtClean="0">
                <a:latin typeface="+mj-ea"/>
                <a:ea typeface="+mj-ea"/>
              </a:rPr>
              <a:t>が</a:t>
            </a:r>
            <a:r>
              <a:rPr lang="ja-JP" altLang="en-US" sz="2000" dirty="0">
                <a:latin typeface="+mj-ea"/>
                <a:ea typeface="+mj-ea"/>
              </a:rPr>
              <a:t>必ず２倍となるものではない。 </a:t>
            </a:r>
            <a:endParaRPr lang="en-US" altLang="ja-JP" sz="2000" dirty="0" smtClean="0">
              <a:latin typeface="+mj-ea"/>
              <a:ea typeface="+mj-ea"/>
            </a:endParaRPr>
          </a:p>
          <a:p>
            <a:endParaRPr lang="ja-JP" altLang="en-US" sz="2000" dirty="0">
              <a:latin typeface="+mj-ea"/>
              <a:ea typeface="+mj-ea"/>
            </a:endParaRPr>
          </a:p>
          <a:p>
            <a:pPr marL="0" indent="0">
              <a:buNone/>
            </a:pPr>
            <a:r>
              <a:rPr lang="en-US" altLang="ja-JP" sz="2000" dirty="0">
                <a:latin typeface="+mj-ea"/>
                <a:ea typeface="+mj-ea"/>
              </a:rPr>
              <a:t>【</a:t>
            </a:r>
            <a:r>
              <a:rPr lang="ja-JP" altLang="en-US" sz="2000" dirty="0" smtClean="0">
                <a:latin typeface="+mj-ea"/>
                <a:ea typeface="+mj-ea"/>
              </a:rPr>
              <a:t>対象</a:t>
            </a:r>
            <a:r>
              <a:rPr lang="ja-JP" altLang="en-US" sz="2000" dirty="0">
                <a:latin typeface="+mj-ea"/>
                <a:ea typeface="+mj-ea"/>
              </a:rPr>
              <a:t>となる</a:t>
            </a:r>
            <a:r>
              <a:rPr lang="ja-JP" altLang="en-US" sz="2000" dirty="0" smtClean="0">
                <a:latin typeface="+mj-ea"/>
                <a:ea typeface="+mj-ea"/>
              </a:rPr>
              <a:t>者</a:t>
            </a:r>
            <a:r>
              <a:rPr lang="en-US" altLang="ja-JP" sz="2000" dirty="0">
                <a:latin typeface="+mj-ea"/>
                <a:ea typeface="+mj-ea"/>
              </a:rPr>
              <a:t>】</a:t>
            </a:r>
            <a:endParaRPr lang="ja-JP" altLang="en-US" sz="2000" dirty="0">
              <a:latin typeface="+mj-ea"/>
              <a:ea typeface="+mj-ea"/>
            </a:endParaRPr>
          </a:p>
          <a:p>
            <a:pPr marL="0" indent="0">
              <a:spcBef>
                <a:spcPts val="600"/>
              </a:spcBef>
              <a:buNone/>
            </a:pPr>
            <a:r>
              <a:rPr lang="ja-JP" altLang="en-US" sz="2000" dirty="0" smtClean="0">
                <a:latin typeface="+mj-ea"/>
                <a:ea typeface="+mj-ea"/>
              </a:rPr>
              <a:t>○　２割</a:t>
            </a:r>
            <a:r>
              <a:rPr lang="ja-JP" altLang="en-US" sz="2000" dirty="0">
                <a:latin typeface="+mj-ea"/>
                <a:ea typeface="+mj-ea"/>
              </a:rPr>
              <a:t>負担となるのは、基準以上の所得を有する本人</a:t>
            </a:r>
            <a:r>
              <a:rPr lang="ja-JP" altLang="en-US" sz="2000" dirty="0" smtClean="0">
                <a:latin typeface="+mj-ea"/>
                <a:ea typeface="+mj-ea"/>
              </a:rPr>
              <a:t>のみ。</a:t>
            </a:r>
            <a:endParaRPr lang="en-US" altLang="ja-JP" sz="2000" dirty="0" smtClean="0">
              <a:latin typeface="+mj-ea"/>
              <a:ea typeface="+mj-ea"/>
            </a:endParaRPr>
          </a:p>
          <a:p>
            <a:pPr marL="0" indent="0">
              <a:spcBef>
                <a:spcPts val="600"/>
              </a:spcBef>
              <a:buNone/>
            </a:pPr>
            <a:r>
              <a:rPr lang="ja-JP" altLang="en-US" sz="2000" dirty="0" smtClean="0">
                <a:latin typeface="+mj-ea"/>
                <a:ea typeface="+mj-ea"/>
              </a:rPr>
              <a:t>○　同一</a:t>
            </a:r>
            <a:r>
              <a:rPr lang="ja-JP" altLang="en-US" sz="2000" dirty="0">
                <a:latin typeface="+mj-ea"/>
                <a:ea typeface="+mj-ea"/>
              </a:rPr>
              <a:t>世帯に他に介護サービスを利用する方がいても、その方自身の所得が</a:t>
            </a:r>
            <a:r>
              <a:rPr lang="ja-JP" altLang="en-US" sz="2000" dirty="0" smtClean="0">
                <a:latin typeface="+mj-ea"/>
                <a:ea typeface="+mj-ea"/>
              </a:rPr>
              <a:t>基準</a:t>
            </a:r>
            <a:endParaRPr lang="en-US" altLang="ja-JP" sz="2000" dirty="0" smtClean="0">
              <a:latin typeface="+mj-ea"/>
              <a:ea typeface="+mj-ea"/>
            </a:endParaRPr>
          </a:p>
          <a:p>
            <a:pPr marL="0" indent="0">
              <a:spcBef>
                <a:spcPts val="0"/>
              </a:spcBef>
              <a:buNone/>
            </a:pPr>
            <a:r>
              <a:rPr lang="ja-JP" altLang="en-US" sz="2000" dirty="0">
                <a:latin typeface="+mj-ea"/>
                <a:ea typeface="+mj-ea"/>
              </a:rPr>
              <a:t>　</a:t>
            </a:r>
            <a:r>
              <a:rPr lang="ja-JP" altLang="en-US" sz="2000" dirty="0" smtClean="0">
                <a:latin typeface="+mj-ea"/>
                <a:ea typeface="+mj-ea"/>
              </a:rPr>
              <a:t>以上</a:t>
            </a:r>
            <a:r>
              <a:rPr lang="ja-JP" altLang="en-US" sz="2000" dirty="0">
                <a:latin typeface="+mj-ea"/>
                <a:ea typeface="+mj-ea"/>
              </a:rPr>
              <a:t>でなければ、その方は２割負担とはならない。 </a:t>
            </a:r>
            <a:endParaRPr lang="en-US" altLang="ja-JP" sz="2000" dirty="0" smtClean="0">
              <a:latin typeface="+mj-ea"/>
              <a:ea typeface="+mj-ea"/>
            </a:endParaRPr>
          </a:p>
          <a:p>
            <a:pPr marL="0" indent="0">
              <a:buNone/>
            </a:pPr>
            <a:endParaRPr lang="en-US" altLang="ja-JP" sz="2000" dirty="0" smtClean="0">
              <a:latin typeface="+mj-ea"/>
              <a:ea typeface="+mj-ea"/>
            </a:endParaRPr>
          </a:p>
          <a:p>
            <a:pPr marL="0" indent="0">
              <a:buNone/>
            </a:pPr>
            <a:r>
              <a:rPr lang="en-US" altLang="ja-JP" sz="2000" dirty="0">
                <a:latin typeface="+mj-ea"/>
                <a:ea typeface="+mj-ea"/>
              </a:rPr>
              <a:t>【</a:t>
            </a:r>
            <a:r>
              <a:rPr lang="ja-JP" altLang="en-US" sz="2000" dirty="0" smtClean="0">
                <a:latin typeface="+mj-ea"/>
                <a:ea typeface="+mj-ea"/>
              </a:rPr>
              <a:t>具体的</a:t>
            </a:r>
            <a:r>
              <a:rPr lang="ja-JP" altLang="en-US" sz="2000" dirty="0">
                <a:latin typeface="+mj-ea"/>
                <a:ea typeface="+mj-ea"/>
              </a:rPr>
              <a:t>な</a:t>
            </a:r>
            <a:r>
              <a:rPr lang="ja-JP" altLang="en-US" sz="2000" dirty="0" smtClean="0">
                <a:latin typeface="+mj-ea"/>
                <a:ea typeface="+mj-ea"/>
              </a:rPr>
              <a:t>基準</a:t>
            </a:r>
            <a:r>
              <a:rPr lang="en-US" altLang="ja-JP" sz="2000" dirty="0">
                <a:latin typeface="+mj-ea"/>
                <a:ea typeface="+mj-ea"/>
              </a:rPr>
              <a:t>】</a:t>
            </a:r>
            <a:endParaRPr lang="ja-JP" altLang="en-US" sz="2000" dirty="0">
              <a:latin typeface="+mj-ea"/>
              <a:ea typeface="+mj-ea"/>
            </a:endParaRPr>
          </a:p>
          <a:p>
            <a:pPr marL="0" indent="0">
              <a:spcBef>
                <a:spcPts val="600"/>
              </a:spcBef>
              <a:buNone/>
            </a:pPr>
            <a:r>
              <a:rPr lang="ja-JP" altLang="en-US" sz="2000" dirty="0" smtClean="0">
                <a:latin typeface="+mj-ea"/>
                <a:ea typeface="+mj-ea"/>
              </a:rPr>
              <a:t>○　２割</a:t>
            </a:r>
            <a:r>
              <a:rPr lang="ja-JP" altLang="en-US" sz="2000" dirty="0">
                <a:latin typeface="+mj-ea"/>
                <a:ea typeface="+mj-ea"/>
              </a:rPr>
              <a:t>負担とする所得の水準については</a:t>
            </a:r>
            <a:r>
              <a:rPr lang="ja-JP" altLang="en-US" sz="2000" dirty="0" smtClean="0">
                <a:latin typeface="+mj-ea"/>
                <a:ea typeface="+mj-ea"/>
              </a:rPr>
              <a:t>、６５歳</a:t>
            </a:r>
            <a:r>
              <a:rPr lang="ja-JP" altLang="en-US" sz="2000" dirty="0">
                <a:latin typeface="+mj-ea"/>
                <a:ea typeface="+mj-ea"/>
              </a:rPr>
              <a:t>以上の被保険者のうち所得</a:t>
            </a:r>
            <a:r>
              <a:rPr lang="ja-JP" altLang="en-US" sz="2000" dirty="0" smtClean="0">
                <a:latin typeface="+mj-ea"/>
                <a:ea typeface="+mj-ea"/>
              </a:rPr>
              <a:t>上位</a:t>
            </a:r>
            <a:endParaRPr lang="en-US" altLang="ja-JP" sz="2000" dirty="0" smtClean="0">
              <a:latin typeface="+mj-ea"/>
              <a:ea typeface="+mj-ea"/>
            </a:endParaRPr>
          </a:p>
          <a:p>
            <a:pPr marL="0" indent="0">
              <a:spcBef>
                <a:spcPts val="0"/>
              </a:spcBef>
              <a:buNone/>
            </a:pPr>
            <a:r>
              <a:rPr lang="ja-JP" altLang="en-US" sz="2000" dirty="0">
                <a:latin typeface="+mj-ea"/>
                <a:ea typeface="+mj-ea"/>
              </a:rPr>
              <a:t>　</a:t>
            </a:r>
            <a:r>
              <a:rPr lang="en-US" altLang="ja-JP" sz="2000" dirty="0" smtClean="0">
                <a:latin typeface="+mj-ea"/>
                <a:ea typeface="+mj-ea"/>
              </a:rPr>
              <a:t>20</a:t>
            </a:r>
            <a:r>
              <a:rPr lang="ja-JP" altLang="en-US" sz="2000" dirty="0">
                <a:latin typeface="+mj-ea"/>
                <a:ea typeface="+mj-ea"/>
              </a:rPr>
              <a:t>％に相当する基準である合計所得金額１６０万円以上を基本として</a:t>
            </a:r>
            <a:r>
              <a:rPr lang="ja-JP" altLang="en-US" sz="2000" dirty="0" smtClean="0">
                <a:latin typeface="+mj-ea"/>
                <a:ea typeface="+mj-ea"/>
              </a:rPr>
              <a:t>検討中。</a:t>
            </a:r>
            <a:endParaRPr lang="en-US" altLang="ja-JP" sz="2000" dirty="0" smtClean="0">
              <a:latin typeface="+mj-ea"/>
              <a:ea typeface="+mj-ea"/>
            </a:endParaRPr>
          </a:p>
          <a:p>
            <a:pPr marL="0" indent="0">
              <a:buNone/>
            </a:pPr>
            <a:r>
              <a:rPr lang="ja-JP" altLang="en-US" sz="2000" dirty="0" smtClean="0">
                <a:latin typeface="+mj-ea"/>
                <a:ea typeface="+mj-ea"/>
              </a:rPr>
              <a:t>　　　　　　　　　　　　　　　　　　　　　　　　　　　　　　　　　　　　　　　　　　　（政令で規定）</a:t>
            </a:r>
            <a:endParaRPr lang="en-US" altLang="ja-JP" sz="2000" dirty="0">
              <a:solidFill>
                <a:prstClr val="black"/>
              </a:solidFill>
              <a:latin typeface="+mj-ea"/>
              <a:ea typeface="+mj-ea"/>
            </a:endParaRPr>
          </a:p>
        </p:txBody>
      </p:sp>
      <p:sp>
        <p:nvSpPr>
          <p:cNvPr id="5" name="正方形/長方形 4"/>
          <p:cNvSpPr/>
          <p:nvPr/>
        </p:nvSpPr>
        <p:spPr>
          <a:xfrm>
            <a:off x="488504" y="1124744"/>
            <a:ext cx="9073008" cy="536813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7253708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92416" y="44624"/>
            <a:ext cx="9746472" cy="461665"/>
          </a:xfrm>
          <a:prstGeom prst="rect">
            <a:avLst/>
          </a:prstGeom>
          <a:noFill/>
          <a:ln w="25400">
            <a:solidFill>
              <a:schemeClr val="accent1">
                <a:lumMod val="75000"/>
              </a:schemeClr>
            </a:solidFill>
          </a:ln>
        </p:spPr>
        <p:txBody>
          <a:bodyPr wrap="square" rtlCol="0">
            <a:spAutoFit/>
          </a:bodyPr>
          <a:lstStyle/>
          <a:p>
            <a:pPr algn="ctr" fontAlgn="base">
              <a:spcBef>
                <a:spcPct val="0"/>
              </a:spcBef>
              <a:spcAft>
                <a:spcPct val="0"/>
              </a:spcAft>
            </a:pPr>
            <a:r>
              <a:rPr lang="ja-JP" altLang="en-US" sz="2400" dirty="0">
                <a:solidFill>
                  <a:prstClr val="black"/>
                </a:solidFill>
                <a:latin typeface="HGP創英角ｺﾞｼｯｸUB" pitchFamily="50" charset="-128"/>
                <a:ea typeface="HGP創英角ｺﾞｼｯｸUB" pitchFamily="50" charset="-128"/>
              </a:rPr>
              <a:t>⑨施設利用者の食費・居住費の</a:t>
            </a:r>
            <a:r>
              <a:rPr lang="ja-JP" altLang="en-US" sz="2400" dirty="0" smtClean="0">
                <a:solidFill>
                  <a:prstClr val="black"/>
                </a:solidFill>
                <a:latin typeface="HGP創英角ｺﾞｼｯｸUB" pitchFamily="50" charset="-128"/>
                <a:ea typeface="HGP創英角ｺﾞｼｯｸUB" pitchFamily="50" charset="-128"/>
              </a:rPr>
              <a:t>見直し　（資産等の勘案）</a:t>
            </a:r>
            <a:endParaRPr lang="ja-JP" altLang="en-US" sz="2400" dirty="0">
              <a:solidFill>
                <a:prstClr val="black"/>
              </a:solidFill>
              <a:latin typeface="HGP創英角ｺﾞｼｯｸUB" pitchFamily="50" charset="-128"/>
              <a:ea typeface="HGP創英角ｺﾞｼｯｸUB" pitchFamily="50" charset="-128"/>
            </a:endParaRPr>
          </a:p>
        </p:txBody>
      </p:sp>
      <p:sp>
        <p:nvSpPr>
          <p:cNvPr id="14" name="角丸四角形 13"/>
          <p:cNvSpPr/>
          <p:nvPr/>
        </p:nvSpPr>
        <p:spPr>
          <a:xfrm>
            <a:off x="416513" y="4989067"/>
            <a:ext cx="2088232" cy="360038"/>
          </a:xfrm>
          <a:prstGeom prst="roundRect">
            <a:avLst>
              <a:gd name="adj" fmla="val 50000"/>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r>
              <a:rPr lang="ja-JP" altLang="en-US" sz="1400" b="1" dirty="0" smtClean="0">
                <a:solidFill>
                  <a:prstClr val="black"/>
                </a:solidFill>
              </a:rPr>
              <a:t>預貯金等</a:t>
            </a:r>
            <a:endParaRPr lang="ja-JP" altLang="en-US" sz="1400" b="1" dirty="0">
              <a:solidFill>
                <a:prstClr val="black"/>
              </a:solidFill>
            </a:endParaRPr>
          </a:p>
        </p:txBody>
      </p:sp>
      <p:sp>
        <p:nvSpPr>
          <p:cNvPr id="17" name="角丸四角形 16"/>
          <p:cNvSpPr/>
          <p:nvPr/>
        </p:nvSpPr>
        <p:spPr>
          <a:xfrm>
            <a:off x="398636" y="6238486"/>
            <a:ext cx="2088000" cy="358866"/>
          </a:xfrm>
          <a:prstGeom prst="roundRect">
            <a:avLst>
              <a:gd name="adj" fmla="val 50000"/>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fontAlgn="base">
              <a:spcBef>
                <a:spcPct val="0"/>
              </a:spcBef>
              <a:spcAft>
                <a:spcPct val="0"/>
              </a:spcAft>
            </a:pPr>
            <a:r>
              <a:rPr lang="ja-JP" altLang="en-US" sz="1400" b="1" dirty="0">
                <a:solidFill>
                  <a:prstClr val="black"/>
                </a:solidFill>
              </a:rPr>
              <a:t>非課税</a:t>
            </a:r>
            <a:r>
              <a:rPr lang="ja-JP" altLang="en-US" sz="1400" b="1" dirty="0" smtClean="0">
                <a:solidFill>
                  <a:prstClr val="black"/>
                </a:solidFill>
              </a:rPr>
              <a:t>年金収入</a:t>
            </a:r>
            <a:endParaRPr lang="ja-JP" altLang="en-US" sz="1400" b="1" dirty="0">
              <a:solidFill>
                <a:prstClr val="black"/>
              </a:solidFill>
            </a:endParaRPr>
          </a:p>
        </p:txBody>
      </p:sp>
      <p:sp>
        <p:nvSpPr>
          <p:cNvPr id="18" name="右矢印 17"/>
          <p:cNvSpPr/>
          <p:nvPr/>
        </p:nvSpPr>
        <p:spPr>
          <a:xfrm>
            <a:off x="2593854" y="4987893"/>
            <a:ext cx="753638" cy="360040"/>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base">
              <a:spcBef>
                <a:spcPct val="0"/>
              </a:spcBef>
              <a:spcAft>
                <a:spcPct val="0"/>
              </a:spcAft>
            </a:pPr>
            <a:endParaRPr lang="ja-JP" altLang="en-US">
              <a:solidFill>
                <a:prstClr val="white"/>
              </a:solidFill>
            </a:endParaRPr>
          </a:p>
        </p:txBody>
      </p:sp>
      <p:sp>
        <p:nvSpPr>
          <p:cNvPr id="21" name="右矢印 20"/>
          <p:cNvSpPr/>
          <p:nvPr/>
        </p:nvSpPr>
        <p:spPr>
          <a:xfrm>
            <a:off x="2555631" y="6237312"/>
            <a:ext cx="774971" cy="360040"/>
          </a:xfrm>
          <a:prstGeom prst="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fontAlgn="base">
              <a:spcBef>
                <a:spcPct val="0"/>
              </a:spcBef>
              <a:spcAft>
                <a:spcPct val="0"/>
              </a:spcAft>
            </a:pPr>
            <a:endParaRPr lang="ja-JP" altLang="en-US">
              <a:solidFill>
                <a:prstClr val="white"/>
              </a:solidFill>
            </a:endParaRPr>
          </a:p>
        </p:txBody>
      </p:sp>
      <p:sp>
        <p:nvSpPr>
          <p:cNvPr id="22" name="角丸四角形 21"/>
          <p:cNvSpPr/>
          <p:nvPr/>
        </p:nvSpPr>
        <p:spPr>
          <a:xfrm>
            <a:off x="3386710" y="4871116"/>
            <a:ext cx="6269427" cy="620887"/>
          </a:xfrm>
          <a:prstGeom prst="roundRect">
            <a:avLst>
              <a:gd name="adj" fmla="val 7272"/>
            </a:avLst>
          </a:prstGeom>
          <a:ln/>
        </p:spPr>
        <p:style>
          <a:lnRef idx="1">
            <a:schemeClr val="accent1"/>
          </a:lnRef>
          <a:fillRef idx="2">
            <a:schemeClr val="accent1"/>
          </a:fillRef>
          <a:effectRef idx="1">
            <a:schemeClr val="accent1"/>
          </a:effectRef>
          <a:fontRef idx="minor">
            <a:schemeClr val="dk1"/>
          </a:fontRef>
        </p:style>
        <p:txBody>
          <a:bodyPr rtlCol="0" anchor="ctr"/>
          <a:lstStyle/>
          <a:p>
            <a:pPr algn="just" fontAlgn="base">
              <a:lnSpc>
                <a:spcPts val="1400"/>
              </a:lnSpc>
              <a:spcBef>
                <a:spcPct val="0"/>
              </a:spcBef>
              <a:spcAft>
                <a:spcPct val="0"/>
              </a:spcAft>
            </a:pPr>
            <a:r>
              <a:rPr lang="ja-JP" altLang="en-US" sz="1300" u="sng" spc="-100" dirty="0">
                <a:solidFill>
                  <a:prstClr val="black"/>
                </a:solidFill>
                <a:latin typeface="ＭＳ ゴシック" pitchFamily="49" charset="-128"/>
                <a:ea typeface="ＭＳ ゴシック" pitchFamily="49" charset="-128"/>
              </a:rPr>
              <a:t>一定額超の預貯金等（単身では</a:t>
            </a:r>
            <a:r>
              <a:rPr lang="en-US" altLang="ja-JP" sz="1300" u="sng" spc="-100" dirty="0">
                <a:solidFill>
                  <a:prstClr val="black"/>
                </a:solidFill>
                <a:latin typeface="ＭＳ ゴシック" pitchFamily="49" charset="-128"/>
                <a:ea typeface="ＭＳ ゴシック" pitchFamily="49" charset="-128"/>
              </a:rPr>
              <a:t>1000</a:t>
            </a:r>
            <a:r>
              <a:rPr lang="ja-JP" altLang="en-US" sz="1300" u="sng" spc="-100" dirty="0" smtClean="0">
                <a:solidFill>
                  <a:prstClr val="black"/>
                </a:solidFill>
                <a:latin typeface="ＭＳ ゴシック" pitchFamily="49" charset="-128"/>
                <a:ea typeface="ＭＳ ゴシック" pitchFamily="49" charset="-128"/>
              </a:rPr>
              <a:t>万円超、</a:t>
            </a:r>
            <a:r>
              <a:rPr lang="ja-JP" altLang="en-US" sz="1300" u="sng" spc="-100" dirty="0">
                <a:solidFill>
                  <a:prstClr val="black"/>
                </a:solidFill>
                <a:latin typeface="ＭＳ ゴシック" pitchFamily="49" charset="-128"/>
                <a:ea typeface="ＭＳ ゴシック" pitchFamily="49" charset="-128"/>
              </a:rPr>
              <a:t>夫婦世帯では</a:t>
            </a:r>
            <a:r>
              <a:rPr lang="en-US" altLang="ja-JP" sz="1300" u="sng" spc="-100" dirty="0">
                <a:solidFill>
                  <a:prstClr val="black"/>
                </a:solidFill>
                <a:latin typeface="ＭＳ ゴシック" pitchFamily="49" charset="-128"/>
                <a:ea typeface="ＭＳ ゴシック" pitchFamily="49" charset="-128"/>
              </a:rPr>
              <a:t>2000</a:t>
            </a:r>
            <a:r>
              <a:rPr lang="ja-JP" altLang="en-US" sz="1300" u="sng" spc="-100" dirty="0">
                <a:solidFill>
                  <a:prstClr val="black"/>
                </a:solidFill>
                <a:latin typeface="ＭＳ ゴシック" pitchFamily="49" charset="-128"/>
                <a:ea typeface="ＭＳ ゴシック" pitchFamily="49" charset="-128"/>
              </a:rPr>
              <a:t>万</a:t>
            </a:r>
            <a:r>
              <a:rPr lang="ja-JP" altLang="en-US" sz="1300" u="sng" spc="-100" dirty="0" smtClean="0">
                <a:solidFill>
                  <a:prstClr val="black"/>
                </a:solidFill>
                <a:latin typeface="ＭＳ ゴシック" pitchFamily="49" charset="-128"/>
                <a:ea typeface="ＭＳ ゴシック" pitchFamily="49" charset="-128"/>
              </a:rPr>
              <a:t>円超程度</a:t>
            </a:r>
            <a:r>
              <a:rPr lang="ja-JP" altLang="en-US" sz="1300" u="sng" spc="-100" dirty="0">
                <a:solidFill>
                  <a:prstClr val="black"/>
                </a:solidFill>
                <a:latin typeface="ＭＳ ゴシック" pitchFamily="49" charset="-128"/>
                <a:ea typeface="ＭＳ ゴシック" pitchFamily="49" charset="-128"/>
              </a:rPr>
              <a:t>を想定）</a:t>
            </a:r>
            <a:r>
              <a:rPr lang="ja-JP" altLang="en-US" sz="1300" spc="-100" dirty="0">
                <a:solidFill>
                  <a:prstClr val="black"/>
                </a:solidFill>
                <a:latin typeface="ＭＳ ゴシック" pitchFamily="49" charset="-128"/>
                <a:ea typeface="ＭＳ ゴシック" pitchFamily="49" charset="-128"/>
              </a:rPr>
              <a:t>がある場合には、</a:t>
            </a:r>
            <a:r>
              <a:rPr lang="ja-JP" altLang="en-US" sz="1300" spc="-100" dirty="0" smtClean="0">
                <a:solidFill>
                  <a:prstClr val="black"/>
                </a:solidFill>
                <a:latin typeface="ＭＳ ゴシック" pitchFamily="49" charset="-128"/>
                <a:ea typeface="ＭＳ ゴシック" pitchFamily="49" charset="-128"/>
              </a:rPr>
              <a:t>対象外。　→本人の申告で判定。金融機関への照会、不正受給に対するペナルティ（加算金）を設ける</a:t>
            </a:r>
            <a:endParaRPr lang="ja-JP" altLang="en-US" sz="1300" dirty="0">
              <a:solidFill>
                <a:prstClr val="black"/>
              </a:solidFill>
            </a:endParaRPr>
          </a:p>
        </p:txBody>
      </p:sp>
      <p:sp>
        <p:nvSpPr>
          <p:cNvPr id="25" name="角丸四角形 24"/>
          <p:cNvSpPr/>
          <p:nvPr/>
        </p:nvSpPr>
        <p:spPr>
          <a:xfrm>
            <a:off x="3368851" y="6237312"/>
            <a:ext cx="6269427" cy="404664"/>
          </a:xfrm>
          <a:prstGeom prst="roundRect">
            <a:avLst>
              <a:gd name="adj" fmla="val 7272"/>
            </a:avLst>
          </a:prstGeom>
          <a:ln/>
        </p:spPr>
        <p:style>
          <a:lnRef idx="1">
            <a:schemeClr val="accent4"/>
          </a:lnRef>
          <a:fillRef idx="2">
            <a:schemeClr val="accent4"/>
          </a:fillRef>
          <a:effectRef idx="1">
            <a:schemeClr val="accent4"/>
          </a:effectRef>
          <a:fontRef idx="minor">
            <a:schemeClr val="dk1"/>
          </a:fontRef>
        </p:style>
        <p:txBody>
          <a:bodyPr rtlCol="0" anchor="ctr"/>
          <a:lstStyle/>
          <a:p>
            <a:pPr algn="just" fontAlgn="base">
              <a:spcBef>
                <a:spcPct val="0"/>
              </a:spcBef>
              <a:spcAft>
                <a:spcPct val="0"/>
              </a:spcAft>
            </a:pPr>
            <a:r>
              <a:rPr lang="ja-JP" altLang="en-US" sz="1300" spc="-100" dirty="0" smtClean="0">
                <a:solidFill>
                  <a:prstClr val="black"/>
                </a:solidFill>
                <a:latin typeface="ＭＳ ゴシック" pitchFamily="49" charset="-128"/>
                <a:ea typeface="ＭＳ ゴシック" pitchFamily="49" charset="-128"/>
              </a:rPr>
              <a:t>補足</a:t>
            </a:r>
            <a:r>
              <a:rPr lang="ja-JP" altLang="en-US" sz="1300" spc="-100" dirty="0">
                <a:solidFill>
                  <a:prstClr val="black"/>
                </a:solidFill>
                <a:latin typeface="ＭＳ ゴシック" pitchFamily="49" charset="-128"/>
                <a:ea typeface="ＭＳ ゴシック" pitchFamily="49" charset="-128"/>
              </a:rPr>
              <a:t>給付</a:t>
            </a:r>
            <a:r>
              <a:rPr lang="ja-JP" altLang="en-US" sz="1300" spc="-100" dirty="0" smtClean="0">
                <a:solidFill>
                  <a:prstClr val="black"/>
                </a:solidFill>
                <a:latin typeface="ＭＳ ゴシック" pitchFamily="49" charset="-128"/>
                <a:ea typeface="ＭＳ ゴシック" pitchFamily="49" charset="-128"/>
              </a:rPr>
              <a:t>の支給段階の判定に当たり、</a:t>
            </a:r>
            <a:r>
              <a:rPr lang="ja-JP" altLang="en-US" sz="1300" u="sng" spc="-100" dirty="0" smtClean="0">
                <a:solidFill>
                  <a:prstClr val="black"/>
                </a:solidFill>
                <a:latin typeface="ＭＳ ゴシック" pitchFamily="49" charset="-128"/>
                <a:ea typeface="ＭＳ ゴシック" pitchFamily="49" charset="-128"/>
              </a:rPr>
              <a:t>非課税年金（遺族年金・障害年金）</a:t>
            </a:r>
            <a:r>
              <a:rPr lang="ja-JP" altLang="en-US" sz="1300" spc="-100" dirty="0" smtClean="0">
                <a:solidFill>
                  <a:prstClr val="black"/>
                </a:solidFill>
                <a:latin typeface="ＭＳ ゴシック" pitchFamily="49" charset="-128"/>
                <a:ea typeface="ＭＳ ゴシック" pitchFamily="49" charset="-128"/>
              </a:rPr>
              <a:t>も</a:t>
            </a:r>
            <a:r>
              <a:rPr lang="ja-JP" altLang="en-US" sz="1300" spc="-100" dirty="0">
                <a:solidFill>
                  <a:prstClr val="black"/>
                </a:solidFill>
                <a:latin typeface="ＭＳ ゴシック" pitchFamily="49" charset="-128"/>
                <a:ea typeface="ＭＳ ゴシック" pitchFamily="49" charset="-128"/>
              </a:rPr>
              <a:t>勘案</a:t>
            </a:r>
            <a:r>
              <a:rPr lang="ja-JP" altLang="en-US" sz="1300" spc="-100" dirty="0" smtClean="0">
                <a:solidFill>
                  <a:prstClr val="black"/>
                </a:solidFill>
                <a:latin typeface="ＭＳ ゴシック" pitchFamily="49" charset="-128"/>
                <a:ea typeface="ＭＳ ゴシック" pitchFamily="49" charset="-128"/>
              </a:rPr>
              <a:t>する</a:t>
            </a:r>
            <a:endParaRPr lang="en-US" altLang="ja-JP" sz="1300" spc="-100" dirty="0" smtClean="0">
              <a:solidFill>
                <a:prstClr val="black"/>
              </a:solidFill>
              <a:latin typeface="ＭＳ ゴシック" pitchFamily="49" charset="-128"/>
            </a:endParaRPr>
          </a:p>
        </p:txBody>
      </p:sp>
      <p:sp>
        <p:nvSpPr>
          <p:cNvPr id="27" name="正方形/長方形 26"/>
          <p:cNvSpPr/>
          <p:nvPr/>
        </p:nvSpPr>
        <p:spPr>
          <a:xfrm>
            <a:off x="129054" y="620688"/>
            <a:ext cx="9504494" cy="10801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Ins="108000" rtlCol="0" anchor="ctr"/>
          <a:lstStyle/>
          <a:p>
            <a:pPr marL="180975" indent="-180975" algn="just" fontAlgn="base">
              <a:lnSpc>
                <a:spcPts val="2000"/>
              </a:lnSpc>
              <a:spcBef>
                <a:spcPct val="0"/>
              </a:spcBef>
              <a:spcAft>
                <a:spcPct val="0"/>
              </a:spcAft>
            </a:pPr>
            <a:r>
              <a:rPr lang="ja-JP" altLang="en-US" sz="1300" spc="-100" dirty="0" smtClean="0">
                <a:solidFill>
                  <a:prstClr val="black"/>
                </a:solidFill>
                <a:latin typeface="ＭＳ ゴシック" pitchFamily="49" charset="-128"/>
              </a:rPr>
              <a:t>○　介護保険施設の入所等に</a:t>
            </a:r>
            <a:r>
              <a:rPr lang="ja-JP" altLang="en-US" sz="1300" spc="-100" dirty="0">
                <a:solidFill>
                  <a:prstClr val="black"/>
                </a:solidFill>
                <a:latin typeface="ＭＳ ゴシック" pitchFamily="49" charset="-128"/>
              </a:rPr>
              <a:t>かかる費用のうち、食費及び居住費は本人の自己負担が原則となっているが</a:t>
            </a:r>
            <a:r>
              <a:rPr lang="ja-JP" altLang="en-US" sz="1300" spc="-100" dirty="0" smtClean="0">
                <a:solidFill>
                  <a:prstClr val="black"/>
                </a:solidFill>
                <a:latin typeface="ＭＳ ゴシック" pitchFamily="49" charset="-128"/>
              </a:rPr>
              <a:t>、住民税</a:t>
            </a:r>
            <a:r>
              <a:rPr lang="ja-JP" altLang="en-US" sz="1300" spc="-100" dirty="0">
                <a:solidFill>
                  <a:prstClr val="black"/>
                </a:solidFill>
                <a:latin typeface="ＭＳ ゴシック" pitchFamily="49" charset="-128"/>
              </a:rPr>
              <a:t>非課税世帯で</a:t>
            </a:r>
            <a:r>
              <a:rPr lang="ja-JP" altLang="en-US" sz="1300" spc="-100" dirty="0" smtClean="0">
                <a:solidFill>
                  <a:prstClr val="black"/>
                </a:solidFill>
                <a:latin typeface="ＭＳ ゴシック" pitchFamily="49" charset="-128"/>
              </a:rPr>
              <a:t>ある</a:t>
            </a:r>
            <a:r>
              <a:rPr lang="ja-JP" altLang="en-US" sz="1300" spc="-100" dirty="0">
                <a:solidFill>
                  <a:prstClr val="black"/>
                </a:solidFill>
                <a:latin typeface="ＭＳ ゴシック" pitchFamily="49" charset="-128"/>
              </a:rPr>
              <a:t>入所者</a:t>
            </a:r>
            <a:r>
              <a:rPr lang="ja-JP" altLang="en-US" sz="1300" spc="-100" dirty="0" smtClean="0">
                <a:solidFill>
                  <a:prstClr val="black"/>
                </a:solidFill>
                <a:latin typeface="ＭＳ ゴシック" pitchFamily="49" charset="-128"/>
              </a:rPr>
              <a:t>に</a:t>
            </a:r>
            <a:r>
              <a:rPr lang="ja-JP" altLang="en-US" sz="1300" spc="-100" dirty="0">
                <a:solidFill>
                  <a:prstClr val="black"/>
                </a:solidFill>
                <a:latin typeface="ＭＳ ゴシック" pitchFamily="49" charset="-128"/>
              </a:rPr>
              <a:t>ついては、その申請に基づき、食費及び</a:t>
            </a:r>
            <a:r>
              <a:rPr lang="ja-JP" altLang="en-US" sz="1300" spc="-100" dirty="0" smtClean="0">
                <a:solidFill>
                  <a:prstClr val="black"/>
                </a:solidFill>
                <a:latin typeface="ＭＳ ゴシック" pitchFamily="49" charset="-128"/>
              </a:rPr>
              <a:t>居住費の負担</a:t>
            </a:r>
            <a:r>
              <a:rPr lang="ja-JP" altLang="en-US" sz="1300" spc="-100" dirty="0">
                <a:solidFill>
                  <a:prstClr val="black"/>
                </a:solidFill>
                <a:latin typeface="ＭＳ ゴシック" pitchFamily="49" charset="-128"/>
              </a:rPr>
              <a:t>を</a:t>
            </a:r>
            <a:r>
              <a:rPr lang="ja-JP" altLang="en-US" sz="1300" spc="-100" dirty="0" smtClean="0">
                <a:solidFill>
                  <a:prstClr val="black"/>
                </a:solidFill>
                <a:latin typeface="ＭＳ ゴシック" pitchFamily="49" charset="-128"/>
              </a:rPr>
              <a:t>軽減</a:t>
            </a:r>
            <a:endParaRPr lang="en-US" altLang="ja-JP" sz="1300" spc="-100" dirty="0" smtClean="0">
              <a:solidFill>
                <a:prstClr val="black"/>
              </a:solidFill>
              <a:latin typeface="ＭＳ ゴシック" pitchFamily="49" charset="-128"/>
            </a:endParaRPr>
          </a:p>
          <a:p>
            <a:pPr marL="180975" indent="-180975" algn="just" fontAlgn="base">
              <a:lnSpc>
                <a:spcPts val="2000"/>
              </a:lnSpc>
              <a:spcBef>
                <a:spcPct val="0"/>
              </a:spcBef>
              <a:spcAft>
                <a:spcPct val="0"/>
              </a:spcAft>
            </a:pPr>
            <a:r>
              <a:rPr lang="ja-JP" altLang="en-US" sz="1300" spc="-100" dirty="0" smtClean="0">
                <a:solidFill>
                  <a:prstClr val="black"/>
                </a:solidFill>
                <a:latin typeface="ＭＳ ゴシック" pitchFamily="49" charset="-128"/>
              </a:rPr>
              <a:t>○</a:t>
            </a:r>
            <a:r>
              <a:rPr lang="ja-JP" altLang="en-US" sz="1300" spc="-100" dirty="0">
                <a:solidFill>
                  <a:prstClr val="black"/>
                </a:solidFill>
                <a:latin typeface="ＭＳ ゴシック" pitchFamily="49" charset="-128"/>
              </a:rPr>
              <a:t>　</a:t>
            </a:r>
            <a:r>
              <a:rPr lang="ja-JP" altLang="en-US" sz="1300" spc="-100" dirty="0" smtClean="0">
                <a:solidFill>
                  <a:prstClr val="black"/>
                </a:solidFill>
                <a:latin typeface="ＭＳ ゴシック" pitchFamily="49" charset="-128"/>
              </a:rPr>
              <a:t>福祉的</a:t>
            </a:r>
            <a:r>
              <a:rPr lang="ja-JP" altLang="en-US" sz="1300" spc="-100" dirty="0">
                <a:solidFill>
                  <a:prstClr val="black"/>
                </a:solidFill>
                <a:latin typeface="ＭＳ ゴシック" pitchFamily="49" charset="-128"/>
              </a:rPr>
              <a:t>な性格や経過的な性格を</a:t>
            </a:r>
            <a:r>
              <a:rPr lang="ja-JP" altLang="en-US" sz="1300" spc="-100" dirty="0" smtClean="0">
                <a:solidFill>
                  <a:prstClr val="black"/>
                </a:solidFill>
                <a:latin typeface="ＭＳ ゴシック" pitchFamily="49" charset="-128"/>
              </a:rPr>
              <a:t>有する制度</a:t>
            </a:r>
            <a:r>
              <a:rPr lang="ja-JP" altLang="en-US" sz="1300" spc="-100" dirty="0">
                <a:solidFill>
                  <a:prstClr val="black"/>
                </a:solidFill>
                <a:latin typeface="ＭＳ ゴシック" pitchFamily="49" charset="-128"/>
              </a:rPr>
              <a:t>で</a:t>
            </a:r>
            <a:r>
              <a:rPr lang="ja-JP" altLang="en-US" sz="1300" spc="-100" dirty="0" smtClean="0">
                <a:solidFill>
                  <a:prstClr val="black"/>
                </a:solidFill>
                <a:latin typeface="ＭＳ ゴシック" pitchFamily="49" charset="-128"/>
              </a:rPr>
              <a:t>あり、預貯金を</a:t>
            </a:r>
            <a:r>
              <a:rPr lang="ja-JP" altLang="en-US" sz="1300" spc="-100" dirty="0">
                <a:solidFill>
                  <a:prstClr val="black"/>
                </a:solidFill>
                <a:latin typeface="ＭＳ ゴシック" pitchFamily="49" charset="-128"/>
              </a:rPr>
              <a:t>保有するにもかかわらず、保険料を財源と</a:t>
            </a:r>
            <a:r>
              <a:rPr lang="ja-JP" altLang="en-US" sz="1300" spc="-100" dirty="0" smtClean="0">
                <a:solidFill>
                  <a:prstClr val="black"/>
                </a:solidFill>
                <a:latin typeface="ＭＳ ゴシック" pitchFamily="49" charset="-128"/>
              </a:rPr>
              <a:t>した給付</a:t>
            </a:r>
            <a:r>
              <a:rPr lang="ja-JP" altLang="en-US" sz="1300" spc="-100" dirty="0">
                <a:solidFill>
                  <a:prstClr val="black"/>
                </a:solidFill>
                <a:latin typeface="ＭＳ ゴシック" pitchFamily="49" charset="-128"/>
              </a:rPr>
              <a:t>が行われることは不公平であることから、資産を勘案する等の見直しを行う</a:t>
            </a:r>
            <a:r>
              <a:rPr lang="ja-JP" altLang="en-US" sz="1300" spc="-100" dirty="0" smtClean="0">
                <a:solidFill>
                  <a:prstClr val="black"/>
                </a:solidFill>
                <a:latin typeface="ＭＳ ゴシック" pitchFamily="49" charset="-128"/>
              </a:rPr>
              <a:t>。</a:t>
            </a:r>
            <a:r>
              <a:rPr lang="ja-JP" altLang="en-US" sz="1300" spc="-100" dirty="0">
                <a:solidFill>
                  <a:prstClr val="black"/>
                </a:solidFill>
                <a:latin typeface="ＭＳ ゴシック" pitchFamily="49" charset="-128"/>
              </a:rPr>
              <a:t>　</a:t>
            </a:r>
            <a:endParaRPr lang="en-US" altLang="ja-JP" sz="1300" dirty="0" smtClean="0">
              <a:solidFill>
                <a:prstClr val="black"/>
              </a:solidFill>
              <a:latin typeface="ＭＳ Ｐゴシック"/>
            </a:endParaRPr>
          </a:p>
        </p:txBody>
      </p:sp>
      <p:grpSp>
        <p:nvGrpSpPr>
          <p:cNvPr id="3" name="グループ化 10"/>
          <p:cNvGrpSpPr/>
          <p:nvPr/>
        </p:nvGrpSpPr>
        <p:grpSpPr>
          <a:xfrm>
            <a:off x="163522" y="3094405"/>
            <a:ext cx="920886" cy="1200329"/>
            <a:chOff x="4637959" y="2890264"/>
            <a:chExt cx="920884" cy="1200329"/>
          </a:xfrm>
        </p:grpSpPr>
        <p:sp>
          <p:nvSpPr>
            <p:cNvPr id="49" name="正方形/長方形 48"/>
            <p:cNvSpPr/>
            <p:nvPr/>
          </p:nvSpPr>
          <p:spPr>
            <a:xfrm>
              <a:off x="4637959" y="2920392"/>
              <a:ext cx="216024" cy="144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0" name="正方形/長方形 49"/>
            <p:cNvSpPr/>
            <p:nvPr/>
          </p:nvSpPr>
          <p:spPr>
            <a:xfrm>
              <a:off x="4640418" y="3291556"/>
              <a:ext cx="216024" cy="14401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1" name="正方形/長方形 50"/>
            <p:cNvSpPr/>
            <p:nvPr/>
          </p:nvSpPr>
          <p:spPr>
            <a:xfrm>
              <a:off x="4637959" y="3674075"/>
              <a:ext cx="216024" cy="144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2" name="テキスト ボックス 51"/>
            <p:cNvSpPr txBox="1"/>
            <p:nvPr/>
          </p:nvSpPr>
          <p:spPr>
            <a:xfrm>
              <a:off x="4806716" y="2890264"/>
              <a:ext cx="752127" cy="1200329"/>
            </a:xfrm>
            <a:prstGeom prst="rect">
              <a:avLst/>
            </a:prstGeom>
            <a:noFill/>
          </p:spPr>
          <p:txBody>
            <a:bodyPr wrap="none" rtlCol="0">
              <a:spAutoFit/>
            </a:bodyPr>
            <a:lstStyle/>
            <a:p>
              <a:r>
                <a:rPr lang="ja-JP" altLang="en-US" sz="1200" dirty="0" smtClean="0">
                  <a:solidFill>
                    <a:prstClr val="black"/>
                  </a:solidFill>
                </a:rPr>
                <a:t>居住費</a:t>
              </a:r>
              <a:endParaRPr lang="en-US" altLang="ja-JP" sz="1200" dirty="0" smtClean="0">
                <a:solidFill>
                  <a:prstClr val="black"/>
                </a:solidFill>
              </a:endParaRPr>
            </a:p>
            <a:p>
              <a:endParaRPr lang="en-US" altLang="ja-JP" sz="1200" dirty="0" smtClean="0">
                <a:solidFill>
                  <a:prstClr val="black"/>
                </a:solidFill>
              </a:endParaRPr>
            </a:p>
            <a:p>
              <a:r>
                <a:rPr lang="ja-JP" altLang="en-US" sz="1200" dirty="0" smtClean="0">
                  <a:solidFill>
                    <a:prstClr val="black"/>
                  </a:solidFill>
                </a:rPr>
                <a:t>食費</a:t>
              </a:r>
              <a:endParaRPr lang="en-US" altLang="ja-JP" sz="1200" dirty="0" smtClean="0">
                <a:solidFill>
                  <a:prstClr val="black"/>
                </a:solidFill>
              </a:endParaRPr>
            </a:p>
            <a:p>
              <a:endParaRPr lang="en-US" altLang="ja-JP" sz="1200" dirty="0" smtClean="0">
                <a:solidFill>
                  <a:prstClr val="black"/>
                </a:solidFill>
              </a:endParaRPr>
            </a:p>
            <a:p>
              <a:r>
                <a:rPr lang="ja-JP" altLang="en-US" sz="1200" dirty="0" smtClean="0">
                  <a:solidFill>
                    <a:prstClr val="black"/>
                  </a:solidFill>
                </a:rPr>
                <a:t>１割負担</a:t>
              </a:r>
              <a:endParaRPr lang="en-US" altLang="ja-JP" sz="1200" dirty="0" smtClean="0">
                <a:solidFill>
                  <a:prstClr val="black"/>
                </a:solidFill>
              </a:endParaRPr>
            </a:p>
            <a:p>
              <a:endParaRPr lang="ja-JP" altLang="en-US" sz="1200" dirty="0">
                <a:solidFill>
                  <a:prstClr val="black"/>
                </a:solidFill>
              </a:endParaRPr>
            </a:p>
          </p:txBody>
        </p:sp>
      </p:grpSp>
      <p:graphicFrame>
        <p:nvGraphicFramePr>
          <p:cNvPr id="26" name="コンテンツ プレースホルダ 4"/>
          <p:cNvGraphicFramePr>
            <a:graphicFrameLocks/>
          </p:cNvGraphicFramePr>
          <p:nvPr>
            <p:extLst>
              <p:ext uri="{D42A27DB-BD31-4B8C-83A1-F6EECF244321}">
                <p14:modId xmlns:p14="http://schemas.microsoft.com/office/powerpoint/2010/main" val="479752248"/>
              </p:ext>
            </p:extLst>
          </p:nvPr>
        </p:nvGraphicFramePr>
        <p:xfrm>
          <a:off x="708338" y="2025721"/>
          <a:ext cx="4378856" cy="2414047"/>
        </p:xfrm>
        <a:graphic>
          <a:graphicData uri="http://schemas.openxmlformats.org/drawingml/2006/chart">
            <c:chart xmlns:c="http://schemas.openxmlformats.org/drawingml/2006/chart" xmlns:r="http://schemas.openxmlformats.org/officeDocument/2006/relationships" r:id="rId2"/>
          </a:graphicData>
        </a:graphic>
      </p:graphicFrame>
      <p:sp>
        <p:nvSpPr>
          <p:cNvPr id="28" name="正方形/長方形 27"/>
          <p:cNvSpPr/>
          <p:nvPr/>
        </p:nvSpPr>
        <p:spPr>
          <a:xfrm>
            <a:off x="2629282" y="3028036"/>
            <a:ext cx="1326147" cy="368042"/>
          </a:xfrm>
          <a:prstGeom prst="rect">
            <a:avLst/>
          </a:prstGeom>
          <a:noFill/>
          <a:ln>
            <a:noFill/>
            <a:prstDash val="sysDot"/>
          </a:ln>
        </p:spPr>
        <p:style>
          <a:lnRef idx="2">
            <a:schemeClr val="accent1">
              <a:shade val="50000"/>
            </a:schemeClr>
          </a:lnRef>
          <a:fillRef idx="1">
            <a:schemeClr val="accent1"/>
          </a:fillRef>
          <a:effectRef idx="0">
            <a:schemeClr val="accent1"/>
          </a:effectRef>
          <a:fontRef idx="minor">
            <a:schemeClr val="lt1"/>
          </a:fontRef>
        </p:style>
        <p:txBody>
          <a:bodyPr lIns="91435" tIns="45718" rIns="91435" bIns="45718" rtlCol="0" anchor="ctr"/>
          <a:lstStyle/>
          <a:p>
            <a:pPr algn="ctr"/>
            <a:endParaRPr lang="ja-JP" altLang="en-US">
              <a:solidFill>
                <a:prstClr val="white"/>
              </a:solidFill>
            </a:endParaRPr>
          </a:p>
        </p:txBody>
      </p:sp>
      <p:sp>
        <p:nvSpPr>
          <p:cNvPr id="32" name="テキスト ボックス 31"/>
          <p:cNvSpPr txBox="1"/>
          <p:nvPr/>
        </p:nvSpPr>
        <p:spPr>
          <a:xfrm>
            <a:off x="3534542" y="3409431"/>
            <a:ext cx="1078029" cy="261610"/>
          </a:xfrm>
          <a:prstGeom prst="rect">
            <a:avLst/>
          </a:prstGeom>
          <a:noFill/>
        </p:spPr>
        <p:txBody>
          <a:bodyPr wrap="square" rtlCol="0">
            <a:spAutoFit/>
          </a:bodyPr>
          <a:lstStyle/>
          <a:p>
            <a:pPr algn="ctr"/>
            <a:r>
              <a:rPr lang="en-US" altLang="ja-JP" sz="1100" b="1" dirty="0" smtClean="0">
                <a:solidFill>
                  <a:prstClr val="black"/>
                </a:solidFill>
                <a:latin typeface="HGPｺﾞｼｯｸM" pitchFamily="50" charset="-128"/>
                <a:ea typeface="HGPｺﾞｼｯｸM" pitchFamily="50" charset="-128"/>
              </a:rPr>
              <a:t>8.5</a:t>
            </a:r>
            <a:r>
              <a:rPr lang="ja-JP" altLang="en-US" sz="1100" b="1" dirty="0" smtClean="0">
                <a:solidFill>
                  <a:prstClr val="black"/>
                </a:solidFill>
                <a:latin typeface="HGPｺﾞｼｯｸM" pitchFamily="50" charset="-128"/>
                <a:ea typeface="HGPｺﾞｼｯｸM" pitchFamily="50" charset="-128"/>
              </a:rPr>
              <a:t>万円</a:t>
            </a:r>
            <a:endParaRPr lang="ja-JP" altLang="en-US" sz="1100" b="1" dirty="0">
              <a:solidFill>
                <a:prstClr val="black"/>
              </a:solidFill>
              <a:latin typeface="HGPｺﾞｼｯｸM" pitchFamily="50" charset="-128"/>
              <a:ea typeface="HGPｺﾞｼｯｸM" pitchFamily="50" charset="-128"/>
            </a:endParaRPr>
          </a:p>
        </p:txBody>
      </p:sp>
      <p:sp>
        <p:nvSpPr>
          <p:cNvPr id="38" name="テキスト ボックス 37"/>
          <p:cNvSpPr txBox="1"/>
          <p:nvPr/>
        </p:nvSpPr>
        <p:spPr>
          <a:xfrm>
            <a:off x="99361" y="1894204"/>
            <a:ext cx="6404203" cy="307777"/>
          </a:xfrm>
          <a:prstGeom prst="rect">
            <a:avLst/>
          </a:prstGeom>
          <a:noFill/>
        </p:spPr>
        <p:txBody>
          <a:bodyPr wrap="square" rtlCol="0">
            <a:spAutoFit/>
          </a:bodyPr>
          <a:lstStyle/>
          <a:p>
            <a:r>
              <a:rPr lang="ja-JP" altLang="en-US" sz="1400" b="1" dirty="0" smtClean="0">
                <a:solidFill>
                  <a:prstClr val="black"/>
                </a:solidFill>
                <a:latin typeface="ＭＳ Ｐゴシック"/>
              </a:rPr>
              <a:t>＜現在の補足給付（負担軽減のための給付）と施設利用者負担＞</a:t>
            </a:r>
            <a:endParaRPr lang="ja-JP" altLang="en-US" sz="1400" b="1" dirty="0">
              <a:solidFill>
                <a:prstClr val="black"/>
              </a:solidFill>
              <a:latin typeface="ＭＳ Ｐゴシック"/>
            </a:endParaRPr>
          </a:p>
        </p:txBody>
      </p:sp>
      <p:cxnSp>
        <p:nvCxnSpPr>
          <p:cNvPr id="40" name="直線矢印コネクタ 39"/>
          <p:cNvCxnSpPr>
            <a:stCxn id="53" idx="2"/>
          </p:cNvCxnSpPr>
          <p:nvPr/>
        </p:nvCxnSpPr>
        <p:spPr>
          <a:xfrm flipH="1">
            <a:off x="3419499" y="2830360"/>
            <a:ext cx="233396" cy="254891"/>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41" name="直線矢印コネクタ 40"/>
          <p:cNvCxnSpPr>
            <a:stCxn id="54" idx="2"/>
          </p:cNvCxnSpPr>
          <p:nvPr/>
        </p:nvCxnSpPr>
        <p:spPr>
          <a:xfrm flipH="1">
            <a:off x="2428761" y="2914358"/>
            <a:ext cx="19676" cy="587795"/>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42" name="直線矢印コネクタ 41"/>
          <p:cNvCxnSpPr>
            <a:stCxn id="55" idx="2"/>
          </p:cNvCxnSpPr>
          <p:nvPr/>
        </p:nvCxnSpPr>
        <p:spPr>
          <a:xfrm>
            <a:off x="1217588" y="2960438"/>
            <a:ext cx="73202" cy="541715"/>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53" name="角丸四角形 52"/>
          <p:cNvSpPr/>
          <p:nvPr/>
        </p:nvSpPr>
        <p:spPr>
          <a:xfrm>
            <a:off x="3076833" y="2218306"/>
            <a:ext cx="1152128" cy="612000"/>
          </a:xfrm>
          <a:prstGeom prst="roundRect">
            <a:avLst>
              <a:gd name="adj" fmla="val 18897"/>
            </a:avLst>
          </a:prstGeom>
          <a:solidFill>
            <a:schemeClr val="bg1"/>
          </a:solidFill>
        </p:spPr>
        <p:style>
          <a:lnRef idx="2">
            <a:schemeClr val="accent6"/>
          </a:lnRef>
          <a:fillRef idx="1">
            <a:schemeClr val="lt1"/>
          </a:fillRef>
          <a:effectRef idx="0">
            <a:schemeClr val="accent6"/>
          </a:effectRef>
          <a:fontRef idx="minor">
            <a:schemeClr val="dk1"/>
          </a:fontRef>
        </p:style>
        <p:txBody>
          <a:bodyPr lIns="36000" rIns="0" rtlCol="0" anchor="ctr"/>
          <a:lstStyle/>
          <a:p>
            <a:r>
              <a:rPr lang="en-US" altLang="ja-JP" sz="1200" spc="-100" dirty="0" smtClean="0">
                <a:solidFill>
                  <a:prstClr val="black"/>
                </a:solidFill>
                <a:latin typeface="HGPｺﾞｼｯｸM" pitchFamily="50" charset="-128"/>
                <a:ea typeface="HGPｺﾞｼｯｸM" pitchFamily="50" charset="-128"/>
              </a:rPr>
              <a:t>【</a:t>
            </a:r>
            <a:r>
              <a:rPr lang="ja-JP" altLang="en-US" sz="1200" spc="-100" dirty="0" smtClean="0">
                <a:solidFill>
                  <a:prstClr val="black"/>
                </a:solidFill>
                <a:latin typeface="HGPｺﾞｼｯｸM" pitchFamily="50" charset="-128"/>
                <a:ea typeface="HGPｺﾞｼｯｸM" pitchFamily="50" charset="-128"/>
              </a:rPr>
              <a:t>補足給付</a:t>
            </a:r>
            <a:r>
              <a:rPr lang="en-US" altLang="ja-JP" sz="1200" spc="-100" dirty="0" smtClean="0">
                <a:solidFill>
                  <a:prstClr val="black"/>
                </a:solidFill>
                <a:latin typeface="HGPｺﾞｼｯｸM" pitchFamily="50" charset="-128"/>
                <a:ea typeface="HGPｺﾞｼｯｸM" pitchFamily="50" charset="-128"/>
              </a:rPr>
              <a:t>】</a:t>
            </a:r>
          </a:p>
          <a:p>
            <a:pPr algn="ctr"/>
            <a:r>
              <a:rPr lang="ja-JP" altLang="en-US" sz="1200" u="sng" spc="-100" dirty="0" smtClean="0">
                <a:solidFill>
                  <a:srgbClr val="FF0000"/>
                </a:solidFill>
                <a:latin typeface="HGPｺﾞｼｯｸM" pitchFamily="50" charset="-128"/>
                <a:ea typeface="HGPｺﾞｼｯｸM" pitchFamily="50" charset="-128"/>
              </a:rPr>
              <a:t>居住費：</a:t>
            </a:r>
            <a:r>
              <a:rPr lang="en-US" altLang="ja-JP" sz="1200" u="sng" spc="-100" dirty="0" smtClean="0">
                <a:solidFill>
                  <a:srgbClr val="FF0000"/>
                </a:solidFill>
                <a:latin typeface="HGPｺﾞｼｯｸM" pitchFamily="50" charset="-128"/>
                <a:ea typeface="HGPｺﾞｼｯｸM" pitchFamily="50" charset="-128"/>
              </a:rPr>
              <a:t>2.0</a:t>
            </a:r>
            <a:r>
              <a:rPr lang="ja-JP" altLang="en-US" sz="1200" u="sng" spc="-100" dirty="0" smtClean="0">
                <a:solidFill>
                  <a:srgbClr val="FF0000"/>
                </a:solidFill>
                <a:latin typeface="HGPｺﾞｼｯｸM" pitchFamily="50" charset="-128"/>
                <a:ea typeface="HGPｺﾞｼｯｸM" pitchFamily="50" charset="-128"/>
              </a:rPr>
              <a:t>万円</a:t>
            </a:r>
            <a:endParaRPr lang="en-US" altLang="ja-JP" sz="1200" u="sng" spc="-100" dirty="0" smtClean="0">
              <a:solidFill>
                <a:srgbClr val="FF0000"/>
              </a:solidFill>
              <a:latin typeface="HGPｺﾞｼｯｸM" pitchFamily="50" charset="-128"/>
              <a:ea typeface="HGPｺﾞｼｯｸM" pitchFamily="50" charset="-128"/>
            </a:endParaRPr>
          </a:p>
          <a:p>
            <a:pPr algn="ctr"/>
            <a:r>
              <a:rPr lang="ja-JP" altLang="en-US" sz="1200" spc="-100" dirty="0" smtClean="0">
                <a:solidFill>
                  <a:prstClr val="black"/>
                </a:solidFill>
                <a:latin typeface="HGPｺﾞｼｯｸM" pitchFamily="50" charset="-128"/>
                <a:ea typeface="HGPｺﾞｼｯｸM" pitchFamily="50" charset="-128"/>
              </a:rPr>
              <a:t>食　 費：</a:t>
            </a:r>
            <a:r>
              <a:rPr lang="en-US" altLang="ja-JP" sz="1200" spc="-100" dirty="0" smtClean="0">
                <a:solidFill>
                  <a:prstClr val="black"/>
                </a:solidFill>
                <a:latin typeface="HGPｺﾞｼｯｸM" pitchFamily="50" charset="-128"/>
                <a:ea typeface="HGPｺﾞｼｯｸM" pitchFamily="50" charset="-128"/>
              </a:rPr>
              <a:t>2.2</a:t>
            </a:r>
            <a:r>
              <a:rPr lang="ja-JP" altLang="en-US" sz="1200" spc="-100" dirty="0" smtClean="0">
                <a:solidFill>
                  <a:prstClr val="black"/>
                </a:solidFill>
                <a:latin typeface="HGPｺﾞｼｯｸM" pitchFamily="50" charset="-128"/>
                <a:ea typeface="HGPｺﾞｼｯｸM" pitchFamily="50" charset="-128"/>
              </a:rPr>
              <a:t>万円</a:t>
            </a:r>
            <a:endParaRPr lang="ja-JP" altLang="en-US" sz="1200" spc="-100" dirty="0">
              <a:solidFill>
                <a:prstClr val="black"/>
              </a:solidFill>
              <a:latin typeface="HGPｺﾞｼｯｸM" pitchFamily="50" charset="-128"/>
              <a:ea typeface="HGPｺﾞｼｯｸM" pitchFamily="50" charset="-128"/>
            </a:endParaRPr>
          </a:p>
        </p:txBody>
      </p:sp>
      <p:sp>
        <p:nvSpPr>
          <p:cNvPr id="54" name="角丸四角形 53"/>
          <p:cNvSpPr/>
          <p:nvPr/>
        </p:nvSpPr>
        <p:spPr>
          <a:xfrm>
            <a:off x="1863370" y="2302304"/>
            <a:ext cx="1170130" cy="612000"/>
          </a:xfrm>
          <a:prstGeom prst="roundRect">
            <a:avLst>
              <a:gd name="adj" fmla="val 18897"/>
            </a:avLst>
          </a:prstGeom>
          <a:solidFill>
            <a:schemeClr val="bg1"/>
          </a:solidFill>
        </p:spPr>
        <p:style>
          <a:lnRef idx="2">
            <a:schemeClr val="accent6"/>
          </a:lnRef>
          <a:fillRef idx="1">
            <a:schemeClr val="lt1"/>
          </a:fillRef>
          <a:effectRef idx="0">
            <a:schemeClr val="accent6"/>
          </a:effectRef>
          <a:fontRef idx="minor">
            <a:schemeClr val="dk1"/>
          </a:fontRef>
        </p:style>
        <p:txBody>
          <a:bodyPr lIns="36000" rIns="0" rtlCol="0" anchor="ctr"/>
          <a:lstStyle/>
          <a:p>
            <a:r>
              <a:rPr lang="en-US" altLang="ja-JP" sz="1200" spc="-100" dirty="0" smtClean="0">
                <a:solidFill>
                  <a:prstClr val="black"/>
                </a:solidFill>
                <a:latin typeface="HGPｺﾞｼｯｸM" pitchFamily="50" charset="-128"/>
                <a:ea typeface="HGPｺﾞｼｯｸM" pitchFamily="50" charset="-128"/>
              </a:rPr>
              <a:t>【</a:t>
            </a:r>
            <a:r>
              <a:rPr lang="ja-JP" altLang="en-US" sz="1200" spc="-100" dirty="0" smtClean="0">
                <a:solidFill>
                  <a:prstClr val="black"/>
                </a:solidFill>
                <a:latin typeface="HGPｺﾞｼｯｸM" pitchFamily="50" charset="-128"/>
                <a:ea typeface="HGPｺﾞｼｯｸM" pitchFamily="50" charset="-128"/>
              </a:rPr>
              <a:t>補足給付</a:t>
            </a:r>
            <a:r>
              <a:rPr lang="en-US" altLang="ja-JP" sz="1200" spc="-100" dirty="0" smtClean="0">
                <a:solidFill>
                  <a:prstClr val="black"/>
                </a:solidFill>
                <a:latin typeface="HGPｺﾞｼｯｸM" pitchFamily="50" charset="-128"/>
                <a:ea typeface="HGPｺﾞｼｯｸM" pitchFamily="50" charset="-128"/>
              </a:rPr>
              <a:t>】</a:t>
            </a:r>
          </a:p>
          <a:p>
            <a:pPr algn="ctr"/>
            <a:r>
              <a:rPr lang="ja-JP" altLang="en-US" sz="1200" u="sng" spc="-100" dirty="0" smtClean="0">
                <a:solidFill>
                  <a:srgbClr val="FF0000"/>
                </a:solidFill>
                <a:latin typeface="HGPｺﾞｼｯｸM" pitchFamily="50" charset="-128"/>
                <a:ea typeface="HGPｺﾞｼｯｸM" pitchFamily="50" charset="-128"/>
              </a:rPr>
              <a:t>居住費：</a:t>
            </a:r>
            <a:r>
              <a:rPr lang="en-US" altLang="ja-JP" sz="1200" u="sng" spc="-100" dirty="0" smtClean="0">
                <a:solidFill>
                  <a:srgbClr val="FF0000"/>
                </a:solidFill>
                <a:latin typeface="HGPｺﾞｼｯｸM" pitchFamily="50" charset="-128"/>
                <a:ea typeface="HGPｺﾞｼｯｸM" pitchFamily="50" charset="-128"/>
              </a:rPr>
              <a:t>3.5</a:t>
            </a:r>
            <a:r>
              <a:rPr lang="ja-JP" altLang="en-US" sz="1200" u="sng" spc="-100" dirty="0" smtClean="0">
                <a:solidFill>
                  <a:srgbClr val="FF0000"/>
                </a:solidFill>
                <a:latin typeface="HGPｺﾞｼｯｸM" pitchFamily="50" charset="-128"/>
                <a:ea typeface="HGPｺﾞｼｯｸM" pitchFamily="50" charset="-128"/>
              </a:rPr>
              <a:t>万円</a:t>
            </a:r>
            <a:endParaRPr lang="en-US" altLang="ja-JP" sz="1200" u="sng" spc="-100" dirty="0" smtClean="0">
              <a:solidFill>
                <a:srgbClr val="FF0000"/>
              </a:solidFill>
              <a:latin typeface="HGPｺﾞｼｯｸM" pitchFamily="50" charset="-128"/>
              <a:ea typeface="HGPｺﾞｼｯｸM" pitchFamily="50" charset="-128"/>
            </a:endParaRPr>
          </a:p>
          <a:p>
            <a:pPr algn="ctr"/>
            <a:r>
              <a:rPr lang="ja-JP" altLang="en-US" sz="1200" spc="-100" dirty="0" smtClean="0">
                <a:solidFill>
                  <a:prstClr val="black"/>
                </a:solidFill>
                <a:latin typeface="HGPｺﾞｼｯｸM" pitchFamily="50" charset="-128"/>
                <a:ea typeface="HGPｺﾞｼｯｸM" pitchFamily="50" charset="-128"/>
              </a:rPr>
              <a:t>食　 費：</a:t>
            </a:r>
            <a:r>
              <a:rPr lang="en-US" altLang="ja-JP" sz="1200" spc="-100" dirty="0" smtClean="0">
                <a:solidFill>
                  <a:prstClr val="black"/>
                </a:solidFill>
                <a:latin typeface="HGPｺﾞｼｯｸM" pitchFamily="50" charset="-128"/>
                <a:ea typeface="HGPｺﾞｼｯｸM" pitchFamily="50" charset="-128"/>
              </a:rPr>
              <a:t>3.0</a:t>
            </a:r>
            <a:r>
              <a:rPr lang="ja-JP" altLang="en-US" sz="1200" spc="-100" dirty="0" smtClean="0">
                <a:solidFill>
                  <a:prstClr val="black"/>
                </a:solidFill>
                <a:latin typeface="HGPｺﾞｼｯｸM" pitchFamily="50" charset="-128"/>
                <a:ea typeface="HGPｺﾞｼｯｸM" pitchFamily="50" charset="-128"/>
              </a:rPr>
              <a:t>万円</a:t>
            </a:r>
            <a:endParaRPr lang="ja-JP" altLang="en-US" sz="1200" spc="-100" dirty="0">
              <a:solidFill>
                <a:prstClr val="black"/>
              </a:solidFill>
              <a:latin typeface="HGPｺﾞｼｯｸM" pitchFamily="50" charset="-128"/>
              <a:ea typeface="HGPｺﾞｼｯｸM" pitchFamily="50" charset="-128"/>
            </a:endParaRPr>
          </a:p>
        </p:txBody>
      </p:sp>
      <p:sp>
        <p:nvSpPr>
          <p:cNvPr id="55" name="角丸四角形 54"/>
          <p:cNvSpPr/>
          <p:nvPr/>
        </p:nvSpPr>
        <p:spPr>
          <a:xfrm>
            <a:off x="632520" y="2348384"/>
            <a:ext cx="1170130" cy="612000"/>
          </a:xfrm>
          <a:prstGeom prst="roundRect">
            <a:avLst>
              <a:gd name="adj" fmla="val 18897"/>
            </a:avLst>
          </a:prstGeom>
          <a:solidFill>
            <a:schemeClr val="bg1"/>
          </a:solidFill>
        </p:spPr>
        <p:style>
          <a:lnRef idx="2">
            <a:schemeClr val="accent6"/>
          </a:lnRef>
          <a:fillRef idx="1">
            <a:schemeClr val="lt1"/>
          </a:fillRef>
          <a:effectRef idx="0">
            <a:schemeClr val="accent6"/>
          </a:effectRef>
          <a:fontRef idx="minor">
            <a:schemeClr val="dk1"/>
          </a:fontRef>
        </p:style>
        <p:txBody>
          <a:bodyPr lIns="36000" rIns="0" rtlCol="0" anchor="ctr"/>
          <a:lstStyle/>
          <a:p>
            <a:r>
              <a:rPr lang="en-US" altLang="ja-JP" sz="1200" spc="-100" dirty="0" smtClean="0">
                <a:solidFill>
                  <a:prstClr val="black"/>
                </a:solidFill>
                <a:latin typeface="HGPｺﾞｼｯｸM" pitchFamily="50" charset="-128"/>
                <a:ea typeface="HGPｺﾞｼｯｸM" pitchFamily="50" charset="-128"/>
              </a:rPr>
              <a:t>【</a:t>
            </a:r>
            <a:r>
              <a:rPr lang="ja-JP" altLang="en-US" sz="1200" spc="-100" dirty="0" smtClean="0">
                <a:solidFill>
                  <a:prstClr val="black"/>
                </a:solidFill>
                <a:latin typeface="HGPｺﾞｼｯｸM" pitchFamily="50" charset="-128"/>
                <a:ea typeface="HGPｺﾞｼｯｸM" pitchFamily="50" charset="-128"/>
              </a:rPr>
              <a:t>補足給付</a:t>
            </a:r>
            <a:r>
              <a:rPr lang="en-US" altLang="ja-JP" sz="1200" spc="-100" dirty="0" smtClean="0">
                <a:solidFill>
                  <a:prstClr val="black"/>
                </a:solidFill>
                <a:latin typeface="HGPｺﾞｼｯｸM" pitchFamily="50" charset="-128"/>
                <a:ea typeface="HGPｺﾞｼｯｸM" pitchFamily="50" charset="-128"/>
              </a:rPr>
              <a:t>】</a:t>
            </a:r>
          </a:p>
          <a:p>
            <a:pPr algn="ctr"/>
            <a:r>
              <a:rPr lang="ja-JP" altLang="en-US" sz="1200" u="sng" spc="-100" dirty="0" smtClean="0">
                <a:solidFill>
                  <a:srgbClr val="FF0000"/>
                </a:solidFill>
                <a:latin typeface="HGPｺﾞｼｯｸM" pitchFamily="50" charset="-128"/>
                <a:ea typeface="HGPｺﾞｼｯｸM" pitchFamily="50" charset="-128"/>
              </a:rPr>
              <a:t>居住費：</a:t>
            </a:r>
            <a:r>
              <a:rPr lang="en-US" altLang="ja-JP" sz="1200" u="sng" spc="-100" dirty="0" smtClean="0">
                <a:solidFill>
                  <a:srgbClr val="FF0000"/>
                </a:solidFill>
                <a:latin typeface="HGPｺﾞｼｯｸM" pitchFamily="50" charset="-128"/>
                <a:ea typeface="HGPｺﾞｼｯｸM" pitchFamily="50" charset="-128"/>
              </a:rPr>
              <a:t>3.5</a:t>
            </a:r>
            <a:r>
              <a:rPr lang="ja-JP" altLang="en-US" sz="1200" u="sng" spc="-100" dirty="0" smtClean="0">
                <a:solidFill>
                  <a:srgbClr val="FF0000"/>
                </a:solidFill>
                <a:latin typeface="HGPｺﾞｼｯｸM" pitchFamily="50" charset="-128"/>
                <a:ea typeface="HGPｺﾞｼｯｸM" pitchFamily="50" charset="-128"/>
              </a:rPr>
              <a:t>万円</a:t>
            </a:r>
            <a:endParaRPr lang="en-US" altLang="ja-JP" sz="1200" u="sng" spc="-100" dirty="0" smtClean="0">
              <a:solidFill>
                <a:srgbClr val="FF0000"/>
              </a:solidFill>
              <a:latin typeface="HGPｺﾞｼｯｸM" pitchFamily="50" charset="-128"/>
              <a:ea typeface="HGPｺﾞｼｯｸM" pitchFamily="50" charset="-128"/>
            </a:endParaRPr>
          </a:p>
          <a:p>
            <a:pPr algn="ctr"/>
            <a:r>
              <a:rPr lang="ja-JP" altLang="en-US" sz="1200" spc="-100" dirty="0" smtClean="0">
                <a:solidFill>
                  <a:prstClr val="black"/>
                </a:solidFill>
                <a:latin typeface="HGPｺﾞｼｯｸM" pitchFamily="50" charset="-128"/>
                <a:ea typeface="HGPｺﾞｼｯｸM" pitchFamily="50" charset="-128"/>
              </a:rPr>
              <a:t>食　 費：</a:t>
            </a:r>
            <a:r>
              <a:rPr lang="en-US" altLang="ja-JP" sz="1200" spc="-100" dirty="0" smtClean="0">
                <a:solidFill>
                  <a:prstClr val="black"/>
                </a:solidFill>
                <a:latin typeface="HGPｺﾞｼｯｸM" pitchFamily="50" charset="-128"/>
                <a:ea typeface="HGPｺﾞｼｯｸM" pitchFamily="50" charset="-128"/>
              </a:rPr>
              <a:t>3.3</a:t>
            </a:r>
            <a:r>
              <a:rPr lang="ja-JP" altLang="en-US" sz="1200" spc="-100" dirty="0" smtClean="0">
                <a:solidFill>
                  <a:prstClr val="black"/>
                </a:solidFill>
                <a:latin typeface="HGPｺﾞｼｯｸM" pitchFamily="50" charset="-128"/>
                <a:ea typeface="HGPｺﾞｼｯｸM" pitchFamily="50" charset="-128"/>
              </a:rPr>
              <a:t>万円</a:t>
            </a:r>
            <a:endParaRPr lang="ja-JP" altLang="en-US" sz="1200" spc="-100" dirty="0">
              <a:solidFill>
                <a:prstClr val="black"/>
              </a:solidFill>
              <a:latin typeface="HGPｺﾞｼｯｸM" pitchFamily="50" charset="-128"/>
              <a:ea typeface="HGPｺﾞｼｯｸM" pitchFamily="50" charset="-128"/>
            </a:endParaRPr>
          </a:p>
        </p:txBody>
      </p:sp>
      <p:sp>
        <p:nvSpPr>
          <p:cNvPr id="10" name="右中かっこ 9"/>
          <p:cNvSpPr/>
          <p:nvPr/>
        </p:nvSpPr>
        <p:spPr>
          <a:xfrm>
            <a:off x="3652922" y="3085524"/>
            <a:ext cx="144617" cy="1112934"/>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58" name="テキスト ボックス 57"/>
          <p:cNvSpPr txBox="1"/>
          <p:nvPr/>
        </p:nvSpPr>
        <p:spPr>
          <a:xfrm>
            <a:off x="4826971" y="3621404"/>
            <a:ext cx="1078029" cy="261610"/>
          </a:xfrm>
          <a:prstGeom prst="rect">
            <a:avLst/>
          </a:prstGeom>
          <a:noFill/>
        </p:spPr>
        <p:txBody>
          <a:bodyPr wrap="square" rtlCol="0">
            <a:spAutoFit/>
          </a:bodyPr>
          <a:lstStyle/>
          <a:p>
            <a:pPr algn="ctr"/>
            <a:r>
              <a:rPr lang="en-US" altLang="ja-JP" sz="1100" b="1" dirty="0" smtClean="0">
                <a:solidFill>
                  <a:prstClr val="black"/>
                </a:solidFill>
                <a:latin typeface="HGPｺﾞｼｯｸM" pitchFamily="50" charset="-128"/>
                <a:ea typeface="HGPｺﾞｼｯｸM" pitchFamily="50" charset="-128"/>
              </a:rPr>
              <a:t>13</a:t>
            </a:r>
            <a:r>
              <a:rPr lang="ja-JP" altLang="en-US" sz="1100" b="1" dirty="0" smtClean="0">
                <a:solidFill>
                  <a:prstClr val="black"/>
                </a:solidFill>
                <a:latin typeface="HGPｺﾞｼｯｸM" pitchFamily="50" charset="-128"/>
                <a:ea typeface="HGPｺﾞｼｯｸM" pitchFamily="50" charset="-128"/>
              </a:rPr>
              <a:t>万円～</a:t>
            </a:r>
            <a:endParaRPr lang="ja-JP" altLang="en-US" sz="1100" b="1" dirty="0">
              <a:solidFill>
                <a:prstClr val="black"/>
              </a:solidFill>
              <a:latin typeface="HGPｺﾞｼｯｸM" pitchFamily="50" charset="-128"/>
              <a:ea typeface="HGPｺﾞｼｯｸM" pitchFamily="50" charset="-128"/>
            </a:endParaRPr>
          </a:p>
        </p:txBody>
      </p:sp>
      <p:sp>
        <p:nvSpPr>
          <p:cNvPr id="59" name="右中かっこ 58"/>
          <p:cNvSpPr/>
          <p:nvPr/>
        </p:nvSpPr>
        <p:spPr>
          <a:xfrm>
            <a:off x="4728855" y="2518460"/>
            <a:ext cx="263547" cy="1679998"/>
          </a:xfrm>
          <a:prstGeom prst="rightBrace">
            <a:avLst>
              <a:gd name="adj1" fmla="val 8333"/>
              <a:gd name="adj2" fmla="val 80238"/>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60" name="テキスト ボックス 59"/>
          <p:cNvSpPr txBox="1"/>
          <p:nvPr/>
        </p:nvSpPr>
        <p:spPr>
          <a:xfrm>
            <a:off x="2458169" y="3605394"/>
            <a:ext cx="1078029" cy="261610"/>
          </a:xfrm>
          <a:prstGeom prst="rect">
            <a:avLst/>
          </a:prstGeom>
          <a:noFill/>
        </p:spPr>
        <p:txBody>
          <a:bodyPr wrap="square" rtlCol="0">
            <a:spAutoFit/>
          </a:bodyPr>
          <a:lstStyle/>
          <a:p>
            <a:pPr algn="ctr"/>
            <a:r>
              <a:rPr lang="en-US" altLang="ja-JP" sz="1100" b="1" dirty="0">
                <a:solidFill>
                  <a:prstClr val="black"/>
                </a:solidFill>
                <a:latin typeface="HGPｺﾞｼｯｸM" pitchFamily="50" charset="-128"/>
                <a:ea typeface="HGPｺﾞｼｯｸM" pitchFamily="50" charset="-128"/>
              </a:rPr>
              <a:t>5.2</a:t>
            </a:r>
            <a:r>
              <a:rPr lang="ja-JP" altLang="en-US" sz="1100" b="1" dirty="0" smtClean="0">
                <a:solidFill>
                  <a:prstClr val="black"/>
                </a:solidFill>
                <a:latin typeface="HGPｺﾞｼｯｸM" pitchFamily="50" charset="-128"/>
                <a:ea typeface="HGPｺﾞｼｯｸM" pitchFamily="50" charset="-128"/>
              </a:rPr>
              <a:t>万円</a:t>
            </a:r>
            <a:endParaRPr lang="ja-JP" altLang="en-US" sz="1100" b="1" dirty="0">
              <a:solidFill>
                <a:prstClr val="black"/>
              </a:solidFill>
              <a:latin typeface="HGPｺﾞｼｯｸM" pitchFamily="50" charset="-128"/>
              <a:ea typeface="HGPｺﾞｼｯｸM" pitchFamily="50" charset="-128"/>
            </a:endParaRPr>
          </a:p>
        </p:txBody>
      </p:sp>
      <p:sp>
        <p:nvSpPr>
          <p:cNvPr id="61" name="右中かっこ 60"/>
          <p:cNvSpPr/>
          <p:nvPr/>
        </p:nvSpPr>
        <p:spPr>
          <a:xfrm>
            <a:off x="2576551" y="3492380"/>
            <a:ext cx="144617" cy="706078"/>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graphicFrame>
        <p:nvGraphicFramePr>
          <p:cNvPr id="65" name="表 64"/>
          <p:cNvGraphicFramePr>
            <a:graphicFrameLocks noGrp="1"/>
          </p:cNvGraphicFramePr>
          <p:nvPr>
            <p:extLst>
              <p:ext uri="{D42A27DB-BD31-4B8C-83A1-F6EECF244321}">
                <p14:modId xmlns:p14="http://schemas.microsoft.com/office/powerpoint/2010/main" val="4251310260"/>
              </p:ext>
            </p:extLst>
          </p:nvPr>
        </p:nvGraphicFramePr>
        <p:xfrm>
          <a:off x="5876336" y="2360323"/>
          <a:ext cx="3861916" cy="1828800"/>
        </p:xfrm>
        <a:graphic>
          <a:graphicData uri="http://schemas.openxmlformats.org/drawingml/2006/table">
            <a:tbl>
              <a:tblPr firstRow="1" bandRow="1">
                <a:tableStyleId>{5940675A-B579-460E-94D1-54222C63F5DA}</a:tableStyleId>
              </a:tblPr>
              <a:tblGrid>
                <a:gridCol w="700114"/>
                <a:gridCol w="3161802"/>
              </a:tblGrid>
              <a:tr h="355568">
                <a:tc>
                  <a:txBody>
                    <a:bodyPr/>
                    <a:lstStyle/>
                    <a:p>
                      <a:pPr algn="ctr"/>
                      <a:r>
                        <a:rPr kumimoji="1" lang="ja-JP" altLang="en-US" sz="1200" spc="-100" baseline="0" dirty="0" smtClean="0"/>
                        <a:t>第</a:t>
                      </a:r>
                      <a:r>
                        <a:rPr kumimoji="1" lang="en-US" altLang="ja-JP" sz="1200" spc="-100" baseline="0" dirty="0" smtClean="0"/>
                        <a:t>1</a:t>
                      </a:r>
                      <a:r>
                        <a:rPr kumimoji="1" lang="ja-JP" altLang="en-US" sz="1200" spc="-100" baseline="0" dirty="0" smtClean="0"/>
                        <a:t>段階</a:t>
                      </a:r>
                      <a:endParaRPr kumimoji="1" lang="ja-JP" altLang="en-US" sz="1200" spc="-100" baseline="0" dirty="0"/>
                    </a:p>
                  </a:txBody>
                  <a:tcPr anchor="ctr">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spc="-100" baseline="0" dirty="0" smtClean="0"/>
                        <a:t>・生活保護受給者</a:t>
                      </a:r>
                    </a:p>
                    <a:p>
                      <a:r>
                        <a:rPr kumimoji="1" lang="ja-JP" altLang="en-US" sz="1200" spc="-100" baseline="0" dirty="0" smtClean="0"/>
                        <a:t>・市町村民税世帯非課税の老齢福祉年金受給者</a:t>
                      </a:r>
                      <a:endParaRPr kumimoji="1" lang="en-US" altLang="ja-JP" sz="1200" spc="-100" baseline="0" dirty="0" smtClean="0"/>
                    </a:p>
                  </a:txBody>
                  <a:tcPr anchor="ctr">
                    <a:solidFill>
                      <a:schemeClr val="bg1"/>
                    </a:solidFill>
                  </a:tcPr>
                </a:tc>
              </a:tr>
              <a:tr h="213341">
                <a:tc>
                  <a:txBody>
                    <a:bodyPr/>
                    <a:lstStyle/>
                    <a:p>
                      <a:pPr algn="ctr"/>
                      <a:r>
                        <a:rPr kumimoji="1" lang="ja-JP" altLang="en-US" sz="1200" spc="-100" baseline="0" dirty="0" smtClean="0"/>
                        <a:t>第</a:t>
                      </a:r>
                      <a:r>
                        <a:rPr kumimoji="1" lang="en-US" altLang="ja-JP" sz="1200" spc="-100" baseline="0" dirty="0" smtClean="0"/>
                        <a:t>2</a:t>
                      </a:r>
                      <a:r>
                        <a:rPr kumimoji="1" lang="ja-JP" altLang="en-US" sz="1200" spc="-100" baseline="0" dirty="0" smtClean="0"/>
                        <a:t>段階</a:t>
                      </a:r>
                      <a:endParaRPr kumimoji="1" lang="ja-JP" altLang="en-US" sz="1200" spc="-100" baseline="0" dirty="0"/>
                    </a:p>
                  </a:txBody>
                  <a:tcPr anchor="ctr">
                    <a:solidFill>
                      <a:schemeClr val="bg1"/>
                    </a:solidFill>
                  </a:tcPr>
                </a:tc>
                <a:tc>
                  <a:txBody>
                    <a:bodyPr/>
                    <a:lstStyle/>
                    <a:p>
                      <a:pPr marL="90488" indent="-90488"/>
                      <a:r>
                        <a:rPr kumimoji="1" lang="ja-JP" altLang="en-US" sz="1200" spc="-100" baseline="0" dirty="0" smtClean="0"/>
                        <a:t>・市町村民税世帯非課税であって、</a:t>
                      </a:r>
                      <a:endParaRPr kumimoji="1" lang="en-US" altLang="ja-JP" sz="1200" spc="-100" baseline="0" dirty="0" smtClean="0"/>
                    </a:p>
                    <a:p>
                      <a:pPr marL="90488" indent="-90488"/>
                      <a:r>
                        <a:rPr kumimoji="1" lang="ja-JP" altLang="en-US" sz="1200" spc="-100" baseline="0" dirty="0" smtClean="0"/>
                        <a:t>課税年金収入額＋合計所得金額が</a:t>
                      </a:r>
                      <a:r>
                        <a:rPr kumimoji="1" lang="en-US" altLang="ja-JP" sz="1200" spc="-100" baseline="0" dirty="0" smtClean="0"/>
                        <a:t>80</a:t>
                      </a:r>
                      <a:r>
                        <a:rPr kumimoji="1" lang="ja-JP" altLang="en-US" sz="1200" spc="-100" baseline="0" dirty="0" smtClean="0"/>
                        <a:t>万円以下</a:t>
                      </a:r>
                      <a:endParaRPr kumimoji="1" lang="ja-JP" altLang="en-US" sz="1200" spc="-100" baseline="0" dirty="0"/>
                    </a:p>
                  </a:txBody>
                  <a:tcPr anchor="ctr">
                    <a:solidFill>
                      <a:schemeClr val="bg1"/>
                    </a:solidFill>
                  </a:tcPr>
                </a:tc>
              </a:tr>
              <a:tr h="213341">
                <a:tc>
                  <a:txBody>
                    <a:bodyPr/>
                    <a:lstStyle/>
                    <a:p>
                      <a:pPr algn="ctr"/>
                      <a:r>
                        <a:rPr kumimoji="1" lang="ja-JP" altLang="en-US" sz="1200" spc="-100" baseline="0" dirty="0" smtClean="0"/>
                        <a:t>第</a:t>
                      </a:r>
                      <a:r>
                        <a:rPr kumimoji="1" lang="en-US" altLang="ja-JP" sz="1200" spc="-100" baseline="0" dirty="0" smtClean="0"/>
                        <a:t>3</a:t>
                      </a:r>
                      <a:r>
                        <a:rPr kumimoji="1" lang="ja-JP" altLang="en-US" sz="1200" spc="-100" baseline="0" dirty="0" smtClean="0"/>
                        <a:t>段階</a:t>
                      </a:r>
                      <a:endParaRPr kumimoji="1" lang="ja-JP" altLang="en-US" sz="1200" spc="-100" baseline="0" dirty="0"/>
                    </a:p>
                  </a:txBody>
                  <a:tcPr anchor="ctr">
                    <a:solidFill>
                      <a:schemeClr val="bg1"/>
                    </a:solidFill>
                  </a:tcPr>
                </a:tc>
                <a:tc>
                  <a:txBody>
                    <a:bodyPr/>
                    <a:lstStyle/>
                    <a:p>
                      <a:pPr marL="90488" indent="-90488"/>
                      <a:r>
                        <a:rPr kumimoji="1" lang="ja-JP" altLang="en-US" sz="1200" spc="-100" baseline="0" dirty="0" smtClean="0"/>
                        <a:t>・市町村民税世帯非課税であって、</a:t>
                      </a:r>
                      <a:endParaRPr kumimoji="1" lang="en-US" altLang="ja-JP" sz="1200" spc="-100" baseline="0" dirty="0" smtClean="0"/>
                    </a:p>
                    <a:p>
                      <a:pPr marL="90488" indent="-90488"/>
                      <a:r>
                        <a:rPr kumimoji="1" lang="ja-JP" altLang="en-US" sz="1200" spc="-100" baseline="0" dirty="0" smtClean="0"/>
                        <a:t>　利用者負担第２段階該当者以外</a:t>
                      </a:r>
                      <a:endParaRPr kumimoji="1" lang="ja-JP" altLang="en-US" sz="1200" spc="-100" baseline="0" dirty="0"/>
                    </a:p>
                  </a:txBody>
                  <a:tcPr anchor="ctr">
                    <a:solidFill>
                      <a:schemeClr val="bg1"/>
                    </a:solidFill>
                  </a:tcPr>
                </a:tc>
              </a:tr>
              <a:tr h="355568">
                <a:tc>
                  <a:txBody>
                    <a:bodyPr/>
                    <a:lstStyle/>
                    <a:p>
                      <a:pPr algn="ctr"/>
                      <a:r>
                        <a:rPr kumimoji="1" lang="ja-JP" altLang="en-US" sz="1200" spc="-100" baseline="0" dirty="0" smtClean="0"/>
                        <a:t>第</a:t>
                      </a:r>
                      <a:r>
                        <a:rPr kumimoji="1" lang="en-US" altLang="ja-JP" sz="1200" spc="-100" baseline="0" dirty="0" smtClean="0"/>
                        <a:t>4</a:t>
                      </a:r>
                      <a:r>
                        <a:rPr kumimoji="1" lang="ja-JP" altLang="en-US" sz="1200" spc="-100" baseline="0" dirty="0" smtClean="0"/>
                        <a:t>段階～</a:t>
                      </a:r>
                      <a:endParaRPr kumimoji="1" lang="ja-JP" altLang="en-US" sz="1200" spc="-100" baseline="0" dirty="0"/>
                    </a:p>
                  </a:txBody>
                  <a:tcPr anchor="ctr">
                    <a:solidFill>
                      <a:schemeClr val="bg1"/>
                    </a:solidFill>
                  </a:tcPr>
                </a:tc>
                <a:tc>
                  <a:txBody>
                    <a:bodyPr/>
                    <a:lstStyle/>
                    <a:p>
                      <a:r>
                        <a:rPr kumimoji="1" lang="ja-JP" altLang="en-US" sz="1200" spc="-100" baseline="0" dirty="0" smtClean="0"/>
                        <a:t>・市町村民税本人非課税・世帯課税</a:t>
                      </a:r>
                      <a:endParaRPr kumimoji="1" lang="en-US" altLang="ja-JP" sz="1200" spc="-100" baseline="0" dirty="0" smtClean="0"/>
                    </a:p>
                    <a:p>
                      <a:r>
                        <a:rPr kumimoji="1" lang="ja-JP" altLang="en-US" sz="1200" spc="-100" baseline="0" dirty="0" smtClean="0"/>
                        <a:t>・市町村民税本人課税者</a:t>
                      </a:r>
                      <a:endParaRPr kumimoji="1" lang="ja-JP" altLang="en-US" sz="1200" spc="-100" baseline="0" dirty="0"/>
                    </a:p>
                  </a:txBody>
                  <a:tcPr anchor="ctr">
                    <a:solidFill>
                      <a:schemeClr val="bg1"/>
                    </a:solidFill>
                  </a:tcPr>
                </a:tc>
              </a:tr>
            </a:tbl>
          </a:graphicData>
        </a:graphic>
      </p:graphicFrame>
      <p:sp>
        <p:nvSpPr>
          <p:cNvPr id="69" name="テキスト ボックス 68"/>
          <p:cNvSpPr txBox="1"/>
          <p:nvPr/>
        </p:nvSpPr>
        <p:spPr>
          <a:xfrm>
            <a:off x="1422844" y="3621404"/>
            <a:ext cx="1078029" cy="261610"/>
          </a:xfrm>
          <a:prstGeom prst="rect">
            <a:avLst/>
          </a:prstGeom>
          <a:noFill/>
        </p:spPr>
        <p:txBody>
          <a:bodyPr wrap="square" rtlCol="0">
            <a:spAutoFit/>
          </a:bodyPr>
          <a:lstStyle/>
          <a:p>
            <a:pPr algn="ctr"/>
            <a:r>
              <a:rPr lang="en-US" altLang="ja-JP" sz="1100" b="1" dirty="0">
                <a:solidFill>
                  <a:prstClr val="black"/>
                </a:solidFill>
                <a:latin typeface="HGPｺﾞｼｯｸM" pitchFamily="50" charset="-128"/>
                <a:ea typeface="HGPｺﾞｼｯｸM" pitchFamily="50" charset="-128"/>
              </a:rPr>
              <a:t>4.9</a:t>
            </a:r>
            <a:r>
              <a:rPr lang="ja-JP" altLang="en-US" sz="1100" b="1" dirty="0" smtClean="0">
                <a:solidFill>
                  <a:prstClr val="black"/>
                </a:solidFill>
                <a:latin typeface="HGPｺﾞｼｯｸM" pitchFamily="50" charset="-128"/>
                <a:ea typeface="HGPｺﾞｼｯｸM" pitchFamily="50" charset="-128"/>
              </a:rPr>
              <a:t>万円</a:t>
            </a:r>
            <a:endParaRPr lang="ja-JP" altLang="en-US" sz="1100" b="1" dirty="0">
              <a:solidFill>
                <a:prstClr val="black"/>
              </a:solidFill>
              <a:latin typeface="HGPｺﾞｼｯｸM" pitchFamily="50" charset="-128"/>
              <a:ea typeface="HGPｺﾞｼｯｸM" pitchFamily="50" charset="-128"/>
            </a:endParaRPr>
          </a:p>
        </p:txBody>
      </p:sp>
      <p:sp>
        <p:nvSpPr>
          <p:cNvPr id="70" name="右中かっこ 69"/>
          <p:cNvSpPr/>
          <p:nvPr/>
        </p:nvSpPr>
        <p:spPr>
          <a:xfrm>
            <a:off x="1541205" y="3492380"/>
            <a:ext cx="144617" cy="706078"/>
          </a:xfrm>
          <a:prstGeom prst="rightBrace">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71" name="Rectangle 8"/>
          <p:cNvSpPr>
            <a:spLocks noChangeArrowheads="1"/>
          </p:cNvSpPr>
          <p:nvPr/>
        </p:nvSpPr>
        <p:spPr bwMode="auto">
          <a:xfrm>
            <a:off x="5178284" y="2578727"/>
            <a:ext cx="701610" cy="1043721"/>
          </a:xfrm>
          <a:prstGeom prst="rect">
            <a:avLst/>
          </a:prstGeom>
          <a:noFill/>
          <a:ln w="9525" algn="ctr">
            <a:noFill/>
            <a:miter lim="800000"/>
            <a:headEnd/>
            <a:tailEnd/>
          </a:ln>
        </p:spPr>
        <p:txBody>
          <a:bodyPr vert="eaVert" wrap="none" anchor="ctr"/>
          <a:lstStyle/>
          <a:p>
            <a:r>
              <a:rPr lang="ja-JP" altLang="en-US" sz="1050" dirty="0">
                <a:solidFill>
                  <a:prstClr val="black"/>
                </a:solidFill>
              </a:rPr>
              <a:t>負担軽減の</a:t>
            </a:r>
            <a:r>
              <a:rPr lang="ja-JP" altLang="en-US" sz="1050" dirty="0" smtClean="0">
                <a:solidFill>
                  <a:prstClr val="black"/>
                </a:solidFill>
              </a:rPr>
              <a:t>対象</a:t>
            </a:r>
            <a:endParaRPr lang="ja-JP" altLang="en-US" sz="1050" dirty="0">
              <a:solidFill>
                <a:prstClr val="black"/>
              </a:solidFill>
            </a:endParaRPr>
          </a:p>
        </p:txBody>
      </p:sp>
      <p:sp>
        <p:nvSpPr>
          <p:cNvPr id="72" name="AutoShape 7"/>
          <p:cNvSpPr>
            <a:spLocks/>
          </p:cNvSpPr>
          <p:nvPr/>
        </p:nvSpPr>
        <p:spPr bwMode="auto">
          <a:xfrm>
            <a:off x="5619542" y="2374569"/>
            <a:ext cx="216024" cy="1361683"/>
          </a:xfrm>
          <a:prstGeom prst="leftBrace">
            <a:avLst>
              <a:gd name="adj1" fmla="val 58333"/>
              <a:gd name="adj2" fmla="val 50000"/>
            </a:avLst>
          </a:prstGeom>
          <a:noFill/>
          <a:ln w="19050">
            <a:solidFill>
              <a:schemeClr val="tx1"/>
            </a:solidFill>
            <a:round/>
            <a:headEnd/>
            <a:tailEnd/>
          </a:ln>
        </p:spPr>
        <p:txBody>
          <a:bodyPr wrap="none" anchor="ctr"/>
          <a:lstStyle/>
          <a:p>
            <a:endParaRPr lang="ja-JP" altLang="en-US" sz="1100">
              <a:solidFill>
                <a:prstClr val="black"/>
              </a:solidFill>
            </a:endParaRPr>
          </a:p>
        </p:txBody>
      </p:sp>
      <p:sp>
        <p:nvSpPr>
          <p:cNvPr id="73" name="テキスト ボックス 72"/>
          <p:cNvSpPr txBox="1"/>
          <p:nvPr/>
        </p:nvSpPr>
        <p:spPr>
          <a:xfrm>
            <a:off x="201981" y="4653190"/>
            <a:ext cx="1645756" cy="307777"/>
          </a:xfrm>
          <a:prstGeom prst="rect">
            <a:avLst/>
          </a:prstGeom>
          <a:noFill/>
        </p:spPr>
        <p:txBody>
          <a:bodyPr wrap="square" rtlCol="0">
            <a:spAutoFit/>
          </a:bodyPr>
          <a:lstStyle/>
          <a:p>
            <a:r>
              <a:rPr lang="ja-JP" altLang="en-US" sz="1400" b="1" dirty="0" smtClean="0">
                <a:solidFill>
                  <a:prstClr val="black"/>
                </a:solidFill>
                <a:latin typeface="ＭＳ Ｐゴシック"/>
              </a:rPr>
              <a:t>＜見直し案＞</a:t>
            </a:r>
            <a:endParaRPr lang="ja-JP" altLang="en-US" sz="1400" b="1" dirty="0">
              <a:solidFill>
                <a:prstClr val="black"/>
              </a:solidFill>
              <a:latin typeface="ＭＳ Ｐゴシック"/>
            </a:endParaRPr>
          </a:p>
        </p:txBody>
      </p:sp>
      <p:sp>
        <p:nvSpPr>
          <p:cNvPr id="74" name="テキスト ボックス 73"/>
          <p:cNvSpPr txBox="1"/>
          <p:nvPr/>
        </p:nvSpPr>
        <p:spPr>
          <a:xfrm>
            <a:off x="5206905" y="1932403"/>
            <a:ext cx="1758203" cy="276999"/>
          </a:xfrm>
          <a:prstGeom prst="rect">
            <a:avLst/>
          </a:prstGeom>
          <a:noFill/>
        </p:spPr>
        <p:txBody>
          <a:bodyPr wrap="square" rtlCol="0">
            <a:spAutoFit/>
          </a:bodyPr>
          <a:lstStyle/>
          <a:p>
            <a:r>
              <a:rPr lang="en-US" altLang="ja-JP" sz="1200" dirty="0" smtClean="0">
                <a:solidFill>
                  <a:prstClr val="black"/>
                </a:solidFill>
              </a:rPr>
              <a:t>※</a:t>
            </a:r>
            <a:r>
              <a:rPr lang="ja-JP" altLang="en-US" sz="1200" dirty="0" smtClean="0">
                <a:solidFill>
                  <a:prstClr val="black"/>
                </a:solidFill>
              </a:rPr>
              <a:t>　ユニット型個室の例</a:t>
            </a:r>
            <a:endParaRPr lang="ja-JP" altLang="en-US" sz="1200" dirty="0">
              <a:solidFill>
                <a:prstClr val="black"/>
              </a:solidFill>
            </a:endParaRPr>
          </a:p>
        </p:txBody>
      </p:sp>
      <p:sp>
        <p:nvSpPr>
          <p:cNvPr id="44" name="角丸四角形 43"/>
          <p:cNvSpPr/>
          <p:nvPr/>
        </p:nvSpPr>
        <p:spPr>
          <a:xfrm>
            <a:off x="416498" y="5662422"/>
            <a:ext cx="2088000" cy="355848"/>
          </a:xfrm>
          <a:prstGeom prst="roundRect">
            <a:avLst>
              <a:gd name="adj" fmla="val 50000"/>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fontAlgn="base">
              <a:spcBef>
                <a:spcPct val="0"/>
              </a:spcBef>
              <a:spcAft>
                <a:spcPct val="0"/>
              </a:spcAft>
            </a:pPr>
            <a:r>
              <a:rPr lang="ja-JP" altLang="en-US" sz="1400" b="1" dirty="0">
                <a:solidFill>
                  <a:prstClr val="black"/>
                </a:solidFill>
              </a:rPr>
              <a:t>配偶者</a:t>
            </a:r>
            <a:r>
              <a:rPr lang="ja-JP" altLang="en-US" sz="1400" b="1" dirty="0" smtClean="0">
                <a:solidFill>
                  <a:prstClr val="black"/>
                </a:solidFill>
              </a:rPr>
              <a:t>の所得</a:t>
            </a:r>
            <a:endParaRPr lang="ja-JP" altLang="en-US" sz="1400" b="1" dirty="0">
              <a:solidFill>
                <a:prstClr val="black"/>
              </a:solidFill>
            </a:endParaRPr>
          </a:p>
        </p:txBody>
      </p:sp>
      <p:sp>
        <p:nvSpPr>
          <p:cNvPr id="45" name="右矢印 44"/>
          <p:cNvSpPr/>
          <p:nvPr/>
        </p:nvSpPr>
        <p:spPr>
          <a:xfrm>
            <a:off x="2576760" y="5664304"/>
            <a:ext cx="774971" cy="36004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fontAlgn="base">
              <a:spcBef>
                <a:spcPct val="0"/>
              </a:spcBef>
              <a:spcAft>
                <a:spcPct val="0"/>
              </a:spcAft>
            </a:pPr>
            <a:endParaRPr lang="ja-JP" altLang="en-US">
              <a:solidFill>
                <a:prstClr val="white"/>
              </a:solidFill>
            </a:endParaRPr>
          </a:p>
        </p:txBody>
      </p:sp>
      <p:sp>
        <p:nvSpPr>
          <p:cNvPr id="46" name="角丸四角形 45"/>
          <p:cNvSpPr/>
          <p:nvPr/>
        </p:nvSpPr>
        <p:spPr>
          <a:xfrm>
            <a:off x="3397816" y="5661248"/>
            <a:ext cx="6269427" cy="432048"/>
          </a:xfrm>
          <a:prstGeom prst="roundRect">
            <a:avLst>
              <a:gd name="adj" fmla="val 7272"/>
            </a:avLst>
          </a:prstGeom>
          <a:ln/>
        </p:spPr>
        <p:style>
          <a:lnRef idx="1">
            <a:schemeClr val="accent5"/>
          </a:lnRef>
          <a:fillRef idx="2">
            <a:schemeClr val="accent5"/>
          </a:fillRef>
          <a:effectRef idx="1">
            <a:schemeClr val="accent5"/>
          </a:effectRef>
          <a:fontRef idx="minor">
            <a:schemeClr val="dk1"/>
          </a:fontRef>
        </p:style>
        <p:txBody>
          <a:bodyPr rtlCol="0" anchor="ctr"/>
          <a:lstStyle/>
          <a:p>
            <a:pPr fontAlgn="base">
              <a:lnSpc>
                <a:spcPts val="1400"/>
              </a:lnSpc>
              <a:spcBef>
                <a:spcPct val="0"/>
              </a:spcBef>
              <a:spcAft>
                <a:spcPct val="0"/>
              </a:spcAft>
            </a:pPr>
            <a:r>
              <a:rPr lang="ja-JP" altLang="en-US" sz="1300" spc="-100" dirty="0">
                <a:solidFill>
                  <a:prstClr val="black"/>
                </a:solidFill>
                <a:latin typeface="ＭＳ ゴシック" pitchFamily="49" charset="-128"/>
                <a:ea typeface="ＭＳ ゴシック" pitchFamily="49" charset="-128"/>
              </a:rPr>
              <a:t>施設入所に際して世帯分離が行われることが多いが、配偶者の所得は、世帯分離後も勘案することとし、</a:t>
            </a:r>
            <a:r>
              <a:rPr lang="ja-JP" altLang="en-US" sz="1300" u="sng" spc="-100" dirty="0">
                <a:solidFill>
                  <a:prstClr val="black"/>
                </a:solidFill>
                <a:latin typeface="ＭＳ ゴシック" pitchFamily="49" charset="-128"/>
                <a:ea typeface="ＭＳ ゴシック" pitchFamily="49" charset="-128"/>
              </a:rPr>
              <a:t>配偶者が課税されている場合は、補足給付の</a:t>
            </a:r>
            <a:r>
              <a:rPr lang="ja-JP" altLang="en-US" sz="1300" u="sng" spc="-100" dirty="0" smtClean="0">
                <a:solidFill>
                  <a:prstClr val="black"/>
                </a:solidFill>
                <a:latin typeface="ＭＳ ゴシック" pitchFamily="49" charset="-128"/>
                <a:ea typeface="ＭＳ ゴシック" pitchFamily="49" charset="-128"/>
              </a:rPr>
              <a:t>対象外</a:t>
            </a:r>
            <a:endParaRPr lang="en-US" altLang="ja-JP" sz="1300" dirty="0" smtClean="0">
              <a:solidFill>
                <a:prstClr val="black"/>
              </a:solidFill>
            </a:endParaRPr>
          </a:p>
        </p:txBody>
      </p:sp>
      <p:sp>
        <p:nvSpPr>
          <p:cNvPr id="2" name="正方形/長方形 1"/>
          <p:cNvSpPr/>
          <p:nvPr/>
        </p:nvSpPr>
        <p:spPr>
          <a:xfrm>
            <a:off x="5762422" y="4198509"/>
            <a:ext cx="4447187" cy="348813"/>
          </a:xfrm>
          <a:prstGeom prst="rect">
            <a:avLst/>
          </a:prstGeom>
        </p:spPr>
        <p:txBody>
          <a:bodyPr wrap="square">
            <a:spAutoFit/>
          </a:bodyPr>
          <a:lstStyle/>
          <a:p>
            <a:pPr marL="180975" indent="-180975" algn="just" fontAlgn="base">
              <a:lnSpc>
                <a:spcPts val="2000"/>
              </a:lnSpc>
              <a:spcBef>
                <a:spcPct val="0"/>
              </a:spcBef>
              <a:spcAft>
                <a:spcPct val="0"/>
              </a:spcAft>
            </a:pPr>
            <a:r>
              <a:rPr lang="ja-JP" altLang="en-US" sz="1200" dirty="0" smtClean="0">
                <a:solidFill>
                  <a:prstClr val="black"/>
                </a:solidFill>
                <a:latin typeface="ＭＳ Ｐゴシック"/>
              </a:rPr>
              <a:t>（</a:t>
            </a:r>
            <a:r>
              <a:rPr lang="en-US" altLang="ja-JP" sz="1200" dirty="0" smtClean="0">
                <a:solidFill>
                  <a:prstClr val="black"/>
                </a:solidFill>
                <a:latin typeface="ＭＳ Ｐゴシック"/>
              </a:rPr>
              <a:t>※</a:t>
            </a:r>
            <a:r>
              <a:rPr lang="ja-JP" altLang="en-US" sz="1200" dirty="0" smtClean="0">
                <a:solidFill>
                  <a:prstClr val="black"/>
                </a:solidFill>
                <a:latin typeface="ＭＳ Ｐゴシック"/>
              </a:rPr>
              <a:t>）認定者数</a:t>
            </a:r>
            <a:r>
              <a:rPr lang="ja-JP" altLang="en-US" sz="1200" dirty="0">
                <a:solidFill>
                  <a:prstClr val="black"/>
                </a:solidFill>
                <a:latin typeface="ＭＳ Ｐゴシック"/>
              </a:rPr>
              <a:t>：１０３万人、給付費：２８４４億円［平成２３年度］</a:t>
            </a:r>
            <a:endParaRPr lang="en-US" altLang="ja-JP" sz="1200" dirty="0">
              <a:solidFill>
                <a:prstClr val="black"/>
              </a:solidFill>
              <a:latin typeface="ＭＳ Ｐゴシック"/>
            </a:endParaRPr>
          </a:p>
        </p:txBody>
      </p:sp>
    </p:spTree>
    <p:extLst>
      <p:ext uri="{BB962C8B-B14F-4D97-AF65-F5344CB8AC3E}">
        <p14:creationId xmlns:p14="http://schemas.microsoft.com/office/powerpoint/2010/main" val="27901210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16496" y="2564904"/>
            <a:ext cx="8915400" cy="1143000"/>
          </a:xfrm>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施設</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から地域へ</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16496" y="980728"/>
            <a:ext cx="8915400" cy="4525963"/>
          </a:xfrm>
        </p:spPr>
        <p:txBody>
          <a:bodyPr>
            <a:normAutofit/>
          </a:bodyPr>
          <a:lstStyle/>
          <a:p>
            <a:pPr marL="0" indent="0">
              <a:buNone/>
            </a:pPr>
            <a:r>
              <a:rPr kumimoji="1" lang="ja-JP" altLang="en-US" sz="4400" b="1" dirty="0" smtClean="0">
                <a:latin typeface="メイリオ" panose="020B0604030504040204" pitchFamily="50" charset="-128"/>
                <a:ea typeface="メイリオ" panose="020B0604030504040204" pitchFamily="50" charset="-128"/>
                <a:cs typeface="メイリオ" panose="020B0604030504040204" pitchFamily="50" charset="-128"/>
              </a:rPr>
              <a:t>・高齢化で介護費増の現状</a:t>
            </a:r>
            <a:endParaRPr kumimoji="1" lang="en-US" altLang="ja-JP" sz="4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4400" b="1" dirty="0" smtClean="0">
                <a:latin typeface="メイリオ" panose="020B0604030504040204" pitchFamily="50" charset="-128"/>
                <a:ea typeface="メイリオ" panose="020B0604030504040204" pitchFamily="50" charset="-128"/>
                <a:cs typeface="メイリオ" panose="020B0604030504040204" pitchFamily="50" charset="-128"/>
              </a:rPr>
              <a:t>・保険料が増える仕組み</a:t>
            </a:r>
            <a:endParaRPr lang="en-US" altLang="ja-JP" sz="4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kumimoji="1" lang="ja-JP" altLang="en-US" sz="4400" b="1" dirty="0" smtClean="0">
                <a:latin typeface="メイリオ" panose="020B0604030504040204" pitchFamily="50" charset="-128"/>
                <a:ea typeface="メイリオ" panose="020B0604030504040204" pitchFamily="50" charset="-128"/>
                <a:cs typeface="メイリオ" panose="020B0604030504040204" pitchFamily="50" charset="-128"/>
              </a:rPr>
              <a:t>・施設から地域への課題</a:t>
            </a:r>
            <a:endParaRPr kumimoji="1" lang="en-US" altLang="ja-JP" sz="4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4400" b="1" dirty="0" smtClean="0">
                <a:latin typeface="メイリオ" panose="020B0604030504040204" pitchFamily="50" charset="-128"/>
                <a:ea typeface="メイリオ" panose="020B0604030504040204" pitchFamily="50" charset="-128"/>
                <a:cs typeface="メイリオ" panose="020B0604030504040204" pitchFamily="50" charset="-128"/>
              </a:rPr>
              <a:t>・医療介護推進法の問題点</a:t>
            </a:r>
            <a:endParaRPr lang="en-US" altLang="ja-JP" sz="4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4400" b="1" dirty="0" smtClean="0">
                <a:latin typeface="メイリオ" panose="020B0604030504040204" pitchFamily="50" charset="-128"/>
                <a:ea typeface="メイリオ" panose="020B0604030504040204" pitchFamily="50" charset="-128"/>
                <a:cs typeface="メイリオ" panose="020B0604030504040204" pitchFamily="50" charset="-128"/>
              </a:rPr>
              <a:t>・金沢市の事業計画</a:t>
            </a:r>
            <a:endParaRPr kumimoji="1" lang="ja-JP" altLang="en-US" sz="44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847703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グラフ 1"/>
          <p:cNvGraphicFramePr>
            <a:graphicFrameLocks/>
          </p:cNvGraphicFramePr>
          <p:nvPr>
            <p:extLst>
              <p:ext uri="{D42A27DB-BD31-4B8C-83A1-F6EECF244321}">
                <p14:modId xmlns:p14="http://schemas.microsoft.com/office/powerpoint/2010/main" val="2279883512"/>
              </p:ext>
            </p:extLst>
          </p:nvPr>
        </p:nvGraphicFramePr>
        <p:xfrm>
          <a:off x="485967" y="7029400"/>
          <a:ext cx="9439049" cy="525658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Box 1026"/>
          <p:cNvSpPr txBox="1">
            <a:spLocks noChangeArrowheads="1"/>
          </p:cNvSpPr>
          <p:nvPr/>
        </p:nvSpPr>
        <p:spPr bwMode="auto">
          <a:xfrm>
            <a:off x="10418" y="15996"/>
            <a:ext cx="9914598" cy="461665"/>
          </a:xfrm>
          <a:prstGeom prst="rect">
            <a:avLst/>
          </a:prstGeom>
          <a:noFill/>
          <a:ln w="9525">
            <a:noFill/>
            <a:miter lim="800000"/>
            <a:headEnd/>
            <a:tailEnd/>
          </a:ln>
        </p:spPr>
        <p:txBody>
          <a:bodyPr>
            <a:spAutoFit/>
          </a:bodyPr>
          <a:lstStyle/>
          <a:p>
            <a:pPr defTabSz="912813">
              <a:spcBef>
                <a:spcPct val="50000"/>
              </a:spcBef>
            </a:pPr>
            <a:r>
              <a:rPr lang="ja-JP" altLang="en-US" sz="2400" dirty="0" smtClean="0">
                <a:solidFill>
                  <a:prstClr val="black"/>
                </a:solidFill>
                <a:latin typeface="HGP創英角ｺﾞｼｯｸUB" pitchFamily="50" charset="-128"/>
                <a:ea typeface="HGP創英角ｺﾞｼｯｸUB" pitchFamily="50" charset="-128"/>
              </a:rPr>
              <a:t>（９） サービス給付の状況</a:t>
            </a:r>
            <a:endParaRPr lang="en-US" altLang="ja-JP" sz="2400" dirty="0" smtClean="0">
              <a:solidFill>
                <a:prstClr val="black"/>
              </a:solidFill>
              <a:latin typeface="HGP創英角ｺﾞｼｯｸUB" pitchFamily="50" charset="-128"/>
              <a:ea typeface="HGP創英角ｺﾞｼｯｸUB" pitchFamily="50" charset="-128"/>
            </a:endParaRPr>
          </a:p>
        </p:txBody>
      </p:sp>
      <p:sp>
        <p:nvSpPr>
          <p:cNvPr id="4" name="角丸四角形 3"/>
          <p:cNvSpPr/>
          <p:nvPr/>
        </p:nvSpPr>
        <p:spPr bwMode="auto">
          <a:xfrm>
            <a:off x="139079" y="620688"/>
            <a:ext cx="9577064" cy="468000"/>
          </a:xfrm>
          <a:prstGeom prst="roundRect">
            <a:avLst/>
          </a:prstGeom>
          <a:solidFill>
            <a:srgbClr val="FFFF99"/>
          </a:solidFill>
          <a:ln>
            <a:headEnd/>
            <a:tailEnd/>
          </a:ln>
        </p:spPr>
        <p:style>
          <a:lnRef idx="2">
            <a:schemeClr val="accent6"/>
          </a:lnRef>
          <a:fillRef idx="1">
            <a:schemeClr val="lt1"/>
          </a:fillRef>
          <a:effectRef idx="0">
            <a:schemeClr val="accent6"/>
          </a:effectRef>
          <a:fontRef idx="minor">
            <a:schemeClr val="dk1"/>
          </a:fontRef>
        </p:style>
        <p:txBody>
          <a:bodyPr lIns="68415" tIns="34208" rIns="68415" bIns="34208" rtlCol="0" anchor="ctr"/>
          <a:lstStyle/>
          <a:p>
            <a:pPr marL="201613" indent="-201613" algn="just" defTabSz="957263"/>
            <a:r>
              <a:rPr lang="ja-JP" altLang="en-US" sz="1400" dirty="0" smtClean="0">
                <a:solidFill>
                  <a:prstClr val="black"/>
                </a:solidFill>
                <a:latin typeface="メイリオ" pitchFamily="50" charset="-128"/>
                <a:ea typeface="メイリオ" pitchFamily="50" charset="-128"/>
                <a:cs typeface="メイリオ" pitchFamily="50" charset="-128"/>
              </a:rPr>
              <a:t>○</a:t>
            </a:r>
            <a:r>
              <a:rPr lang="ja-JP" altLang="en-US" sz="1400" dirty="0">
                <a:solidFill>
                  <a:prstClr val="black"/>
                </a:solidFill>
                <a:latin typeface="メイリオ" pitchFamily="50" charset="-128"/>
                <a:ea typeface="メイリオ" pitchFamily="50" charset="-128"/>
                <a:cs typeface="メイリオ" pitchFamily="50" charset="-128"/>
              </a:rPr>
              <a:t>　</a:t>
            </a:r>
            <a:r>
              <a:rPr lang="ja-JP" altLang="en-US" sz="1400" b="1" u="sng" dirty="0" smtClean="0">
                <a:solidFill>
                  <a:prstClr val="black"/>
                </a:solidFill>
                <a:latin typeface="メイリオ" pitchFamily="50" charset="-128"/>
                <a:ea typeface="メイリオ" pitchFamily="50" charset="-128"/>
                <a:cs typeface="メイリオ" pitchFamily="50" charset="-128"/>
              </a:rPr>
              <a:t>給付費は、月で約</a:t>
            </a:r>
            <a:r>
              <a:rPr lang="en-US" altLang="ja-JP" sz="1400" b="1" u="sng" dirty="0" smtClean="0">
                <a:solidFill>
                  <a:prstClr val="black"/>
                </a:solidFill>
                <a:latin typeface="メイリオ" pitchFamily="50" charset="-128"/>
                <a:ea typeface="メイリオ" pitchFamily="50" charset="-128"/>
                <a:cs typeface="メイリオ" pitchFamily="50" charset="-128"/>
              </a:rPr>
              <a:t>2</a:t>
            </a:r>
            <a:r>
              <a:rPr lang="ja-JP" altLang="en-US" sz="1400" b="1" u="sng" dirty="0" smtClean="0">
                <a:solidFill>
                  <a:prstClr val="black"/>
                </a:solidFill>
                <a:latin typeface="メイリオ" pitchFamily="50" charset="-128"/>
                <a:ea typeface="メイリオ" pitchFamily="50" charset="-128"/>
                <a:cs typeface="メイリオ" pitchFamily="50" charset="-128"/>
              </a:rPr>
              <a:t>５億円</a:t>
            </a:r>
            <a:r>
              <a:rPr lang="ja-JP" altLang="en-US" sz="1400" dirty="0">
                <a:solidFill>
                  <a:prstClr val="black"/>
                </a:solidFill>
                <a:latin typeface="メイリオ" pitchFamily="50" charset="-128"/>
                <a:ea typeface="メイリオ" pitchFamily="50" charset="-128"/>
                <a:cs typeface="メイリオ" pitchFamily="50" charset="-128"/>
              </a:rPr>
              <a:t>となっており、中でも</a:t>
            </a:r>
            <a:r>
              <a:rPr lang="ja-JP" altLang="en-US" sz="1400" b="1" u="sng" dirty="0">
                <a:solidFill>
                  <a:prstClr val="black"/>
                </a:solidFill>
                <a:latin typeface="メイリオ" pitchFamily="50" charset="-128"/>
                <a:ea typeface="メイリオ" pitchFamily="50" charset="-128"/>
                <a:cs typeface="メイリオ" pitchFamily="50" charset="-128"/>
              </a:rPr>
              <a:t>在宅給付の割合が</a:t>
            </a:r>
            <a:r>
              <a:rPr lang="ja-JP" altLang="en-US" sz="1400" dirty="0">
                <a:solidFill>
                  <a:prstClr val="black"/>
                </a:solidFill>
                <a:latin typeface="メイリオ" pitchFamily="50" charset="-128"/>
                <a:ea typeface="メイリオ" pitchFamily="50" charset="-128"/>
                <a:cs typeface="メイリオ" pitchFamily="50" charset="-128"/>
              </a:rPr>
              <a:t>伸び続けており</a:t>
            </a:r>
            <a:r>
              <a:rPr lang="ja-JP" altLang="en-US" sz="1400" dirty="0" smtClean="0">
                <a:solidFill>
                  <a:prstClr val="black"/>
                </a:solidFill>
                <a:latin typeface="メイリオ" pitchFamily="50" charset="-128"/>
                <a:ea typeface="メイリオ" pitchFamily="50" charset="-128"/>
                <a:cs typeface="メイリオ" pitchFamily="50" charset="-128"/>
              </a:rPr>
              <a:t>、</a:t>
            </a:r>
            <a:r>
              <a:rPr lang="en-US" altLang="ja-JP" sz="1400" b="1" u="sng" dirty="0" smtClean="0">
                <a:solidFill>
                  <a:prstClr val="black"/>
                </a:solidFill>
                <a:latin typeface="メイリオ" pitchFamily="50" charset="-128"/>
                <a:ea typeface="メイリオ" pitchFamily="50" charset="-128"/>
                <a:cs typeface="メイリオ" pitchFamily="50" charset="-128"/>
              </a:rPr>
              <a:t>6</a:t>
            </a:r>
            <a:r>
              <a:rPr lang="ja-JP" altLang="en-US" sz="1400" b="1" u="sng" dirty="0" smtClean="0">
                <a:solidFill>
                  <a:prstClr val="black"/>
                </a:solidFill>
                <a:latin typeface="メイリオ" pitchFamily="50" charset="-128"/>
                <a:ea typeface="メイリオ" pitchFamily="50" charset="-128"/>
                <a:cs typeface="メイリオ" pitchFamily="50" charset="-128"/>
              </a:rPr>
              <a:t>割</a:t>
            </a:r>
            <a:r>
              <a:rPr lang="ja-JP" altLang="en-US" sz="1400" u="sng" dirty="0" smtClean="0">
                <a:solidFill>
                  <a:prstClr val="black"/>
                </a:solidFill>
                <a:latin typeface="メイリオ" pitchFamily="50" charset="-128"/>
                <a:ea typeface="メイリオ" pitchFamily="50" charset="-128"/>
                <a:cs typeface="メイリオ" pitchFamily="50" charset="-128"/>
              </a:rPr>
              <a:t>を</a:t>
            </a:r>
            <a:r>
              <a:rPr lang="ja-JP" altLang="en-US" sz="1400" u="sng" dirty="0">
                <a:solidFill>
                  <a:prstClr val="black"/>
                </a:solidFill>
                <a:latin typeface="メイリオ" pitchFamily="50" charset="-128"/>
                <a:ea typeface="メイリオ" pitchFamily="50" charset="-128"/>
                <a:cs typeface="メイリオ" pitchFamily="50" charset="-128"/>
              </a:rPr>
              <a:t>超えて</a:t>
            </a:r>
            <a:r>
              <a:rPr lang="ja-JP" altLang="en-US" sz="1400" u="sng" dirty="0" smtClean="0">
                <a:solidFill>
                  <a:prstClr val="black"/>
                </a:solidFill>
                <a:latin typeface="メイリオ" pitchFamily="50" charset="-128"/>
                <a:ea typeface="メイリオ" pitchFamily="50" charset="-128"/>
                <a:cs typeface="メイリオ" pitchFamily="50" charset="-128"/>
              </a:rPr>
              <a:t>いる。</a:t>
            </a:r>
            <a:endParaRPr lang="ja-JP" altLang="en-US" sz="1400" u="sng" dirty="0">
              <a:solidFill>
                <a:prstClr val="black"/>
              </a:solidFill>
              <a:latin typeface="メイリオ" pitchFamily="50" charset="-128"/>
              <a:ea typeface="メイリオ" pitchFamily="50" charset="-128"/>
              <a:cs typeface="メイリオ" pitchFamily="50" charset="-128"/>
            </a:endParaRPr>
          </a:p>
        </p:txBody>
      </p:sp>
      <p:graphicFrame>
        <p:nvGraphicFramePr>
          <p:cNvPr id="6" name="グラフ 5"/>
          <p:cNvGraphicFramePr>
            <a:graphicFrameLocks/>
          </p:cNvGraphicFramePr>
          <p:nvPr>
            <p:extLst>
              <p:ext uri="{D42A27DB-BD31-4B8C-83A1-F6EECF244321}">
                <p14:modId xmlns:p14="http://schemas.microsoft.com/office/powerpoint/2010/main" val="1744155889"/>
              </p:ext>
            </p:extLst>
          </p:nvPr>
        </p:nvGraphicFramePr>
        <p:xfrm>
          <a:off x="139078" y="1412776"/>
          <a:ext cx="9577065" cy="5221760"/>
        </p:xfrm>
        <a:graphic>
          <a:graphicData uri="http://schemas.openxmlformats.org/drawingml/2006/chart">
            <c:chart xmlns:c="http://schemas.openxmlformats.org/drawingml/2006/chart" xmlns:r="http://schemas.openxmlformats.org/officeDocument/2006/relationships" r:id="rId3"/>
          </a:graphicData>
        </a:graphic>
      </p:graphicFrame>
      <p:sp>
        <p:nvSpPr>
          <p:cNvPr id="5" name="テキスト ボックス 4"/>
          <p:cNvSpPr txBox="1"/>
          <p:nvPr/>
        </p:nvSpPr>
        <p:spPr>
          <a:xfrm>
            <a:off x="1856656" y="1844824"/>
            <a:ext cx="5314275" cy="707886"/>
          </a:xfrm>
          <a:prstGeom prst="rect">
            <a:avLst/>
          </a:prstGeom>
          <a:noFill/>
        </p:spPr>
        <p:txBody>
          <a:bodyPr wrap="none" rtlCol="0">
            <a:spAutoFit/>
          </a:bodyPr>
          <a:lstStyle/>
          <a:p>
            <a:r>
              <a:rPr kumimoji="1" lang="ja-JP" altLang="en-US" sz="4000" b="1" dirty="0" smtClean="0">
                <a:latin typeface="メイリオ" panose="020B0604030504040204" pitchFamily="50" charset="-128"/>
                <a:ea typeface="メイリオ" panose="020B0604030504040204" pitchFamily="50" charset="-128"/>
                <a:cs typeface="メイリオ" panose="020B0604030504040204" pitchFamily="50" charset="-128"/>
              </a:rPr>
              <a:t>施設型を抑制し居宅へ</a:t>
            </a:r>
            <a:endParaRPr kumimoji="1" lang="ja-JP" altLang="en-US" sz="40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3483739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026"/>
          <p:cNvSpPr txBox="1">
            <a:spLocks noChangeArrowheads="1"/>
          </p:cNvSpPr>
          <p:nvPr/>
        </p:nvSpPr>
        <p:spPr bwMode="auto">
          <a:xfrm>
            <a:off x="10418" y="15996"/>
            <a:ext cx="9914598" cy="461665"/>
          </a:xfrm>
          <a:prstGeom prst="rect">
            <a:avLst/>
          </a:prstGeom>
          <a:noFill/>
          <a:ln w="9525">
            <a:noFill/>
            <a:miter lim="800000"/>
            <a:headEnd/>
            <a:tailEnd/>
          </a:ln>
        </p:spPr>
        <p:txBody>
          <a:bodyPr>
            <a:spAutoFit/>
          </a:bodyPr>
          <a:lstStyle/>
          <a:p>
            <a:pPr defTabSz="912813">
              <a:spcBef>
                <a:spcPct val="50000"/>
              </a:spcBef>
            </a:pPr>
            <a:r>
              <a:rPr lang="ja-JP" altLang="en-US" sz="2400" dirty="0" smtClean="0">
                <a:solidFill>
                  <a:prstClr val="black"/>
                </a:solidFill>
                <a:latin typeface="HGP創英角ｺﾞｼｯｸUB" pitchFamily="50" charset="-128"/>
                <a:ea typeface="HGP創英角ｺﾞｼｯｸUB" pitchFamily="50" charset="-128"/>
              </a:rPr>
              <a:t>（８） サービス利用者数</a:t>
            </a:r>
            <a:endParaRPr lang="ja-JP" altLang="en-US" sz="2400" dirty="0">
              <a:solidFill>
                <a:prstClr val="black"/>
              </a:solidFill>
              <a:latin typeface="HGP創英角ｺﾞｼｯｸUB" pitchFamily="50" charset="-128"/>
              <a:ea typeface="HGP創英角ｺﾞｼｯｸUB" pitchFamily="50" charset="-128"/>
            </a:endParaRPr>
          </a:p>
        </p:txBody>
      </p:sp>
      <p:pic>
        <p:nvPicPr>
          <p:cNvPr id="9" name="Picture 3"/>
          <p:cNvPicPr>
            <a:picLocks noChangeAspect="1" noChangeArrowheads="1"/>
            <a:extLst>
              <a:ext uri="{84589F7E-364E-4C9E-8A38-B11213B215E9}">
                <a14:cameraTool xmlns:a14="http://schemas.microsoft.com/office/drawing/2010/main" cellRange="$B$2:$E$7"/>
              </a:ext>
            </a:extLst>
          </p:cNvPicPr>
          <p:nvPr/>
        </p:nvPicPr>
        <p:blipFill>
          <a:blip r:embed="rId2" cstate="print"/>
          <a:srcRect/>
          <a:stretch>
            <a:fillRect/>
          </a:stretch>
        </p:blipFill>
        <p:spPr bwMode="auto">
          <a:xfrm>
            <a:off x="249136" y="1080973"/>
            <a:ext cx="9306379" cy="5345940"/>
          </a:xfrm>
          <a:prstGeom prst="rect">
            <a:avLst/>
          </a:prstGeom>
          <a:solidFill>
            <a:srgbClr val="FFFFFF"/>
          </a:solidFill>
          <a:ln>
            <a:noFill/>
          </a:ln>
          <a:extLs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pic>
      <p:sp>
        <p:nvSpPr>
          <p:cNvPr id="5" name="角丸四角形 4"/>
          <p:cNvSpPr/>
          <p:nvPr/>
        </p:nvSpPr>
        <p:spPr bwMode="auto">
          <a:xfrm>
            <a:off x="164469" y="541585"/>
            <a:ext cx="9577064" cy="540000"/>
          </a:xfrm>
          <a:prstGeom prst="roundRect">
            <a:avLst/>
          </a:prstGeom>
          <a:solidFill>
            <a:srgbClr val="FFFF99"/>
          </a:solidFill>
          <a:ln>
            <a:headEnd/>
            <a:tailEnd/>
          </a:ln>
        </p:spPr>
        <p:style>
          <a:lnRef idx="2">
            <a:schemeClr val="accent6"/>
          </a:lnRef>
          <a:fillRef idx="1">
            <a:schemeClr val="lt1"/>
          </a:fillRef>
          <a:effectRef idx="0">
            <a:schemeClr val="accent6"/>
          </a:effectRef>
          <a:fontRef idx="minor">
            <a:schemeClr val="dk1"/>
          </a:fontRef>
        </p:style>
        <p:txBody>
          <a:bodyPr lIns="68415" tIns="34208" rIns="68415" bIns="34208" rtlCol="0" anchor="t"/>
          <a:lstStyle/>
          <a:p>
            <a:pPr marL="201613" indent="-201613" algn="just" defTabSz="957263"/>
            <a:r>
              <a:rPr lang="ja-JP" altLang="en-US" sz="1400" dirty="0" smtClean="0">
                <a:solidFill>
                  <a:prstClr val="black"/>
                </a:solidFill>
                <a:latin typeface="メイリオ" pitchFamily="50" charset="-128"/>
                <a:ea typeface="メイリオ" pitchFamily="50" charset="-128"/>
                <a:cs typeface="メイリオ" pitchFamily="50" charset="-128"/>
              </a:rPr>
              <a:t>○　</a:t>
            </a:r>
            <a:r>
              <a:rPr lang="ja-JP" altLang="en-US" sz="1400" b="1" u="sng" dirty="0" smtClean="0">
                <a:solidFill>
                  <a:prstClr val="black"/>
                </a:solidFill>
                <a:latin typeface="メイリオ" pitchFamily="50" charset="-128"/>
                <a:ea typeface="メイリオ" pitchFamily="50" charset="-128"/>
                <a:cs typeface="メイリオ" pitchFamily="50" charset="-128"/>
              </a:rPr>
              <a:t>サービス利用者の約</a:t>
            </a:r>
            <a:r>
              <a:rPr lang="en-US" altLang="ja-JP" sz="1400" b="1" u="sng" dirty="0">
                <a:solidFill>
                  <a:prstClr val="black"/>
                </a:solidFill>
                <a:latin typeface="メイリオ" pitchFamily="50" charset="-128"/>
                <a:ea typeface="メイリオ" pitchFamily="50" charset="-128"/>
                <a:cs typeface="メイリオ" pitchFamily="50" charset="-128"/>
              </a:rPr>
              <a:t>7</a:t>
            </a:r>
            <a:r>
              <a:rPr lang="ja-JP" altLang="en-US" sz="1400" b="1" u="sng" dirty="0">
                <a:solidFill>
                  <a:prstClr val="black"/>
                </a:solidFill>
                <a:latin typeface="メイリオ" pitchFamily="50" charset="-128"/>
                <a:ea typeface="メイリオ" pitchFamily="50" charset="-128"/>
                <a:cs typeface="メイリオ" pitchFamily="50" charset="-128"/>
              </a:rPr>
              <a:t>割</a:t>
            </a:r>
            <a:r>
              <a:rPr lang="ja-JP" altLang="en-US" sz="1400" dirty="0">
                <a:solidFill>
                  <a:prstClr val="black"/>
                </a:solidFill>
                <a:latin typeface="メイリオ" pitchFamily="50" charset="-128"/>
                <a:ea typeface="メイリオ" pitchFamily="50" charset="-128"/>
                <a:cs typeface="メイリオ" pitchFamily="50" charset="-128"/>
              </a:rPr>
              <a:t>が、ホームヘルパー、デイサービス、ショートステイなど</a:t>
            </a:r>
            <a:r>
              <a:rPr lang="ja-JP" altLang="en-US" sz="1400" b="1" u="sng" dirty="0">
                <a:solidFill>
                  <a:prstClr val="black"/>
                </a:solidFill>
                <a:latin typeface="メイリオ" pitchFamily="50" charset="-128"/>
                <a:ea typeface="メイリオ" pitchFamily="50" charset="-128"/>
                <a:cs typeface="メイリオ" pitchFamily="50" charset="-128"/>
              </a:rPr>
              <a:t>居宅でサービス</a:t>
            </a:r>
            <a:r>
              <a:rPr lang="ja-JP" altLang="en-US" sz="1400" u="sng" dirty="0">
                <a:solidFill>
                  <a:prstClr val="black"/>
                </a:solidFill>
                <a:latin typeface="メイリオ" pitchFamily="50" charset="-128"/>
                <a:ea typeface="メイリオ" pitchFamily="50" charset="-128"/>
                <a:cs typeface="メイリオ" pitchFamily="50" charset="-128"/>
              </a:rPr>
              <a:t>を</a:t>
            </a:r>
            <a:r>
              <a:rPr lang="ja-JP" altLang="en-US" sz="1400" u="sng" dirty="0" smtClean="0">
                <a:solidFill>
                  <a:prstClr val="black"/>
                </a:solidFill>
                <a:latin typeface="メイリオ" pitchFamily="50" charset="-128"/>
                <a:ea typeface="メイリオ" pitchFamily="50" charset="-128"/>
                <a:cs typeface="メイリオ" pitchFamily="50" charset="-128"/>
              </a:rPr>
              <a:t>受けており、</a:t>
            </a:r>
            <a:r>
              <a:rPr lang="en-US" altLang="ja-JP" sz="1400" dirty="0" smtClean="0">
                <a:solidFill>
                  <a:prstClr val="black"/>
                </a:solidFill>
                <a:latin typeface="メイリオ" pitchFamily="50" charset="-128"/>
                <a:ea typeface="メイリオ" pitchFamily="50" charset="-128"/>
                <a:cs typeface="メイリオ" pitchFamily="50" charset="-128"/>
              </a:rPr>
              <a:t>16.9</a:t>
            </a:r>
            <a:r>
              <a:rPr lang="ja-JP" altLang="en-US" sz="1400" dirty="0" smtClean="0">
                <a:solidFill>
                  <a:prstClr val="black"/>
                </a:solidFill>
                <a:latin typeface="メイリオ" pitchFamily="50" charset="-128"/>
                <a:ea typeface="メイリオ" pitchFamily="50" charset="-128"/>
                <a:cs typeface="メイリオ" pitchFamily="50" charset="-128"/>
              </a:rPr>
              <a:t>％</a:t>
            </a:r>
            <a:r>
              <a:rPr lang="ja-JP" altLang="en-US" sz="1400" dirty="0">
                <a:solidFill>
                  <a:prstClr val="black"/>
                </a:solidFill>
                <a:latin typeface="メイリオ" pitchFamily="50" charset="-128"/>
                <a:ea typeface="メイリオ" pitchFamily="50" charset="-128"/>
                <a:cs typeface="メイリオ" pitchFamily="50" charset="-128"/>
              </a:rPr>
              <a:t>の方が施設入居者</a:t>
            </a:r>
            <a:r>
              <a:rPr lang="ja-JP" altLang="en-US" sz="1400" dirty="0" smtClean="0">
                <a:solidFill>
                  <a:prstClr val="black"/>
                </a:solidFill>
                <a:latin typeface="メイリオ" pitchFamily="50" charset="-128"/>
                <a:ea typeface="メイリオ" pitchFamily="50" charset="-128"/>
                <a:cs typeface="メイリオ" pitchFamily="50" charset="-128"/>
              </a:rPr>
              <a:t>。グループホーム</a:t>
            </a:r>
            <a:r>
              <a:rPr lang="ja-JP" altLang="en-US" sz="1400" dirty="0">
                <a:solidFill>
                  <a:prstClr val="black"/>
                </a:solidFill>
                <a:latin typeface="メイリオ" pitchFamily="50" charset="-128"/>
                <a:ea typeface="メイリオ" pitchFamily="50" charset="-128"/>
                <a:cs typeface="メイリオ" pitchFamily="50" charset="-128"/>
              </a:rPr>
              <a:t>などの地域密着型</a:t>
            </a:r>
            <a:r>
              <a:rPr lang="ja-JP" altLang="en-US" sz="1400" dirty="0" smtClean="0">
                <a:solidFill>
                  <a:prstClr val="black"/>
                </a:solidFill>
                <a:latin typeface="メイリオ" pitchFamily="50" charset="-128"/>
                <a:ea typeface="メイリオ" pitchFamily="50" charset="-128"/>
                <a:cs typeface="メイリオ" pitchFamily="50" charset="-128"/>
              </a:rPr>
              <a:t>サービスの利用者が</a:t>
            </a:r>
            <a:r>
              <a:rPr lang="en-US" altLang="ja-JP" sz="1400" dirty="0" smtClean="0">
                <a:solidFill>
                  <a:prstClr val="black"/>
                </a:solidFill>
                <a:latin typeface="メイリオ" pitchFamily="50" charset="-128"/>
                <a:ea typeface="メイリオ" pitchFamily="50" charset="-128"/>
                <a:cs typeface="メイリオ" pitchFamily="50" charset="-128"/>
              </a:rPr>
              <a:t>9.5</a:t>
            </a:r>
            <a:r>
              <a:rPr lang="ja-JP" altLang="en-US" sz="1400" dirty="0" smtClean="0">
                <a:solidFill>
                  <a:prstClr val="black"/>
                </a:solidFill>
                <a:latin typeface="メイリオ" pitchFamily="50" charset="-128"/>
                <a:ea typeface="メイリオ" pitchFamily="50" charset="-128"/>
                <a:cs typeface="メイリオ" pitchFamily="50" charset="-128"/>
              </a:rPr>
              <a:t>％</a:t>
            </a:r>
            <a:r>
              <a:rPr lang="ja-JP" altLang="en-US" sz="1400" dirty="0">
                <a:solidFill>
                  <a:prstClr val="black"/>
                </a:solidFill>
                <a:latin typeface="メイリオ" pitchFamily="50" charset="-128"/>
                <a:ea typeface="メイリオ" pitchFamily="50" charset="-128"/>
                <a:cs typeface="メイリオ" pitchFamily="50" charset="-128"/>
              </a:rPr>
              <a:t>と</a:t>
            </a:r>
            <a:r>
              <a:rPr lang="ja-JP" altLang="en-US" sz="1400" dirty="0" smtClean="0">
                <a:solidFill>
                  <a:prstClr val="black"/>
                </a:solidFill>
                <a:latin typeface="メイリオ" pitchFamily="50" charset="-128"/>
                <a:ea typeface="メイリオ" pitchFamily="50" charset="-128"/>
                <a:cs typeface="メイリオ" pitchFamily="50" charset="-128"/>
              </a:rPr>
              <a:t>なっている。</a:t>
            </a:r>
            <a:endParaRPr lang="ja-JP" altLang="en-US" sz="1400" b="1" u="sng" dirty="0">
              <a:solidFill>
                <a:prstClr val="black"/>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644450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角丸四角形 4"/>
          <p:cNvSpPr/>
          <p:nvPr/>
        </p:nvSpPr>
        <p:spPr>
          <a:xfrm>
            <a:off x="200472" y="908720"/>
            <a:ext cx="9407831" cy="1584181"/>
          </a:xfrm>
          <a:prstGeom prst="roundRect">
            <a:avLst>
              <a:gd name="adj" fmla="val 4745"/>
            </a:avLst>
          </a:prstGeom>
          <a:solidFill>
            <a:srgbClr val="FFFFCC"/>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18" tIns="45708" rIns="91418" bIns="45708" rtlCol="0" anchor="ctr"/>
          <a:lstStyle/>
          <a:p>
            <a:r>
              <a:rPr lang="en-US" altLang="ja-JP" dirty="0">
                <a:solidFill>
                  <a:prstClr val="black"/>
                </a:solidFill>
              </a:rPr>
              <a:t>【</a:t>
            </a:r>
            <a:r>
              <a:rPr lang="ja-JP" altLang="en-US" dirty="0">
                <a:solidFill>
                  <a:prstClr val="black"/>
                </a:solidFill>
              </a:rPr>
              <a:t>自分が介護が必要になった場合</a:t>
            </a:r>
            <a:r>
              <a:rPr lang="en-US" altLang="ja-JP" dirty="0">
                <a:solidFill>
                  <a:prstClr val="black"/>
                </a:solidFill>
              </a:rPr>
              <a:t>】</a:t>
            </a:r>
          </a:p>
          <a:p>
            <a:pPr marL="177757"/>
            <a:r>
              <a:rPr lang="ja-JP" altLang="en-US" dirty="0">
                <a:solidFill>
                  <a:prstClr val="black"/>
                </a:solidFill>
              </a:rPr>
              <a:t>　</a:t>
            </a:r>
            <a:r>
              <a:rPr lang="ja-JP" altLang="en-US" b="1" u="sng" dirty="0">
                <a:solidFill>
                  <a:prstClr val="black"/>
                </a:solidFill>
              </a:rPr>
              <a:t>最も多かったのは「家族に依存せずに生活できるような介護サービスがあれば自宅で介護を受けたい」で</a:t>
            </a:r>
            <a:r>
              <a:rPr lang="en-US" altLang="ja-JP" b="1" u="sng" dirty="0">
                <a:solidFill>
                  <a:prstClr val="black"/>
                </a:solidFill>
              </a:rPr>
              <a:t>46</a:t>
            </a:r>
            <a:r>
              <a:rPr lang="ja-JP" altLang="en-US" b="1" u="sng" dirty="0">
                <a:solidFill>
                  <a:prstClr val="black"/>
                </a:solidFill>
              </a:rPr>
              <a:t>％、</a:t>
            </a:r>
            <a:r>
              <a:rPr lang="en-US" altLang="ja-JP" b="1" u="sng" dirty="0">
                <a:solidFill>
                  <a:prstClr val="black"/>
                </a:solidFill>
              </a:rPr>
              <a:t>2</a:t>
            </a:r>
            <a:r>
              <a:rPr lang="ja-JP" altLang="en-US" b="1" u="sng" dirty="0">
                <a:solidFill>
                  <a:prstClr val="black"/>
                </a:solidFill>
              </a:rPr>
              <a:t>位は「自宅で家族の介護と外部の介護サービスを組み合わせて介護を受けたい」で</a:t>
            </a:r>
            <a:r>
              <a:rPr lang="en-US" altLang="ja-JP" b="1" u="sng" dirty="0">
                <a:solidFill>
                  <a:prstClr val="black"/>
                </a:solidFill>
              </a:rPr>
              <a:t>24</a:t>
            </a:r>
            <a:r>
              <a:rPr lang="ja-JP" altLang="en-US" b="1" u="sng" dirty="0">
                <a:solidFill>
                  <a:prstClr val="black"/>
                </a:solidFill>
              </a:rPr>
              <a:t>％</a:t>
            </a:r>
            <a:r>
              <a:rPr lang="ja-JP" altLang="en-US" dirty="0">
                <a:solidFill>
                  <a:prstClr val="black"/>
                </a:solidFill>
              </a:rPr>
              <a:t>、</a:t>
            </a:r>
            <a:r>
              <a:rPr lang="en-US" altLang="ja-JP" dirty="0">
                <a:solidFill>
                  <a:prstClr val="black"/>
                </a:solidFill>
              </a:rPr>
              <a:t>3</a:t>
            </a:r>
            <a:r>
              <a:rPr lang="ja-JP" altLang="en-US" dirty="0">
                <a:solidFill>
                  <a:prstClr val="black"/>
                </a:solidFill>
              </a:rPr>
              <a:t>位は「有料老人ホームやケア付き高齢者住宅に住み替えて介護を受けたい」で</a:t>
            </a:r>
            <a:r>
              <a:rPr lang="en-US" altLang="ja-JP" dirty="0">
                <a:solidFill>
                  <a:prstClr val="black"/>
                </a:solidFill>
              </a:rPr>
              <a:t>12</a:t>
            </a:r>
            <a:r>
              <a:rPr lang="ja-JP" altLang="en-US" dirty="0">
                <a:solidFill>
                  <a:prstClr val="black"/>
                </a:solidFill>
              </a:rPr>
              <a:t>％。</a:t>
            </a:r>
            <a:endParaRPr lang="en-US" altLang="ja-JP" sz="1600" dirty="0">
              <a:solidFill>
                <a:prstClr val="black"/>
              </a:solidFill>
            </a:endParaRPr>
          </a:p>
        </p:txBody>
      </p:sp>
      <p:graphicFrame>
        <p:nvGraphicFramePr>
          <p:cNvPr id="7" name="グラフ 6"/>
          <p:cNvGraphicFramePr/>
          <p:nvPr>
            <p:extLst>
              <p:ext uri="{D42A27DB-BD31-4B8C-83A1-F6EECF244321}">
                <p14:modId xmlns:p14="http://schemas.microsoft.com/office/powerpoint/2010/main" val="3974260089"/>
              </p:ext>
            </p:extLst>
          </p:nvPr>
        </p:nvGraphicFramePr>
        <p:xfrm>
          <a:off x="992560" y="2479063"/>
          <a:ext cx="8147848" cy="4000528"/>
        </p:xfrm>
        <a:graphic>
          <a:graphicData uri="http://schemas.openxmlformats.org/drawingml/2006/chart">
            <c:chart xmlns:c="http://schemas.openxmlformats.org/drawingml/2006/chart" xmlns:r="http://schemas.openxmlformats.org/officeDocument/2006/relationships" r:id="rId3"/>
          </a:graphicData>
        </a:graphic>
      </p:graphicFrame>
      <p:sp>
        <p:nvSpPr>
          <p:cNvPr id="2" name="タイトル 1"/>
          <p:cNvSpPr>
            <a:spLocks noGrp="1"/>
          </p:cNvSpPr>
          <p:nvPr>
            <p:ph type="title"/>
          </p:nvPr>
        </p:nvSpPr>
        <p:spPr>
          <a:xfrm>
            <a:off x="488504" y="0"/>
            <a:ext cx="8915400" cy="1143000"/>
          </a:xfrm>
          <a:noFill/>
        </p:spPr>
        <p:txBody>
          <a:bodyPr/>
          <a:lstStyle/>
          <a:p>
            <a:r>
              <a:rPr kumimoji="1" lang="ja-JP" altLang="en-US" dirty="0" smtClean="0">
                <a:latin typeface="+mn-ea"/>
                <a:ea typeface="+mn-ea"/>
              </a:rPr>
              <a:t>介護の希望（本人の希望）</a:t>
            </a:r>
            <a:endParaRPr kumimoji="1" lang="ja-JP" altLang="en-US" dirty="0">
              <a:latin typeface="+mn-ea"/>
              <a:ea typeface="+mn-ea"/>
            </a:endParaRPr>
          </a:p>
        </p:txBody>
      </p:sp>
      <p:sp>
        <p:nvSpPr>
          <p:cNvPr id="8" name="正方形/長方形 7"/>
          <p:cNvSpPr/>
          <p:nvPr/>
        </p:nvSpPr>
        <p:spPr>
          <a:xfrm>
            <a:off x="1470925" y="6479591"/>
            <a:ext cx="8132495" cy="3343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6" rIns="91416" bIns="45706" anchor="ctr"/>
          <a:lstStyle/>
          <a:p>
            <a:pPr fontAlgn="base">
              <a:spcBef>
                <a:spcPct val="0"/>
              </a:spcBef>
              <a:spcAft>
                <a:spcPct val="0"/>
              </a:spcAft>
              <a:defRPr/>
            </a:pPr>
            <a:r>
              <a:rPr lang="ja-JP" altLang="en-US" sz="1400" dirty="0" smtClean="0">
                <a:solidFill>
                  <a:prstClr val="black"/>
                </a:solidFill>
                <a:latin typeface="Arial Narrow" pitchFamily="34" charset="0"/>
                <a:ea typeface="HGPｺﾞｼｯｸM" pitchFamily="50" charset="-128"/>
              </a:rPr>
              <a:t>（資料） 「</a:t>
            </a:r>
            <a:r>
              <a:rPr lang="ja-JP" altLang="en-US" sz="1400" dirty="0">
                <a:solidFill>
                  <a:prstClr val="black"/>
                </a:solidFill>
                <a:latin typeface="Arial Narrow" pitchFamily="34" charset="0"/>
                <a:ea typeface="HGPｺﾞｼｯｸM" pitchFamily="50" charset="-128"/>
              </a:rPr>
              <a:t>介護保険制度に関する国民の皆さまからのご意見募集（結果概要について）</a:t>
            </a:r>
            <a:r>
              <a:rPr lang="ja-JP" altLang="en-US" sz="1400" dirty="0" smtClean="0">
                <a:solidFill>
                  <a:prstClr val="black"/>
                </a:solidFill>
                <a:latin typeface="Arial Narrow" pitchFamily="34" charset="0"/>
                <a:ea typeface="HGPｺﾞｼｯｸM" pitchFamily="50" charset="-128"/>
              </a:rPr>
              <a:t>」（厚生</a:t>
            </a:r>
            <a:r>
              <a:rPr lang="ja-JP" altLang="en-US" sz="1400" dirty="0">
                <a:solidFill>
                  <a:prstClr val="black"/>
                </a:solidFill>
                <a:latin typeface="Arial Narrow" pitchFamily="34" charset="0"/>
                <a:ea typeface="HGPｺﾞｼｯｸM" pitchFamily="50" charset="-128"/>
              </a:rPr>
              <a:t>労働省老</a:t>
            </a:r>
            <a:r>
              <a:rPr lang="ja-JP" altLang="en-US" sz="1400" dirty="0" smtClean="0">
                <a:solidFill>
                  <a:prstClr val="black"/>
                </a:solidFill>
                <a:latin typeface="Arial Narrow" pitchFamily="34" charset="0"/>
                <a:ea typeface="HGPｺﾞｼｯｸM" pitchFamily="50" charset="-128"/>
              </a:rPr>
              <a:t>健局）</a:t>
            </a:r>
            <a:endParaRPr lang="en-US" altLang="ja-JP" sz="1400" dirty="0">
              <a:solidFill>
                <a:prstClr val="black"/>
              </a:solidFill>
              <a:latin typeface="Arial Narrow" pitchFamily="34" charset="0"/>
              <a:ea typeface="HGPｺﾞｼｯｸM" pitchFamily="50" charset="-128"/>
            </a:endParaRPr>
          </a:p>
        </p:txBody>
      </p:sp>
    </p:spTree>
    <p:extLst>
      <p:ext uri="{BB962C8B-B14F-4D97-AF65-F5344CB8AC3E}">
        <p14:creationId xmlns:p14="http://schemas.microsoft.com/office/powerpoint/2010/main" val="2381216031"/>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6160" y="2276872"/>
            <a:ext cx="8915400" cy="1143000"/>
          </a:xfrm>
        </p:spPr>
        <p:txBody>
          <a:bodyPr>
            <a:noAutofit/>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・特養待機者は全国で</a:t>
            </a:r>
            <a:r>
              <a:rPr lang="en-US" altLang="ja-JP"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２万</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人</a:t>
            </a:r>
            <a: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金沢では</a:t>
            </a:r>
            <a:r>
              <a:rPr kumimoji="1"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１</a:t>
            </a:r>
            <a:r>
              <a:rPr kumimoji="1" lang="en-US" altLang="ja-JP"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4</a:t>
            </a:r>
            <a:r>
              <a:rPr kumimoji="1"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００</a:t>
            </a: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名</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富山のアンケート結果</a:t>
            </a: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t/>
            </a:r>
            <a:br>
              <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rPr>
            </a:b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介護者の</a:t>
            </a:r>
            <a:r>
              <a:rPr lang="en-US" altLang="ja-JP"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34%</a:t>
            </a:r>
            <a:r>
              <a:rPr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がうつ</a:t>
            </a:r>
            <a:endParaRPr kumimoji="1"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テキスト ボックス 2"/>
          <p:cNvSpPr txBox="1"/>
          <p:nvPr/>
        </p:nvSpPr>
        <p:spPr>
          <a:xfrm>
            <a:off x="704527" y="5733256"/>
            <a:ext cx="8494633" cy="646331"/>
          </a:xfrm>
          <a:prstGeom prst="rect">
            <a:avLst/>
          </a:prstGeom>
          <a:noFill/>
        </p:spPr>
        <p:txBody>
          <a:bodyPr wrap="none" rtlCol="0">
            <a:spAutoFit/>
          </a:bodyPr>
          <a:lstStyle/>
          <a:p>
            <a:r>
              <a:rPr kumimoji="1"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現実</a:t>
            </a:r>
            <a:r>
              <a:rPr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は厳しいし、介護は専門の力も必要</a:t>
            </a:r>
            <a:endParaRPr kumimoji="1" lang="ja-JP" altLang="en-US"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696859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704528" y="2636912"/>
            <a:ext cx="8915400" cy="1143000"/>
          </a:xfrm>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国はなぜ施設から出すのか</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14749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630" y="0"/>
            <a:ext cx="9903877" cy="504056"/>
          </a:xfrm>
        </p:spPr>
        <p:txBody>
          <a:bodyPr>
            <a:normAutofit/>
          </a:bodyPr>
          <a:lstStyle/>
          <a:p>
            <a:pPr algn="l"/>
            <a:r>
              <a:rPr kumimoji="1" lang="ja-JP" altLang="en-US" sz="2400" dirty="0" smtClean="0">
                <a:latin typeface="HGP創英角ｺﾞｼｯｸUB" pitchFamily="50" charset="-128"/>
                <a:ea typeface="HGP創英角ｺﾞｼｯｸUB" pitchFamily="50" charset="-128"/>
              </a:rPr>
              <a:t>（</a:t>
            </a:r>
            <a:r>
              <a:rPr kumimoji="1" lang="en-US" altLang="ja-JP" sz="2400" dirty="0" smtClean="0">
                <a:latin typeface="HGP創英角ｺﾞｼｯｸUB" pitchFamily="50" charset="-128"/>
                <a:ea typeface="HGP創英角ｺﾞｼｯｸUB" pitchFamily="50" charset="-128"/>
              </a:rPr>
              <a:t>15</a:t>
            </a:r>
            <a:r>
              <a:rPr kumimoji="1" lang="ja-JP" altLang="en-US" sz="2400" dirty="0" smtClean="0">
                <a:latin typeface="HGP創英角ｺﾞｼｯｸUB" pitchFamily="50" charset="-128"/>
                <a:ea typeface="HGP創英角ｺﾞｼｯｸUB" pitchFamily="50" charset="-128"/>
              </a:rPr>
              <a:t>）個別サービスの利用状況</a:t>
            </a:r>
            <a:endParaRPr kumimoji="1" lang="ja-JP" altLang="en-US" sz="2400" dirty="0">
              <a:latin typeface="HGP創英角ｺﾞｼｯｸUB" pitchFamily="50" charset="-128"/>
              <a:ea typeface="HGP創英角ｺﾞｼｯｸUB" pitchFamily="50" charset="-128"/>
            </a:endParaRPr>
          </a:p>
        </p:txBody>
      </p:sp>
      <p:sp>
        <p:nvSpPr>
          <p:cNvPr id="5" name="タイトル 1"/>
          <p:cNvSpPr txBox="1">
            <a:spLocks/>
          </p:cNvSpPr>
          <p:nvPr/>
        </p:nvSpPr>
        <p:spPr>
          <a:xfrm>
            <a:off x="488504" y="404664"/>
            <a:ext cx="7644849" cy="50405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600" dirty="0" smtClean="0">
                <a:solidFill>
                  <a:prstClr val="black"/>
                </a:solidFill>
                <a:latin typeface="HGP創英角ｺﾞｼｯｸUB" pitchFamily="50" charset="-128"/>
                <a:ea typeface="HGP創英角ｺﾞｼｯｸUB" pitchFamily="50" charset="-128"/>
              </a:rPr>
              <a:t>サービス種類別第１号被保険者</a:t>
            </a:r>
            <a:r>
              <a:rPr lang="en-US" altLang="ja-JP" sz="1600" dirty="0" smtClean="0">
                <a:solidFill>
                  <a:prstClr val="black"/>
                </a:solidFill>
                <a:latin typeface="HGP創英角ｺﾞｼｯｸUB" pitchFamily="50" charset="-128"/>
                <a:ea typeface="HGP創英角ｺﾞｼｯｸUB" pitchFamily="50" charset="-128"/>
              </a:rPr>
              <a:t>1</a:t>
            </a:r>
            <a:r>
              <a:rPr lang="ja-JP" altLang="en-US" sz="1600" dirty="0" smtClean="0">
                <a:solidFill>
                  <a:prstClr val="black"/>
                </a:solidFill>
                <a:latin typeface="HGP創英角ｺﾞｼｯｸUB" pitchFamily="50" charset="-128"/>
                <a:ea typeface="HGP創英角ｺﾞｼｯｸUB" pitchFamily="50" charset="-128"/>
              </a:rPr>
              <a:t>人当たり給付月額（平成</a:t>
            </a:r>
            <a:r>
              <a:rPr lang="en-US" altLang="ja-JP" sz="1600" dirty="0" smtClean="0">
                <a:solidFill>
                  <a:prstClr val="black"/>
                </a:solidFill>
                <a:latin typeface="HGP創英角ｺﾞｼｯｸUB" pitchFamily="50" charset="-128"/>
                <a:ea typeface="HGP創英角ｺﾞｼｯｸUB" pitchFamily="50" charset="-128"/>
              </a:rPr>
              <a:t>25</a:t>
            </a:r>
            <a:r>
              <a:rPr lang="ja-JP" altLang="en-US" sz="1600" dirty="0" smtClean="0">
                <a:solidFill>
                  <a:prstClr val="black"/>
                </a:solidFill>
                <a:latin typeface="HGP創英角ｺﾞｼｯｸUB" pitchFamily="50" charset="-128"/>
                <a:ea typeface="HGP創英角ｺﾞｼｯｸUB" pitchFamily="50" charset="-128"/>
              </a:rPr>
              <a:t>年</a:t>
            </a:r>
            <a:r>
              <a:rPr lang="en-US" altLang="ja-JP" sz="1600" dirty="0" smtClean="0">
                <a:solidFill>
                  <a:prstClr val="black"/>
                </a:solidFill>
                <a:latin typeface="HGP創英角ｺﾞｼｯｸUB" pitchFamily="50" charset="-128"/>
                <a:ea typeface="HGP創英角ｺﾞｼｯｸUB" pitchFamily="50" charset="-128"/>
              </a:rPr>
              <a:t>10</a:t>
            </a:r>
            <a:r>
              <a:rPr lang="ja-JP" altLang="en-US" sz="1600" dirty="0" smtClean="0">
                <a:solidFill>
                  <a:prstClr val="black"/>
                </a:solidFill>
                <a:latin typeface="HGP創英角ｺﾞｼｯｸUB" pitchFamily="50" charset="-128"/>
                <a:ea typeface="HGP創英角ｺﾞｼｯｸUB" pitchFamily="50" charset="-128"/>
              </a:rPr>
              <a:t>月）</a:t>
            </a:r>
            <a:endParaRPr lang="ja-JP" altLang="en-US" sz="1600" dirty="0">
              <a:solidFill>
                <a:prstClr val="black"/>
              </a:solidFill>
              <a:latin typeface="HGP創英角ｺﾞｼｯｸUB" pitchFamily="50" charset="-128"/>
              <a:ea typeface="HGP創英角ｺﾞｼｯｸUB" pitchFamily="50" charset="-128"/>
            </a:endParaRPr>
          </a:p>
        </p:txBody>
      </p:sp>
      <p:graphicFrame>
        <p:nvGraphicFramePr>
          <p:cNvPr id="8" name="グラフ 7"/>
          <p:cNvGraphicFramePr>
            <a:graphicFrameLocks noGrp="1"/>
          </p:cNvGraphicFramePr>
          <p:nvPr>
            <p:extLst>
              <p:ext uri="{D42A27DB-BD31-4B8C-83A1-F6EECF244321}">
                <p14:modId xmlns:p14="http://schemas.microsoft.com/office/powerpoint/2010/main" val="202385725"/>
              </p:ext>
            </p:extLst>
          </p:nvPr>
        </p:nvGraphicFramePr>
        <p:xfrm>
          <a:off x="54801" y="476672"/>
          <a:ext cx="9851199" cy="60601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810323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0472" y="836712"/>
            <a:ext cx="8956298" cy="5632311"/>
          </a:xfrm>
          <a:prstGeom prst="rect">
            <a:avLst/>
          </a:prstGeom>
          <a:noFill/>
        </p:spPr>
        <p:txBody>
          <a:bodyPr wrap="none" rtlCol="0">
            <a:spAutoFit/>
          </a:bodyPr>
          <a:lstStyle/>
          <a:p>
            <a:r>
              <a:rPr kumimoji="1"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施設入居が増えると、介護費用が増える</a:t>
            </a:r>
            <a:endParaRPr kumimoji="1" lang="en-US" altLang="ja-JP" sz="36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36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特養老人ホームはもうつくらない</a:t>
            </a:r>
            <a:endParaRPr lang="en-US" altLang="ja-JP" sz="36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6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　病院からもしめだし（在院日数減らす）</a:t>
            </a:r>
            <a:endParaRPr kumimoji="1" lang="en-US" altLang="ja-JP" sz="36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36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→民間の有料老人ホームへ　</a:t>
            </a:r>
            <a:endParaRPr kumimoji="1" lang="en-US" altLang="ja-JP" sz="3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　だが、高いので入れない</a:t>
            </a:r>
            <a:endParaRPr lang="en-US" altLang="ja-JP" sz="36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3600" b="1" dirty="0" smtClean="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3600" b="1" dirty="0" smtClean="0">
                <a:latin typeface="メイリオ" panose="020B0604030504040204" pitchFamily="50" charset="-128"/>
                <a:ea typeface="メイリオ" panose="020B0604030504040204" pitchFamily="50" charset="-128"/>
                <a:cs typeface="メイリオ" panose="020B0604030504040204" pitchFamily="50" charset="-128"/>
              </a:rPr>
              <a:t>→在宅へ</a:t>
            </a:r>
            <a:endParaRPr kumimoji="1" lang="en-US" altLang="ja-JP" sz="3600" b="1"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36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角丸四角形 7"/>
          <p:cNvSpPr/>
          <p:nvPr/>
        </p:nvSpPr>
        <p:spPr>
          <a:xfrm>
            <a:off x="50244" y="548680"/>
            <a:ext cx="9776328" cy="1872208"/>
          </a:xfrm>
          <a:prstGeom prst="roundRect">
            <a:avLst>
              <a:gd name="adj" fmla="val 0"/>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lIns="107902" tIns="107902" rIns="107902" bIns="107902" anchor="t" anchorCtr="0"/>
          <a:lstStyle/>
          <a:p>
            <a:pPr marL="177449" indent="-177449" algn="just" defTabSz="913575">
              <a:spcBef>
                <a:spcPts val="1200"/>
              </a:spcBef>
              <a:spcAft>
                <a:spcPts val="300"/>
              </a:spcAft>
              <a:defRPr/>
            </a:pPr>
            <a:r>
              <a:rPr lang="ja-JP" altLang="en-US" sz="1400" dirty="0" smtClean="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　</a:t>
            </a:r>
            <a:r>
              <a:rPr lang="ja-JP" altLang="en-US" sz="1400" u="sng" dirty="0">
                <a:solidFill>
                  <a:prstClr val="black"/>
                </a:solidFill>
                <a:latin typeface="ＭＳ ゴシック" pitchFamily="49" charset="-128"/>
                <a:ea typeface="ＭＳ ゴシック" pitchFamily="49" charset="-128"/>
              </a:rPr>
              <a:t>原則、特養への新規入所者を要介護度３以上の高齢者に限定</a:t>
            </a:r>
            <a:r>
              <a:rPr lang="ja-JP" altLang="en-US" sz="1400" dirty="0">
                <a:solidFill>
                  <a:prstClr val="black"/>
                </a:solidFill>
                <a:latin typeface="ＭＳ ゴシック" pitchFamily="49" charset="-128"/>
                <a:ea typeface="ＭＳ ゴシック" pitchFamily="49" charset="-128"/>
              </a:rPr>
              <a:t>し、在宅での生活が困難な中重度の要介護者を支える施設としての機能に重点化</a:t>
            </a:r>
            <a:r>
              <a:rPr lang="en-US" altLang="ja-JP" sz="1400" dirty="0">
                <a:solidFill>
                  <a:prstClr val="black"/>
                </a:solidFill>
                <a:latin typeface="ＭＳ ゴシック" pitchFamily="49" charset="-128"/>
                <a:ea typeface="ＭＳ ゴシック" pitchFamily="49" charset="-128"/>
              </a:rPr>
              <a:t>【</a:t>
            </a:r>
            <a:r>
              <a:rPr lang="ja-JP" altLang="en-US" sz="1400" dirty="0">
                <a:solidFill>
                  <a:prstClr val="black"/>
                </a:solidFill>
                <a:latin typeface="ＭＳ ゴシック" pitchFamily="49" charset="-128"/>
                <a:ea typeface="ＭＳ ゴシック" pitchFamily="49" charset="-128"/>
              </a:rPr>
              <a:t>既入所者は除く</a:t>
            </a:r>
            <a:r>
              <a:rPr lang="en-US" altLang="ja-JP" sz="1400" dirty="0">
                <a:solidFill>
                  <a:prstClr val="black"/>
                </a:solidFill>
                <a:latin typeface="ＭＳ ゴシック" pitchFamily="49" charset="-128"/>
                <a:ea typeface="ＭＳ ゴシック" pitchFamily="49" charset="-128"/>
              </a:rPr>
              <a:t>】</a:t>
            </a:r>
          </a:p>
          <a:p>
            <a:pPr marL="177449" indent="-177449" algn="just" defTabSz="913575">
              <a:spcAft>
                <a:spcPts val="300"/>
              </a:spcAft>
              <a:defRPr/>
            </a:pPr>
            <a:endParaRPr lang="en-US" altLang="ja-JP" sz="100" dirty="0">
              <a:solidFill>
                <a:prstClr val="black"/>
              </a:solidFill>
              <a:latin typeface="ＭＳ ゴシック" pitchFamily="49" charset="-128"/>
              <a:ea typeface="ＭＳ ゴシック" pitchFamily="49" charset="-128"/>
            </a:endParaRPr>
          </a:p>
          <a:p>
            <a:pPr marL="177449" indent="-177449" algn="just" defTabSz="913575">
              <a:spcAft>
                <a:spcPts val="300"/>
              </a:spcAft>
              <a:defRPr/>
            </a:pPr>
            <a:r>
              <a:rPr lang="ja-JP" altLang="en-US" sz="1400" dirty="0">
                <a:solidFill>
                  <a:prstClr val="black"/>
                </a:solidFill>
                <a:latin typeface="ＭＳ ゴシック" pitchFamily="49" charset="-128"/>
                <a:ea typeface="ＭＳ ゴシック" pitchFamily="49" charset="-128"/>
              </a:rPr>
              <a:t>○　他方で、軽度（要介護１・２）の要介護者について、</a:t>
            </a:r>
            <a:r>
              <a:rPr lang="ja-JP" altLang="en-US" sz="1400" u="sng" dirty="0">
                <a:solidFill>
                  <a:prstClr val="black"/>
                </a:solidFill>
                <a:latin typeface="ＭＳ ゴシック" pitchFamily="49" charset="-128"/>
                <a:ea typeface="ＭＳ ゴシック" pitchFamily="49" charset="-128"/>
              </a:rPr>
              <a:t>やむを得ない事情により、特養以外での生活が著しく困難であると認められる場合には、市町村の関与の下、特例的に、入所を認める</a:t>
            </a:r>
            <a:endParaRPr lang="en-US" altLang="ja-JP" sz="1400" u="sng" dirty="0">
              <a:solidFill>
                <a:prstClr val="black"/>
              </a:solidFill>
              <a:latin typeface="ＭＳ ゴシック" pitchFamily="49" charset="-128"/>
              <a:ea typeface="ＭＳ ゴシック" pitchFamily="49" charset="-128"/>
            </a:endParaRPr>
          </a:p>
          <a:p>
            <a:pPr marL="177449" indent="-177449" algn="just" defTabSz="913575">
              <a:spcAft>
                <a:spcPts val="300"/>
              </a:spcAft>
              <a:defRPr/>
            </a:pPr>
            <a:r>
              <a:rPr lang="ja-JP" altLang="en-US" sz="1100" dirty="0">
                <a:solidFill>
                  <a:prstClr val="black"/>
                </a:solidFill>
                <a:latin typeface="ＭＳ ゴシック" pitchFamily="49" charset="-128"/>
                <a:ea typeface="ＭＳ ゴシック" pitchFamily="49" charset="-128"/>
              </a:rPr>
              <a:t>　</a:t>
            </a:r>
            <a:r>
              <a:rPr lang="en-US" altLang="ja-JP" sz="1100" dirty="0">
                <a:solidFill>
                  <a:prstClr val="black"/>
                </a:solidFill>
                <a:latin typeface="ＭＳ ゴシック" pitchFamily="49" charset="-128"/>
                <a:ea typeface="ＭＳ ゴシック" pitchFamily="49" charset="-128"/>
              </a:rPr>
              <a:t>【 </a:t>
            </a:r>
            <a:r>
              <a:rPr lang="ja-JP" altLang="en-US" sz="1100" dirty="0">
                <a:solidFill>
                  <a:prstClr val="black"/>
                </a:solidFill>
                <a:latin typeface="ＭＳ ゴシック" pitchFamily="49" charset="-128"/>
                <a:ea typeface="ＭＳ ゴシック" pitchFamily="49" charset="-128"/>
              </a:rPr>
              <a:t>参考：要介護１・２であっても特養への入所が必要と考えられる</a:t>
            </a:r>
            <a:r>
              <a:rPr lang="ja-JP" altLang="en-US" sz="1100" dirty="0" smtClean="0">
                <a:solidFill>
                  <a:prstClr val="black"/>
                </a:solidFill>
                <a:latin typeface="ＭＳ ゴシック" pitchFamily="49" charset="-128"/>
                <a:ea typeface="ＭＳ ゴシック" pitchFamily="49" charset="-128"/>
              </a:rPr>
              <a:t>場合 </a:t>
            </a:r>
            <a:r>
              <a:rPr lang="en-US" altLang="ja-JP" sz="1100" dirty="0">
                <a:solidFill>
                  <a:prstClr val="black"/>
                </a:solidFill>
                <a:latin typeface="ＭＳ ゴシック" pitchFamily="49" charset="-128"/>
                <a:ea typeface="ＭＳ ゴシック" pitchFamily="49" charset="-128"/>
              </a:rPr>
              <a:t>】</a:t>
            </a:r>
          </a:p>
          <a:p>
            <a:pPr marL="634236" lvl="1" indent="-177449" algn="just" defTabSz="913575">
              <a:lnSpc>
                <a:spcPts val="1300"/>
              </a:lnSpc>
              <a:buFont typeface="Wingdings" panose="05000000000000000000" pitchFamily="2" charset="2"/>
              <a:buChar char="Ø"/>
              <a:defRPr/>
            </a:pPr>
            <a:r>
              <a:rPr lang="ja-JP" altLang="en-US" sz="1100" dirty="0">
                <a:solidFill>
                  <a:prstClr val="black"/>
                </a:solidFill>
                <a:latin typeface="ＭＳ ゴシック" pitchFamily="49" charset="-128"/>
                <a:ea typeface="ＭＳ ゴシック" pitchFamily="49" charset="-128"/>
              </a:rPr>
              <a:t>知的障害・精神障害等も伴って、地域での安定した生活を続けることが困難</a:t>
            </a:r>
            <a:endParaRPr lang="en-US" altLang="ja-JP" sz="1100" dirty="0">
              <a:solidFill>
                <a:prstClr val="black"/>
              </a:solidFill>
              <a:latin typeface="ＭＳ ゴシック" pitchFamily="49" charset="-128"/>
              <a:ea typeface="ＭＳ ゴシック" pitchFamily="49" charset="-128"/>
            </a:endParaRPr>
          </a:p>
          <a:p>
            <a:pPr marL="634236" lvl="1" indent="-177449" algn="just" defTabSz="913575">
              <a:lnSpc>
                <a:spcPts val="1300"/>
              </a:lnSpc>
              <a:buFont typeface="Wingdings" panose="05000000000000000000" pitchFamily="2" charset="2"/>
              <a:buChar char="Ø"/>
              <a:defRPr/>
            </a:pPr>
            <a:r>
              <a:rPr lang="ja-JP" altLang="en-US" sz="1100" dirty="0">
                <a:solidFill>
                  <a:prstClr val="black"/>
                </a:solidFill>
                <a:latin typeface="ＭＳ ゴシック" pitchFamily="49" charset="-128"/>
                <a:ea typeface="ＭＳ ゴシック" pitchFamily="49" charset="-128"/>
              </a:rPr>
              <a:t>家族等による虐待が深刻であり、心身の安全・安心の確保が不可欠</a:t>
            </a:r>
            <a:endParaRPr lang="en-US" altLang="ja-JP" sz="1100" dirty="0">
              <a:solidFill>
                <a:prstClr val="black"/>
              </a:solidFill>
              <a:latin typeface="ＭＳ ゴシック" pitchFamily="49" charset="-128"/>
              <a:ea typeface="ＭＳ ゴシック" pitchFamily="49" charset="-128"/>
            </a:endParaRPr>
          </a:p>
          <a:p>
            <a:pPr marL="634236" lvl="1" indent="-177449" algn="just" defTabSz="913575">
              <a:lnSpc>
                <a:spcPts val="1300"/>
              </a:lnSpc>
              <a:buFont typeface="Wingdings" panose="05000000000000000000" pitchFamily="2" charset="2"/>
              <a:buChar char="Ø"/>
              <a:defRPr/>
            </a:pPr>
            <a:r>
              <a:rPr lang="ja-JP" altLang="en-US" sz="1100" dirty="0">
                <a:solidFill>
                  <a:prstClr val="black"/>
                </a:solidFill>
                <a:latin typeface="ＭＳ ゴシック" pitchFamily="49" charset="-128"/>
                <a:ea typeface="ＭＳ ゴシック" pitchFamily="49" charset="-128"/>
              </a:rPr>
              <a:t>認知症高齢者であり、常時の適切な見守り・介護が必要</a:t>
            </a:r>
          </a:p>
          <a:p>
            <a:pPr marL="634236" lvl="1" indent="-177449" algn="just" defTabSz="913575">
              <a:lnSpc>
                <a:spcPts val="1300"/>
              </a:lnSpc>
              <a:spcAft>
                <a:spcPts val="300"/>
              </a:spcAft>
              <a:buFont typeface="Wingdings" panose="05000000000000000000" pitchFamily="2" charset="2"/>
              <a:buChar char="Ø"/>
              <a:defRPr/>
            </a:pPr>
            <a:endParaRPr lang="en-US" altLang="ja-JP" sz="1600" dirty="0">
              <a:solidFill>
                <a:prstClr val="black"/>
              </a:solidFill>
              <a:latin typeface="ＭＳ ゴシック" pitchFamily="49" charset="-128"/>
              <a:ea typeface="ＭＳ ゴシック" pitchFamily="49" charset="-128"/>
            </a:endParaRPr>
          </a:p>
          <a:p>
            <a:pPr marL="456787" lvl="1" algn="just" defTabSz="913575">
              <a:lnSpc>
                <a:spcPts val="1400"/>
              </a:lnSpc>
              <a:defRPr/>
            </a:pPr>
            <a:endParaRPr lang="en-US" altLang="ja-JP" sz="1400" b="1" u="sng" dirty="0">
              <a:solidFill>
                <a:prstClr val="black"/>
              </a:solidFill>
              <a:latin typeface="ＭＳ ゴシック" pitchFamily="49" charset="-128"/>
              <a:ea typeface="ＭＳ ゴシック" pitchFamily="49" charset="-128"/>
            </a:endParaRPr>
          </a:p>
          <a:p>
            <a:pPr marL="634236" lvl="1" indent="-177449" algn="just" defTabSz="913575">
              <a:lnSpc>
                <a:spcPts val="1400"/>
              </a:lnSpc>
              <a:buFont typeface="Wingdings" panose="05000000000000000000" pitchFamily="2" charset="2"/>
              <a:buChar char="Ø"/>
              <a:defRPr/>
            </a:pPr>
            <a:endParaRPr lang="en-US" altLang="ja-JP" sz="1400" b="1" u="sng" dirty="0">
              <a:solidFill>
                <a:prstClr val="black"/>
              </a:solidFill>
              <a:latin typeface="ＭＳ ゴシック" pitchFamily="49" charset="-128"/>
              <a:ea typeface="ＭＳ ゴシック" pitchFamily="49" charset="-128"/>
            </a:endParaRPr>
          </a:p>
          <a:p>
            <a:pPr marL="456787" lvl="1" algn="just" defTabSz="913575">
              <a:lnSpc>
                <a:spcPts val="1400"/>
              </a:lnSpc>
              <a:defRPr/>
            </a:pPr>
            <a:endParaRPr lang="en-US" altLang="ja-JP" sz="1400" b="1" u="sng" dirty="0">
              <a:solidFill>
                <a:prstClr val="black"/>
              </a:solidFill>
              <a:latin typeface="ＭＳ ゴシック" pitchFamily="49" charset="-128"/>
              <a:ea typeface="ＭＳ ゴシック" pitchFamily="49" charset="-128"/>
            </a:endParaRPr>
          </a:p>
        </p:txBody>
      </p:sp>
      <p:sp>
        <p:nvSpPr>
          <p:cNvPr id="11" name="正方形/長方形 10"/>
          <p:cNvSpPr/>
          <p:nvPr/>
        </p:nvSpPr>
        <p:spPr>
          <a:xfrm>
            <a:off x="56459" y="50859"/>
            <a:ext cx="9770113" cy="44151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r>
              <a:rPr lang="ja-JP" altLang="en-US" sz="2400" dirty="0" smtClean="0">
                <a:solidFill>
                  <a:prstClr val="black"/>
                </a:solidFill>
                <a:latin typeface="HGP創英角ｺﾞｼｯｸUB" pitchFamily="50" charset="-128"/>
                <a:ea typeface="HGP創英角ｺﾞｼｯｸUB" pitchFamily="50" charset="-128"/>
              </a:rPr>
              <a:t>⑥特別</a:t>
            </a:r>
            <a:r>
              <a:rPr lang="ja-JP" altLang="en-US" sz="2400" dirty="0">
                <a:solidFill>
                  <a:prstClr val="black"/>
                </a:solidFill>
                <a:latin typeface="HGP創英角ｺﾞｼｯｸUB" pitchFamily="50" charset="-128"/>
                <a:ea typeface="HGP創英角ｺﾞｼｯｸUB" pitchFamily="50" charset="-128"/>
              </a:rPr>
              <a:t>養護老人ホームの重点化</a:t>
            </a:r>
          </a:p>
        </p:txBody>
      </p:sp>
      <p:graphicFrame>
        <p:nvGraphicFramePr>
          <p:cNvPr id="61" name="グラフ 60"/>
          <p:cNvGraphicFramePr/>
          <p:nvPr>
            <p:extLst>
              <p:ext uri="{D42A27DB-BD31-4B8C-83A1-F6EECF244321}">
                <p14:modId xmlns:p14="http://schemas.microsoft.com/office/powerpoint/2010/main" val="3253842312"/>
              </p:ext>
            </p:extLst>
          </p:nvPr>
        </p:nvGraphicFramePr>
        <p:xfrm>
          <a:off x="360074" y="3068960"/>
          <a:ext cx="9316437" cy="2376264"/>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グループ化 9"/>
          <p:cNvGrpSpPr/>
          <p:nvPr/>
        </p:nvGrpSpPr>
        <p:grpSpPr>
          <a:xfrm>
            <a:off x="56461" y="2618145"/>
            <a:ext cx="10435159" cy="2360458"/>
            <a:chOff x="-19895" y="2436694"/>
            <a:chExt cx="9632455" cy="2360458"/>
          </a:xfrm>
        </p:grpSpPr>
        <p:sp>
          <p:nvSpPr>
            <p:cNvPr id="62" name="正方形/長方形 61"/>
            <p:cNvSpPr/>
            <p:nvPr/>
          </p:nvSpPr>
          <p:spPr>
            <a:xfrm>
              <a:off x="-19895" y="2436694"/>
              <a:ext cx="2637069" cy="292388"/>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rtlCol="0" anchor="ctr">
              <a:spAutoFit/>
            </a:bodyPr>
            <a:lstStyle/>
            <a:p>
              <a:pPr algn="ctr" defTabSz="913575"/>
              <a:r>
                <a:rPr lang="ja-JP" altLang="en-US" sz="1300" dirty="0">
                  <a:solidFill>
                    <a:prstClr val="black"/>
                  </a:solidFill>
                  <a:latin typeface="ＭＳ ゴシック" pitchFamily="49" charset="-128"/>
                  <a:ea typeface="ＭＳ ゴシック" pitchFamily="49" charset="-128"/>
                </a:rPr>
                <a:t>要介護度別の特養入所者の割合</a:t>
              </a:r>
              <a:endParaRPr kumimoji="0" lang="ja-JP" altLang="en-US" sz="1300" b="1" kern="0" dirty="0">
                <a:solidFill>
                  <a:sysClr val="windowText" lastClr="000000"/>
                </a:solidFill>
                <a:latin typeface="HG丸ｺﾞｼｯｸM-PRO" pitchFamily="50" charset="-128"/>
                <a:ea typeface="HG丸ｺﾞｼｯｸM-PRO" pitchFamily="50" charset="-128"/>
                <a:cs typeface="ヒラギノ丸ゴ ProN W4"/>
              </a:endParaRPr>
            </a:p>
          </p:txBody>
        </p:sp>
        <p:sp>
          <p:nvSpPr>
            <p:cNvPr id="63" name="Rectangle 6"/>
            <p:cNvSpPr>
              <a:spLocks noChangeArrowheads="1"/>
            </p:cNvSpPr>
            <p:nvPr/>
          </p:nvSpPr>
          <p:spPr bwMode="auto">
            <a:xfrm>
              <a:off x="8028384" y="2992060"/>
              <a:ext cx="1511905" cy="364932"/>
            </a:xfrm>
            <a:prstGeom prst="rect">
              <a:avLst/>
            </a:prstGeom>
            <a:noFill/>
            <a:ln w="9525">
              <a:noFill/>
              <a:miter lim="800000"/>
              <a:headEnd/>
              <a:tailEnd/>
            </a:ln>
          </p:spPr>
          <p:txBody>
            <a:bodyPr wrap="none" anchor="ctr"/>
            <a:lstStyle/>
            <a:p>
              <a:pPr marL="342591" indent="-342591" algn="ctr" defTabSz="913575">
                <a:defRPr/>
              </a:pPr>
              <a:r>
                <a:rPr lang="ja-JP" altLang="en-US" sz="1300" dirty="0">
                  <a:solidFill>
                    <a:prstClr val="black"/>
                  </a:solidFill>
                  <a:latin typeface="ＭＳ Ｐゴシック"/>
                </a:rPr>
                <a:t>（３．３５）</a:t>
              </a:r>
            </a:p>
          </p:txBody>
        </p:sp>
        <p:sp>
          <p:nvSpPr>
            <p:cNvPr id="64" name="Rectangle 6"/>
            <p:cNvSpPr>
              <a:spLocks noChangeArrowheads="1"/>
            </p:cNvSpPr>
            <p:nvPr/>
          </p:nvSpPr>
          <p:spPr bwMode="auto">
            <a:xfrm>
              <a:off x="8028384" y="3429000"/>
              <a:ext cx="1511905" cy="364932"/>
            </a:xfrm>
            <a:prstGeom prst="rect">
              <a:avLst/>
            </a:prstGeom>
            <a:noFill/>
            <a:ln w="9525">
              <a:noFill/>
              <a:miter lim="800000"/>
              <a:headEnd/>
              <a:tailEnd/>
            </a:ln>
          </p:spPr>
          <p:txBody>
            <a:bodyPr wrap="none" anchor="ctr"/>
            <a:lstStyle/>
            <a:p>
              <a:pPr marL="342591" indent="-342591" algn="ctr" defTabSz="913575">
                <a:defRPr/>
              </a:pPr>
              <a:r>
                <a:rPr lang="ja-JP" altLang="en-US" sz="1300" dirty="0">
                  <a:solidFill>
                    <a:prstClr val="black"/>
                  </a:solidFill>
                  <a:latin typeface="ＭＳ Ｐゴシック"/>
                </a:rPr>
                <a:t>（３．８９）</a:t>
              </a:r>
            </a:p>
          </p:txBody>
        </p:sp>
        <p:cxnSp>
          <p:nvCxnSpPr>
            <p:cNvPr id="65" name="直線コネクタ 64"/>
            <p:cNvCxnSpPr/>
            <p:nvPr/>
          </p:nvCxnSpPr>
          <p:spPr>
            <a:xfrm flipV="1">
              <a:off x="1691680" y="3248980"/>
              <a:ext cx="720079"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flipV="1">
              <a:off x="2339752" y="3248980"/>
              <a:ext cx="1080120" cy="28803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大かっこ 66"/>
            <p:cNvSpPr/>
            <p:nvPr/>
          </p:nvSpPr>
          <p:spPr>
            <a:xfrm>
              <a:off x="46722" y="3789040"/>
              <a:ext cx="1329231" cy="1008112"/>
            </a:xfrm>
            <a:prstGeom prst="bracketPair">
              <a:avLst>
                <a:gd name="adj" fmla="val 11323"/>
              </a:avLst>
            </a:prstGeom>
          </p:spPr>
          <p:style>
            <a:lnRef idx="1">
              <a:schemeClr val="dk1"/>
            </a:lnRef>
            <a:fillRef idx="0">
              <a:schemeClr val="dk1"/>
            </a:fillRef>
            <a:effectRef idx="0">
              <a:schemeClr val="dk1"/>
            </a:effectRef>
            <a:fontRef idx="minor">
              <a:schemeClr val="tx1"/>
            </a:fontRef>
          </p:style>
          <p:txBody>
            <a:bodyPr rtlCol="0" anchor="ct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defTabSz="913575"/>
              <a:r>
                <a:rPr lang="en-US" altLang="ja-JP" sz="1000" b="1" dirty="0">
                  <a:solidFill>
                    <a:prstClr val="black"/>
                  </a:solidFill>
                  <a:latin typeface="HGPｺﾞｼｯｸM" pitchFamily="50" charset="-128"/>
                  <a:ea typeface="HGPｺﾞｼｯｸM" pitchFamily="50" charset="-128"/>
                </a:rPr>
                <a:t>【</a:t>
              </a:r>
              <a:r>
                <a:rPr lang="ja-JP" altLang="en-US" sz="1000" b="1" dirty="0">
                  <a:solidFill>
                    <a:prstClr val="black"/>
                  </a:solidFill>
                  <a:latin typeface="HGPｺﾞｼｯｸM" pitchFamily="50" charset="-128"/>
                  <a:ea typeface="HGPｺﾞｼｯｸM" pitchFamily="50" charset="-128"/>
                </a:rPr>
                <a:t>参考</a:t>
              </a:r>
              <a:r>
                <a:rPr lang="en-US" altLang="ja-JP" sz="1000" b="1" dirty="0">
                  <a:solidFill>
                    <a:prstClr val="black"/>
                  </a:solidFill>
                  <a:latin typeface="HGPｺﾞｼｯｸM" pitchFamily="50" charset="-128"/>
                  <a:ea typeface="HGPｺﾞｼｯｸM" pitchFamily="50" charset="-128"/>
                </a:rPr>
                <a:t>】</a:t>
              </a:r>
            </a:p>
            <a:p>
              <a:pPr defTabSz="913575"/>
              <a:r>
                <a:rPr lang="ja-JP" altLang="en-US" sz="1000" b="1" dirty="0">
                  <a:solidFill>
                    <a:prstClr val="black"/>
                  </a:solidFill>
                  <a:latin typeface="HGPｺﾞｼｯｸM" pitchFamily="50" charset="-128"/>
                  <a:ea typeface="HGPｺﾞｼｯｸM" pitchFamily="50" charset="-128"/>
                </a:rPr>
                <a:t>平成</a:t>
              </a:r>
              <a:r>
                <a:rPr lang="en-US" altLang="ja-JP" sz="1000" b="1" dirty="0">
                  <a:solidFill>
                    <a:prstClr val="black"/>
                  </a:solidFill>
                  <a:latin typeface="HGPｺﾞｼｯｸM" pitchFamily="50" charset="-128"/>
                  <a:ea typeface="HGPｺﾞｼｯｸM" pitchFamily="50" charset="-128"/>
                </a:rPr>
                <a:t>23</a:t>
              </a:r>
              <a:r>
                <a:rPr lang="ja-JP" altLang="en-US" sz="1000" b="1" dirty="0">
                  <a:solidFill>
                    <a:prstClr val="black"/>
                  </a:solidFill>
                  <a:latin typeface="HGPｺﾞｼｯｸM" pitchFamily="50" charset="-128"/>
                  <a:ea typeface="HGPｺﾞｼｯｸM" pitchFamily="50" charset="-128"/>
                </a:rPr>
                <a:t>年度における特養の新規入所者　</a:t>
              </a:r>
              <a:endParaRPr lang="en-US" altLang="ja-JP" sz="1000" dirty="0">
                <a:solidFill>
                  <a:prstClr val="black"/>
                </a:solidFill>
                <a:latin typeface="HGPｺﾞｼｯｸM" pitchFamily="50" charset="-128"/>
                <a:ea typeface="HGPｺﾞｼｯｸM" pitchFamily="50" charset="-128"/>
              </a:endParaRPr>
            </a:p>
            <a:p>
              <a:pPr defTabSz="913575">
                <a:spcBef>
                  <a:spcPts val="200"/>
                </a:spcBef>
              </a:pPr>
              <a:r>
                <a:rPr lang="en-US" altLang="ja-JP" sz="1000" dirty="0">
                  <a:solidFill>
                    <a:prstClr val="black"/>
                  </a:solidFill>
                  <a:latin typeface="HGPｺﾞｼｯｸM" pitchFamily="50" charset="-128"/>
                  <a:ea typeface="HGPｺﾞｼｯｸM" pitchFamily="50" charset="-128"/>
                </a:rPr>
                <a:t>※</a:t>
              </a:r>
              <a:r>
                <a:rPr lang="ja-JP" altLang="en-US" sz="1000" dirty="0">
                  <a:solidFill>
                    <a:prstClr val="black"/>
                  </a:solidFill>
                  <a:latin typeface="HGPｺﾞｼｯｸM" pitchFamily="50" charset="-128"/>
                  <a:ea typeface="HGPｺﾞｼｯｸM" pitchFamily="50" charset="-128"/>
                </a:rPr>
                <a:t>全体の約</a:t>
              </a:r>
              <a:r>
                <a:rPr lang="en-US" altLang="ja-JP" sz="1000" dirty="0">
                  <a:solidFill>
                    <a:prstClr val="black"/>
                  </a:solidFill>
                  <a:latin typeface="HGPｺﾞｼｯｸM" pitchFamily="50" charset="-128"/>
                  <a:ea typeface="HGPｺﾞｼｯｸM" pitchFamily="50" charset="-128"/>
                </a:rPr>
                <a:t>14</a:t>
              </a:r>
              <a:r>
                <a:rPr lang="ja-JP" altLang="en-US" sz="1000" dirty="0">
                  <a:solidFill>
                    <a:prstClr val="black"/>
                  </a:solidFill>
                  <a:latin typeface="HGPｺﾞｼｯｸM" pitchFamily="50" charset="-128"/>
                  <a:ea typeface="HGPｺﾞｼｯｸM" pitchFamily="50" charset="-128"/>
                </a:rPr>
                <a:t>万人のうち要介護１・２は約１．６万人</a:t>
              </a:r>
            </a:p>
          </p:txBody>
        </p:sp>
        <p:sp>
          <p:nvSpPr>
            <p:cNvPr id="68" name="テキスト ボックス 67"/>
            <p:cNvSpPr txBox="1"/>
            <p:nvPr/>
          </p:nvSpPr>
          <p:spPr>
            <a:xfrm>
              <a:off x="1619672" y="2780928"/>
              <a:ext cx="7992888" cy="276999"/>
            </a:xfrm>
            <a:prstGeom prst="rect">
              <a:avLst/>
            </a:prstGeom>
            <a:noFill/>
          </p:spPr>
          <p:txBody>
            <a:bodyPr wrap="square" rtlCol="0">
              <a:spAutoFit/>
            </a:bodyPr>
            <a:lstStyle/>
            <a:p>
              <a:pPr defTabSz="913575"/>
              <a:r>
                <a:rPr lang="ja-JP" altLang="en-US" sz="1200" dirty="0">
                  <a:solidFill>
                    <a:prstClr val="black"/>
                  </a:solidFill>
                  <a:latin typeface="HGSｺﾞｼｯｸM" panose="020B0600000000000000" pitchFamily="50" charset="-128"/>
                  <a:ea typeface="HGSｺﾞｼｯｸM" panose="020B0600000000000000" pitchFamily="50" charset="-128"/>
                </a:rPr>
                <a:t> 要介護１　　要介護２　　　　要介護３　　　　　　　　要介護４　　　　　　　　要介護５　　　 </a:t>
              </a:r>
              <a:r>
                <a:rPr lang="ja-JP" altLang="en-US" sz="1000" dirty="0">
                  <a:solidFill>
                    <a:prstClr val="black"/>
                  </a:solidFill>
                  <a:latin typeface="HGSｺﾞｼｯｸM" panose="020B0600000000000000" pitchFamily="50" charset="-128"/>
                  <a:ea typeface="HGSｺﾞｼｯｸM" panose="020B0600000000000000" pitchFamily="50" charset="-128"/>
                </a:rPr>
                <a:t>（平均要介護度）</a:t>
              </a:r>
            </a:p>
          </p:txBody>
        </p:sp>
      </p:grpSp>
      <p:graphicFrame>
        <p:nvGraphicFramePr>
          <p:cNvPr id="69" name="コンテンツ プレースホルダ 3"/>
          <p:cNvGraphicFramePr>
            <a:graphicFrameLocks noGrp="1"/>
          </p:cNvGraphicFramePr>
          <p:nvPr>
            <p:ph idx="1"/>
            <p:extLst>
              <p:ext uri="{D42A27DB-BD31-4B8C-83A1-F6EECF244321}">
                <p14:modId xmlns:p14="http://schemas.microsoft.com/office/powerpoint/2010/main" val="2438582424"/>
              </p:ext>
            </p:extLst>
          </p:nvPr>
        </p:nvGraphicFramePr>
        <p:xfrm>
          <a:off x="740534" y="5423836"/>
          <a:ext cx="8268919" cy="1193110"/>
        </p:xfrm>
        <a:graphic>
          <a:graphicData uri="http://schemas.openxmlformats.org/drawingml/2006/table">
            <a:tbl>
              <a:tblPr firstRow="1" bandRow="1">
                <a:tableStyleId>{5940675A-B579-460E-94D1-54222C63F5DA}</a:tableStyleId>
              </a:tblPr>
              <a:tblGrid>
                <a:gridCol w="1762227"/>
                <a:gridCol w="1563656"/>
                <a:gridCol w="1554133"/>
                <a:gridCol w="1558895"/>
                <a:gridCol w="1830008"/>
              </a:tblGrid>
              <a:tr h="309166">
                <a:tc>
                  <a:txBody>
                    <a:bodyPr/>
                    <a:lstStyle/>
                    <a:p>
                      <a:endParaRPr kumimoji="1" lang="ja-JP" altLang="en-US" sz="1400" dirty="0"/>
                    </a:p>
                  </a:txBody>
                  <a:tcPr marL="99076" marR="99076" marT="45726" marB="45726">
                    <a:solidFill>
                      <a:schemeClr val="accent3">
                        <a:lumMod val="40000"/>
                        <a:lumOff val="60000"/>
                        <a:alpha val="70000"/>
                      </a:schemeClr>
                    </a:solidFill>
                  </a:tcPr>
                </a:tc>
                <a:tc>
                  <a:txBody>
                    <a:bodyPr/>
                    <a:lstStyle/>
                    <a:p>
                      <a:pPr algn="ctr"/>
                      <a:r>
                        <a:rPr kumimoji="1" lang="ja-JP" altLang="en-US" sz="1300" dirty="0" smtClean="0"/>
                        <a:t>要介護１～２</a:t>
                      </a:r>
                      <a:endParaRPr kumimoji="1" lang="ja-JP" altLang="en-US" sz="1300" dirty="0"/>
                    </a:p>
                  </a:txBody>
                  <a:tcPr marL="99076" marR="99076" marT="45726" marB="45726" anchor="ctr">
                    <a:solidFill>
                      <a:schemeClr val="accent3">
                        <a:lumMod val="40000"/>
                        <a:lumOff val="60000"/>
                        <a:alpha val="70000"/>
                      </a:schemeClr>
                    </a:solidFill>
                  </a:tcPr>
                </a:tc>
                <a:tc>
                  <a:txBody>
                    <a:bodyPr/>
                    <a:lstStyle/>
                    <a:p>
                      <a:pPr algn="ctr"/>
                      <a:r>
                        <a:rPr kumimoji="1" lang="ja-JP" altLang="en-US" sz="1300" dirty="0" smtClean="0"/>
                        <a:t>要介護３</a:t>
                      </a:r>
                      <a:endParaRPr kumimoji="1" lang="ja-JP" altLang="en-US" sz="1300" dirty="0"/>
                    </a:p>
                  </a:txBody>
                  <a:tcPr marL="99076" marR="99076" marT="45726" marB="45726" anchor="ctr">
                    <a:solidFill>
                      <a:schemeClr val="accent3">
                        <a:lumMod val="40000"/>
                        <a:lumOff val="60000"/>
                        <a:alpha val="70000"/>
                      </a:schemeClr>
                    </a:solidFill>
                  </a:tcPr>
                </a:tc>
                <a:tc>
                  <a:txBody>
                    <a:bodyPr/>
                    <a:lstStyle/>
                    <a:p>
                      <a:pPr algn="ctr"/>
                      <a:r>
                        <a:rPr kumimoji="1" lang="ja-JP" altLang="en-US" sz="1300" dirty="0" smtClean="0"/>
                        <a:t>要介護４～５</a:t>
                      </a:r>
                      <a:endParaRPr kumimoji="1" lang="ja-JP" altLang="en-US" sz="1300" dirty="0"/>
                    </a:p>
                  </a:txBody>
                  <a:tcPr marL="99076" marR="99076" marT="45726" marB="45726" anchor="ctr">
                    <a:solidFill>
                      <a:schemeClr val="accent3">
                        <a:lumMod val="40000"/>
                        <a:lumOff val="60000"/>
                        <a:alpha val="70000"/>
                      </a:schemeClr>
                    </a:solidFill>
                  </a:tcPr>
                </a:tc>
                <a:tc>
                  <a:txBody>
                    <a:bodyPr/>
                    <a:lstStyle/>
                    <a:p>
                      <a:pPr algn="ctr"/>
                      <a:r>
                        <a:rPr kumimoji="1" lang="ja-JP" altLang="en-US" sz="1300" dirty="0" smtClean="0"/>
                        <a:t>計</a:t>
                      </a:r>
                      <a:endParaRPr kumimoji="1" lang="ja-JP" altLang="en-US" sz="1300" dirty="0"/>
                    </a:p>
                  </a:txBody>
                  <a:tcPr marL="99076" marR="99076" marT="45726" marB="45726" anchor="ctr">
                    <a:solidFill>
                      <a:schemeClr val="accent3">
                        <a:lumMod val="40000"/>
                        <a:lumOff val="60000"/>
                        <a:alpha val="70000"/>
                      </a:schemeClr>
                    </a:solidFill>
                  </a:tcPr>
                </a:tc>
              </a:tr>
              <a:tr h="441972">
                <a:tc>
                  <a:txBody>
                    <a:bodyPr/>
                    <a:lstStyle/>
                    <a:p>
                      <a:r>
                        <a:rPr kumimoji="1" lang="ja-JP" altLang="en-US" sz="1300" dirty="0" smtClean="0"/>
                        <a:t>全体</a:t>
                      </a:r>
                      <a:endParaRPr kumimoji="1" lang="ja-JP" altLang="en-US" sz="1300" dirty="0"/>
                    </a:p>
                  </a:txBody>
                  <a:tcPr marL="99076" marR="99076" marT="45726" marB="45726" anchor="ctr">
                    <a:lnB w="6350" cap="flat" cmpd="sng" algn="ctr">
                      <a:solidFill>
                        <a:schemeClr val="tx1"/>
                      </a:solidFill>
                      <a:prstDash val="solid"/>
                      <a:round/>
                      <a:headEnd type="none" w="med" len="med"/>
                      <a:tailEnd type="none" w="med" len="med"/>
                    </a:lnB>
                    <a:solidFill>
                      <a:schemeClr val="accent3">
                        <a:lumMod val="40000"/>
                        <a:lumOff val="60000"/>
                        <a:alpha val="70000"/>
                      </a:schemeClr>
                    </a:solidFill>
                  </a:tcPr>
                </a:tc>
                <a:tc>
                  <a:txBody>
                    <a:bodyPr/>
                    <a:lstStyle/>
                    <a:p>
                      <a:pPr algn="ctr"/>
                      <a:r>
                        <a:rPr kumimoji="1" lang="ja-JP" altLang="en-US" sz="1200" b="0" dirty="0" smtClean="0">
                          <a:latin typeface="HGS創英角ｺﾞｼｯｸUB" pitchFamily="50" charset="-128"/>
                          <a:ea typeface="HGS創英角ｺﾞｼｯｸUB" pitchFamily="50" charset="-128"/>
                        </a:rPr>
                        <a:t>１３</a:t>
                      </a:r>
                      <a:r>
                        <a:rPr kumimoji="1" lang="en-US" altLang="ja-JP" sz="1200" b="0" dirty="0" smtClean="0">
                          <a:latin typeface="HGS創英角ｺﾞｼｯｸUB" pitchFamily="50" charset="-128"/>
                          <a:ea typeface="HGS創英角ｺﾞｼｯｸUB" pitchFamily="50" charset="-128"/>
                        </a:rPr>
                        <a:t>.</a:t>
                      </a:r>
                      <a:r>
                        <a:rPr kumimoji="1" lang="ja-JP" altLang="en-US" sz="1200" b="0" dirty="0" smtClean="0">
                          <a:latin typeface="HGS創英角ｺﾞｼｯｸUB" pitchFamily="50" charset="-128"/>
                          <a:ea typeface="HGS創英角ｺﾞｼｯｸUB" pitchFamily="50" charset="-128"/>
                        </a:rPr>
                        <a:t>２</a:t>
                      </a:r>
                      <a:endParaRPr kumimoji="1" lang="en-US" altLang="ja-JP" sz="1200" b="0" dirty="0" smtClean="0">
                        <a:latin typeface="HGS創英角ｺﾞｼｯｸUB" pitchFamily="50" charset="-128"/>
                        <a:ea typeface="HGS創英角ｺﾞｼｯｸUB" pitchFamily="50" charset="-128"/>
                      </a:endParaRPr>
                    </a:p>
                    <a:p>
                      <a:pPr algn="ctr"/>
                      <a:r>
                        <a:rPr kumimoji="1" lang="ja-JP" altLang="en-US" sz="1100" b="0" dirty="0" smtClean="0">
                          <a:latin typeface="HGS創英角ｺﾞｼｯｸUB" pitchFamily="50" charset="-128"/>
                          <a:ea typeface="HGS創英角ｺﾞｼｯｸUB" pitchFamily="50" charset="-128"/>
                        </a:rPr>
                        <a:t>（３１</a:t>
                      </a:r>
                      <a:r>
                        <a:rPr kumimoji="1" lang="en-US" altLang="ja-JP" sz="1100" b="0" dirty="0" smtClean="0">
                          <a:latin typeface="HGS創英角ｺﾞｼｯｸUB" pitchFamily="50" charset="-128"/>
                          <a:ea typeface="HGS創英角ｺﾞｼｯｸUB" pitchFamily="50" charset="-128"/>
                        </a:rPr>
                        <a:t>.</a:t>
                      </a:r>
                      <a:r>
                        <a:rPr kumimoji="1" lang="ja-JP" altLang="en-US" sz="1100" b="0" dirty="0" smtClean="0">
                          <a:latin typeface="HGS創英角ｺﾞｼｯｸUB" pitchFamily="50" charset="-128"/>
                          <a:ea typeface="HGS創英角ｺﾞｼｯｸUB" pitchFamily="50" charset="-128"/>
                        </a:rPr>
                        <a:t>２％）</a:t>
                      </a:r>
                      <a:endParaRPr kumimoji="1" lang="ja-JP" altLang="en-US" sz="1100" b="0" dirty="0">
                        <a:latin typeface="HGS創英角ｺﾞｼｯｸUB" pitchFamily="50" charset="-128"/>
                        <a:ea typeface="HGS創英角ｺﾞｼｯｸUB" pitchFamily="50" charset="-128"/>
                      </a:endParaRPr>
                    </a:p>
                  </a:txBody>
                  <a:tcPr marL="99076" marR="99076" marT="45726" marB="45726" anchor="ctr">
                    <a:lnB w="6350" cap="flat" cmpd="sng" algn="ctr">
                      <a:solidFill>
                        <a:schemeClr val="tx1"/>
                      </a:solidFill>
                      <a:prstDash val="solid"/>
                      <a:round/>
                      <a:headEnd type="none" w="med" len="med"/>
                      <a:tailEnd type="none" w="med" len="med"/>
                    </a:lnB>
                  </a:tcPr>
                </a:tc>
                <a:tc>
                  <a:txBody>
                    <a:bodyPr/>
                    <a:lstStyle/>
                    <a:p>
                      <a:pPr algn="ctr"/>
                      <a:r>
                        <a:rPr kumimoji="1" lang="ja-JP" altLang="en-US" sz="1200" b="0" dirty="0" smtClean="0">
                          <a:latin typeface="HGS創英角ｺﾞｼｯｸUB" pitchFamily="50" charset="-128"/>
                          <a:ea typeface="HGS創英角ｺﾞｼｯｸUB" pitchFamily="50" charset="-128"/>
                        </a:rPr>
                        <a:t>１１</a:t>
                      </a:r>
                      <a:r>
                        <a:rPr kumimoji="1" lang="en-US" altLang="ja-JP" sz="1200" b="0" dirty="0" smtClean="0">
                          <a:latin typeface="HGS創英角ｺﾞｼｯｸUB" pitchFamily="50" charset="-128"/>
                          <a:ea typeface="HGS創英角ｺﾞｼｯｸUB" pitchFamily="50" charset="-128"/>
                        </a:rPr>
                        <a:t>.</a:t>
                      </a:r>
                      <a:r>
                        <a:rPr kumimoji="1" lang="ja-JP" altLang="en-US" sz="1200" b="0" dirty="0" smtClean="0">
                          <a:latin typeface="HGS創英角ｺﾞｼｯｸUB" pitchFamily="50" charset="-128"/>
                          <a:ea typeface="HGS創英角ｺﾞｼｯｸUB" pitchFamily="50" charset="-128"/>
                        </a:rPr>
                        <a:t>０</a:t>
                      </a:r>
                      <a:endParaRPr kumimoji="1" lang="en-US" altLang="ja-JP" sz="1200" b="0" dirty="0" smtClean="0">
                        <a:latin typeface="HGS創英角ｺﾞｼｯｸUB" pitchFamily="50" charset="-128"/>
                        <a:ea typeface="HGS創英角ｺﾞｼｯｸUB" pitchFamily="50" charset="-128"/>
                      </a:endParaRPr>
                    </a:p>
                    <a:p>
                      <a:pPr algn="ctr"/>
                      <a:r>
                        <a:rPr kumimoji="1" lang="ja-JP" altLang="en-US" sz="1100" b="0" dirty="0" smtClean="0">
                          <a:latin typeface="HGS創英角ｺﾞｼｯｸUB" pitchFamily="50" charset="-128"/>
                          <a:ea typeface="HGS創英角ｺﾞｼｯｸUB" pitchFamily="50" charset="-128"/>
                        </a:rPr>
                        <a:t>（２６</a:t>
                      </a:r>
                      <a:r>
                        <a:rPr kumimoji="1" lang="en-US" altLang="ja-JP" sz="1100" b="0" dirty="0" smtClean="0">
                          <a:latin typeface="HGS創英角ｺﾞｼｯｸUB" pitchFamily="50" charset="-128"/>
                          <a:ea typeface="HGS創英角ｺﾞｼｯｸUB" pitchFamily="50" charset="-128"/>
                        </a:rPr>
                        <a:t>.</a:t>
                      </a:r>
                      <a:r>
                        <a:rPr kumimoji="1" lang="ja-JP" altLang="en-US" sz="1100" b="0" dirty="0" smtClean="0">
                          <a:latin typeface="HGS創英角ｺﾞｼｯｸUB" pitchFamily="50" charset="-128"/>
                          <a:ea typeface="HGS創英角ｺﾞｼｯｸUB" pitchFamily="50" charset="-128"/>
                        </a:rPr>
                        <a:t>２％）</a:t>
                      </a:r>
                      <a:endParaRPr kumimoji="1" lang="ja-JP" altLang="en-US" sz="1100" b="0" dirty="0">
                        <a:latin typeface="HGS創英角ｺﾞｼｯｸUB" pitchFamily="50" charset="-128"/>
                        <a:ea typeface="HGS創英角ｺﾞｼｯｸUB" pitchFamily="50" charset="-128"/>
                      </a:endParaRPr>
                    </a:p>
                  </a:txBody>
                  <a:tcPr marL="99076" marR="99076" marT="45726" marB="45726" anchor="ctr">
                    <a:lnB w="6350" cap="flat" cmpd="sng" algn="ctr">
                      <a:solidFill>
                        <a:schemeClr val="tx1"/>
                      </a:solidFill>
                      <a:prstDash val="solid"/>
                      <a:round/>
                      <a:headEnd type="none" w="med" len="med"/>
                      <a:tailEnd type="none" w="med" len="med"/>
                    </a:lnB>
                  </a:tcPr>
                </a:tc>
                <a:tc>
                  <a:txBody>
                    <a:bodyPr/>
                    <a:lstStyle/>
                    <a:p>
                      <a:pPr algn="ctr"/>
                      <a:r>
                        <a:rPr kumimoji="1" lang="ja-JP" altLang="en-US" sz="1200" b="0" dirty="0" smtClean="0">
                          <a:latin typeface="HGS創英角ｺﾞｼｯｸUB" pitchFamily="50" charset="-128"/>
                          <a:ea typeface="HGS創英角ｺﾞｼｯｸUB" pitchFamily="50" charset="-128"/>
                        </a:rPr>
                        <a:t>１７．９</a:t>
                      </a:r>
                      <a:endParaRPr kumimoji="1" lang="en-US" altLang="ja-JP" sz="1200" b="0" dirty="0" smtClean="0">
                        <a:latin typeface="HGS創英角ｺﾞｼｯｸUB" pitchFamily="50" charset="-128"/>
                        <a:ea typeface="HGS創英角ｺﾞｼｯｸUB" pitchFamily="50" charset="-128"/>
                      </a:endParaRPr>
                    </a:p>
                    <a:p>
                      <a:pPr algn="ctr"/>
                      <a:r>
                        <a:rPr kumimoji="1" lang="ja-JP" altLang="en-US" sz="1100" b="0" dirty="0" smtClean="0">
                          <a:latin typeface="HGS創英角ｺﾞｼｯｸUB" pitchFamily="50" charset="-128"/>
                          <a:ea typeface="HGS創英角ｺﾞｼｯｸUB" pitchFamily="50" charset="-128"/>
                        </a:rPr>
                        <a:t>（４２</a:t>
                      </a:r>
                      <a:r>
                        <a:rPr kumimoji="1" lang="en-US" altLang="ja-JP" sz="1100" b="0" dirty="0" smtClean="0">
                          <a:latin typeface="HGS創英角ｺﾞｼｯｸUB" pitchFamily="50" charset="-128"/>
                          <a:ea typeface="HGS創英角ｺﾞｼｯｸUB" pitchFamily="50" charset="-128"/>
                        </a:rPr>
                        <a:t>.</a:t>
                      </a:r>
                      <a:r>
                        <a:rPr kumimoji="1" lang="ja-JP" altLang="en-US" sz="1100" b="0" dirty="0" smtClean="0">
                          <a:latin typeface="HGS創英角ｺﾞｼｯｸUB" pitchFamily="50" charset="-128"/>
                          <a:ea typeface="HGS創英角ｺﾞｼｯｸUB" pitchFamily="50" charset="-128"/>
                        </a:rPr>
                        <a:t>４％）</a:t>
                      </a:r>
                      <a:endParaRPr kumimoji="1" lang="ja-JP" altLang="en-US" sz="1100" b="0" dirty="0">
                        <a:latin typeface="HGS創英角ｺﾞｼｯｸUB" pitchFamily="50" charset="-128"/>
                        <a:ea typeface="HGS創英角ｺﾞｼｯｸUB" pitchFamily="50" charset="-128"/>
                      </a:endParaRPr>
                    </a:p>
                  </a:txBody>
                  <a:tcPr marL="99076" marR="99076" marT="45726" marB="45726" anchor="ctr">
                    <a:lnB w="38100" cap="flat" cmpd="sng" algn="ctr">
                      <a:solidFill>
                        <a:srgbClr val="FF0000"/>
                      </a:solidFill>
                      <a:prstDash val="sysDash"/>
                      <a:round/>
                      <a:headEnd type="none" w="med" len="med"/>
                      <a:tailEnd type="none" w="med" len="med"/>
                    </a:lnB>
                  </a:tcPr>
                </a:tc>
                <a:tc>
                  <a:txBody>
                    <a:bodyPr/>
                    <a:lstStyle/>
                    <a:p>
                      <a:pPr algn="ctr"/>
                      <a:r>
                        <a:rPr kumimoji="1" lang="ja-JP" altLang="en-US" sz="1200" b="0" dirty="0" smtClean="0">
                          <a:latin typeface="HGS創英角ｺﾞｼｯｸUB" pitchFamily="50" charset="-128"/>
                          <a:ea typeface="HGS創英角ｺﾞｼｯｸUB" pitchFamily="50" charset="-128"/>
                        </a:rPr>
                        <a:t>４２．１</a:t>
                      </a:r>
                      <a:endParaRPr kumimoji="1" lang="en-US" altLang="ja-JP" sz="1200" b="0" dirty="0" smtClean="0">
                        <a:latin typeface="HGS創英角ｺﾞｼｯｸUB" pitchFamily="50" charset="-128"/>
                        <a:ea typeface="HGS創英角ｺﾞｼｯｸUB" pitchFamily="50" charset="-128"/>
                      </a:endParaRPr>
                    </a:p>
                    <a:p>
                      <a:pPr algn="ctr"/>
                      <a:r>
                        <a:rPr kumimoji="1" lang="ja-JP" altLang="en-US" sz="1100" b="0" dirty="0" smtClean="0">
                          <a:latin typeface="HGS創英角ｺﾞｼｯｸUB" pitchFamily="50" charset="-128"/>
                          <a:ea typeface="HGS創英角ｺﾞｼｯｸUB" pitchFamily="50" charset="-128"/>
                        </a:rPr>
                        <a:t>（１００％）</a:t>
                      </a:r>
                      <a:endParaRPr kumimoji="1" lang="ja-JP" altLang="en-US" sz="1100" b="0" dirty="0">
                        <a:latin typeface="HGS創英角ｺﾞｼｯｸUB" pitchFamily="50" charset="-128"/>
                        <a:ea typeface="HGS創英角ｺﾞｼｯｸUB" pitchFamily="50" charset="-128"/>
                      </a:endParaRPr>
                    </a:p>
                  </a:txBody>
                  <a:tcPr marL="99076" marR="99076" marT="45726" marB="45726" anchor="ctr">
                    <a:lnB w="6350" cap="flat" cmpd="sng" algn="ctr">
                      <a:solidFill>
                        <a:schemeClr val="tx1"/>
                      </a:solidFill>
                      <a:prstDash val="solid"/>
                      <a:round/>
                      <a:headEnd type="none" w="med" len="med"/>
                      <a:tailEnd type="none" w="med" len="med"/>
                    </a:lnB>
                  </a:tcPr>
                </a:tc>
              </a:tr>
              <a:tr h="441972">
                <a:tc>
                  <a:txBody>
                    <a:bodyPr/>
                    <a:lstStyle/>
                    <a:p>
                      <a:r>
                        <a:rPr kumimoji="1" lang="ja-JP" altLang="en-US" sz="1300" dirty="0" smtClean="0"/>
                        <a:t>うち在宅の方</a:t>
                      </a:r>
                      <a:endParaRPr kumimoji="1" lang="ja-JP" altLang="en-US" sz="1300" dirty="0"/>
                    </a:p>
                  </a:txBody>
                  <a:tcPr marL="99076" marR="99076" marT="45726" marB="45726"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alpha val="70000"/>
                      </a:schemeClr>
                    </a:solidFill>
                  </a:tcPr>
                </a:tc>
                <a:tc>
                  <a:txBody>
                    <a:bodyPr/>
                    <a:lstStyle/>
                    <a:p>
                      <a:pPr algn="ctr"/>
                      <a:r>
                        <a:rPr kumimoji="1" lang="ja-JP" altLang="en-US" sz="1200" b="0" dirty="0" smtClean="0">
                          <a:latin typeface="HGS創英角ｺﾞｼｯｸUB" pitchFamily="50" charset="-128"/>
                          <a:ea typeface="HGS創英角ｺﾞｼｯｸUB" pitchFamily="50" charset="-128"/>
                        </a:rPr>
                        <a:t>７</a:t>
                      </a:r>
                      <a:r>
                        <a:rPr kumimoji="1" lang="en-US" altLang="ja-JP" sz="1200" b="0" dirty="0" smtClean="0">
                          <a:latin typeface="HGS創英角ｺﾞｼｯｸUB" pitchFamily="50" charset="-128"/>
                          <a:ea typeface="HGS創英角ｺﾞｼｯｸUB" pitchFamily="50" charset="-128"/>
                        </a:rPr>
                        <a:t>.</a:t>
                      </a:r>
                      <a:r>
                        <a:rPr kumimoji="1" lang="ja-JP" altLang="en-US" sz="1200" b="0" dirty="0" smtClean="0">
                          <a:latin typeface="HGS創英角ｺﾞｼｯｸUB" pitchFamily="50" charset="-128"/>
                          <a:ea typeface="HGS創英角ｺﾞｼｯｸUB" pitchFamily="50" charset="-128"/>
                        </a:rPr>
                        <a:t>７</a:t>
                      </a:r>
                      <a:endParaRPr kumimoji="1" lang="en-US" altLang="ja-JP" sz="1200" b="0" dirty="0" smtClean="0">
                        <a:latin typeface="HGS創英角ｺﾞｼｯｸUB" pitchFamily="50" charset="-128"/>
                        <a:ea typeface="HGS創英角ｺﾞｼｯｸUB" pitchFamily="50" charset="-128"/>
                      </a:endParaRPr>
                    </a:p>
                    <a:p>
                      <a:pPr algn="ctr"/>
                      <a:r>
                        <a:rPr kumimoji="1" lang="ja-JP" altLang="en-US" sz="1100" b="0" dirty="0" smtClean="0">
                          <a:latin typeface="HGS創英角ｺﾞｼｯｸUB" pitchFamily="50" charset="-128"/>
                          <a:ea typeface="HGS創英角ｺﾞｼｯｸUB" pitchFamily="50" charset="-128"/>
                        </a:rPr>
                        <a:t>（１８</a:t>
                      </a:r>
                      <a:r>
                        <a:rPr kumimoji="1" lang="en-US" altLang="ja-JP" sz="1100" b="0" dirty="0" smtClean="0">
                          <a:latin typeface="HGS創英角ｺﾞｼｯｸUB" pitchFamily="50" charset="-128"/>
                          <a:ea typeface="HGS創英角ｺﾞｼｯｸUB" pitchFamily="50" charset="-128"/>
                        </a:rPr>
                        <a:t>.</a:t>
                      </a:r>
                      <a:r>
                        <a:rPr kumimoji="1" lang="ja-JP" altLang="en-US" sz="1100" b="0" dirty="0" smtClean="0">
                          <a:latin typeface="HGS創英角ｺﾞｼｯｸUB" pitchFamily="50" charset="-128"/>
                          <a:ea typeface="HGS創英角ｺﾞｼｯｸUB" pitchFamily="50" charset="-128"/>
                        </a:rPr>
                        <a:t>２％）</a:t>
                      </a:r>
                      <a:endParaRPr kumimoji="1" lang="ja-JP" altLang="en-US" sz="1100" b="0" dirty="0">
                        <a:latin typeface="HGS創英角ｺﾞｼｯｸUB" pitchFamily="50" charset="-128"/>
                        <a:ea typeface="HGS創英角ｺﾞｼｯｸUB" pitchFamily="50" charset="-128"/>
                      </a:endParaRPr>
                    </a:p>
                  </a:txBody>
                  <a:tcPr marL="99076" marR="99076" marT="45726" marB="45726" anchor="ct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0" dirty="0" smtClean="0">
                          <a:latin typeface="HGS創英角ｺﾞｼｯｸUB" pitchFamily="50" charset="-128"/>
                          <a:ea typeface="HGS創英角ｺﾞｼｯｸUB" pitchFamily="50" charset="-128"/>
                        </a:rPr>
                        <a:t>５</a:t>
                      </a:r>
                      <a:r>
                        <a:rPr kumimoji="1" lang="en-US" altLang="ja-JP" sz="1200" b="0" dirty="0" smtClean="0">
                          <a:latin typeface="HGS創英角ｺﾞｼｯｸUB" pitchFamily="50" charset="-128"/>
                          <a:ea typeface="HGS創英角ｺﾞｼｯｸUB" pitchFamily="50" charset="-128"/>
                        </a:rPr>
                        <a:t>.</a:t>
                      </a:r>
                      <a:r>
                        <a:rPr kumimoji="1" lang="ja-JP" altLang="en-US" sz="1200" b="0" dirty="0" smtClean="0">
                          <a:latin typeface="HGS創英角ｺﾞｼｯｸUB" pitchFamily="50" charset="-128"/>
                          <a:ea typeface="HGS創英角ｺﾞｼｯｸUB" pitchFamily="50" charset="-128"/>
                        </a:rPr>
                        <a:t>４</a:t>
                      </a:r>
                      <a:endParaRPr kumimoji="1" lang="en-US" altLang="ja-JP" sz="1200" b="0" dirty="0" smtClean="0">
                        <a:latin typeface="HGS創英角ｺﾞｼｯｸUB" pitchFamily="50" charset="-128"/>
                        <a:ea typeface="HGS創英角ｺﾞｼｯｸUB" pitchFamily="50" charset="-128"/>
                      </a:endParaRPr>
                    </a:p>
                    <a:p>
                      <a:pPr algn="ctr"/>
                      <a:r>
                        <a:rPr kumimoji="1" lang="ja-JP" altLang="en-US" sz="1100" b="0" dirty="0" smtClean="0">
                          <a:latin typeface="HGS創英角ｺﾞｼｯｸUB" pitchFamily="50" charset="-128"/>
                          <a:ea typeface="HGS創英角ｺﾞｼｯｸUB" pitchFamily="50" charset="-128"/>
                        </a:rPr>
                        <a:t>（１２</a:t>
                      </a:r>
                      <a:r>
                        <a:rPr kumimoji="1" lang="en-US" altLang="ja-JP" sz="1100" b="0" dirty="0" smtClean="0">
                          <a:latin typeface="HGS創英角ｺﾞｼｯｸUB" pitchFamily="50" charset="-128"/>
                          <a:ea typeface="HGS創英角ｺﾞｼｯｸUB" pitchFamily="50" charset="-128"/>
                        </a:rPr>
                        <a:t>.</a:t>
                      </a:r>
                      <a:r>
                        <a:rPr kumimoji="1" lang="ja-JP" altLang="en-US" sz="1100" b="0" dirty="0" smtClean="0">
                          <a:latin typeface="HGS創英角ｺﾞｼｯｸUB" pitchFamily="50" charset="-128"/>
                          <a:ea typeface="HGS創英角ｺﾞｼｯｸUB" pitchFamily="50" charset="-128"/>
                        </a:rPr>
                        <a:t>９％）</a:t>
                      </a:r>
                      <a:endParaRPr kumimoji="1" lang="ja-JP" altLang="en-US" sz="1100" b="0" dirty="0">
                        <a:latin typeface="HGS創英角ｺﾞｼｯｸUB" pitchFamily="50" charset="-128"/>
                        <a:ea typeface="HGS創英角ｺﾞｼｯｸUB" pitchFamily="50" charset="-128"/>
                      </a:endParaRPr>
                    </a:p>
                  </a:txBody>
                  <a:tcPr marL="99076" marR="99076" marT="45726" marB="45726" anchor="ctr">
                    <a:lnR w="38100" cap="flat" cmpd="sng" algn="ctr">
                      <a:solidFill>
                        <a:srgbClr val="FF0000"/>
                      </a:solidFill>
                      <a:prstDash val="sysDash"/>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200" b="1" dirty="0" smtClean="0">
                          <a:solidFill>
                            <a:srgbClr val="FF0000"/>
                          </a:solidFill>
                          <a:latin typeface="HGS創英角ｺﾞｼｯｸUB" pitchFamily="50" charset="-128"/>
                          <a:ea typeface="HGS創英角ｺﾞｼｯｸUB" pitchFamily="50" charset="-128"/>
                        </a:rPr>
                        <a:t>６．７</a:t>
                      </a:r>
                      <a:endParaRPr kumimoji="1" lang="en-US" altLang="ja-JP" sz="1200" b="1" dirty="0" smtClean="0">
                        <a:solidFill>
                          <a:srgbClr val="FF0000"/>
                        </a:solidFill>
                        <a:latin typeface="HGS創英角ｺﾞｼｯｸUB" pitchFamily="50" charset="-128"/>
                        <a:ea typeface="HGS創英角ｺﾞｼｯｸUB" pitchFamily="50" charset="-128"/>
                      </a:endParaRPr>
                    </a:p>
                    <a:p>
                      <a:pPr algn="ctr"/>
                      <a:r>
                        <a:rPr kumimoji="1" lang="ja-JP" altLang="en-US" sz="1100" b="1" dirty="0" smtClean="0">
                          <a:solidFill>
                            <a:srgbClr val="FF0000"/>
                          </a:solidFill>
                          <a:latin typeface="HGS創英角ｺﾞｼｯｸUB" pitchFamily="50" charset="-128"/>
                          <a:ea typeface="HGS創英角ｺﾞｼｯｸUB" pitchFamily="50" charset="-128"/>
                        </a:rPr>
                        <a:t>（１６</a:t>
                      </a:r>
                      <a:r>
                        <a:rPr kumimoji="1" lang="en-US" altLang="ja-JP" sz="1100" b="1" dirty="0" smtClean="0">
                          <a:solidFill>
                            <a:srgbClr val="FF0000"/>
                          </a:solidFill>
                          <a:latin typeface="HGS創英角ｺﾞｼｯｸUB" pitchFamily="50" charset="-128"/>
                          <a:ea typeface="HGS創英角ｺﾞｼｯｸUB" pitchFamily="50" charset="-128"/>
                        </a:rPr>
                        <a:t>.</a:t>
                      </a:r>
                      <a:r>
                        <a:rPr kumimoji="1" lang="ja-JP" altLang="en-US" sz="1100" b="1" dirty="0" smtClean="0">
                          <a:solidFill>
                            <a:srgbClr val="FF0000"/>
                          </a:solidFill>
                          <a:latin typeface="HGS創英角ｺﾞｼｯｸUB" pitchFamily="50" charset="-128"/>
                          <a:ea typeface="HGS創英角ｺﾞｼｯｸUB" pitchFamily="50" charset="-128"/>
                        </a:rPr>
                        <a:t>０％）</a:t>
                      </a:r>
                      <a:endParaRPr kumimoji="1" lang="ja-JP" altLang="en-US" sz="1100" b="1" dirty="0">
                        <a:solidFill>
                          <a:srgbClr val="FF0000"/>
                        </a:solidFill>
                        <a:latin typeface="HGS創英角ｺﾞｼｯｸUB" pitchFamily="50" charset="-128"/>
                        <a:ea typeface="HGS創英角ｺﾞｼｯｸUB" pitchFamily="50" charset="-128"/>
                      </a:endParaRPr>
                    </a:p>
                  </a:txBody>
                  <a:tcPr marL="99076" marR="99076" marT="45726" marB="45726" anchor="ctr">
                    <a:lnL w="38100" cap="flat" cmpd="sng" algn="ctr">
                      <a:solidFill>
                        <a:srgbClr val="FF0000"/>
                      </a:solidFill>
                      <a:prstDash val="sysDash"/>
                      <a:round/>
                      <a:headEnd type="none" w="med" len="med"/>
                      <a:tailEnd type="none" w="med" len="med"/>
                    </a:lnL>
                    <a:lnR w="38100" cap="flat" cmpd="sng" algn="ctr">
                      <a:solidFill>
                        <a:srgbClr val="FF0000"/>
                      </a:solidFill>
                      <a:prstDash val="sysDash"/>
                      <a:round/>
                      <a:headEnd type="none" w="med" len="med"/>
                      <a:tailEnd type="none" w="med" len="med"/>
                    </a:lnR>
                    <a:lnT w="38100" cap="flat" cmpd="sng" algn="ctr">
                      <a:solidFill>
                        <a:srgbClr val="FF0000"/>
                      </a:solidFill>
                      <a:prstDash val="sysDash"/>
                      <a:round/>
                      <a:headEnd type="none" w="med" len="med"/>
                      <a:tailEnd type="none" w="med" len="med"/>
                    </a:lnT>
                    <a:lnB w="38100" cap="flat" cmpd="sng" algn="ctr">
                      <a:solidFill>
                        <a:srgbClr val="FF0000"/>
                      </a:solidFill>
                      <a:prstDash val="sysDash"/>
                      <a:round/>
                      <a:headEnd type="none" w="med" len="med"/>
                      <a:tailEnd type="none" w="med" len="med"/>
                    </a:lnB>
                    <a:solidFill>
                      <a:srgbClr val="FFFF00"/>
                    </a:solidFill>
                  </a:tcPr>
                </a:tc>
                <a:tc>
                  <a:txBody>
                    <a:bodyPr/>
                    <a:lstStyle/>
                    <a:p>
                      <a:pPr algn="ctr"/>
                      <a:r>
                        <a:rPr kumimoji="1" lang="ja-JP" altLang="en-US" sz="1200" b="0" dirty="0" smtClean="0">
                          <a:latin typeface="HGS創英角ｺﾞｼｯｸUB" pitchFamily="50" charset="-128"/>
                          <a:ea typeface="HGS創英角ｺﾞｼｯｸUB" pitchFamily="50" charset="-128"/>
                        </a:rPr>
                        <a:t>１９．９</a:t>
                      </a:r>
                      <a:endParaRPr kumimoji="1" lang="en-US" altLang="ja-JP" sz="1200" b="0" dirty="0" smtClean="0">
                        <a:latin typeface="HGS創英角ｺﾞｼｯｸUB" pitchFamily="50" charset="-128"/>
                        <a:ea typeface="HGS創英角ｺﾞｼｯｸUB" pitchFamily="50" charset="-128"/>
                      </a:endParaRPr>
                    </a:p>
                    <a:p>
                      <a:pPr algn="ctr"/>
                      <a:r>
                        <a:rPr kumimoji="1" lang="ja-JP" altLang="en-US" sz="1100" b="0" dirty="0" smtClean="0">
                          <a:latin typeface="HGS創英角ｺﾞｼｯｸUB" pitchFamily="50" charset="-128"/>
                          <a:ea typeface="HGS創英角ｺﾞｼｯｸUB" pitchFamily="50" charset="-128"/>
                        </a:rPr>
                        <a:t>（４７</a:t>
                      </a:r>
                      <a:r>
                        <a:rPr kumimoji="1" lang="en-US" altLang="ja-JP" sz="1100" b="0" dirty="0" smtClean="0">
                          <a:latin typeface="HGS創英角ｺﾞｼｯｸUB" pitchFamily="50" charset="-128"/>
                          <a:ea typeface="HGS創英角ｺﾞｼｯｸUB" pitchFamily="50" charset="-128"/>
                        </a:rPr>
                        <a:t>.</a:t>
                      </a:r>
                      <a:r>
                        <a:rPr kumimoji="1" lang="ja-JP" altLang="en-US" sz="1100" b="0" dirty="0" smtClean="0">
                          <a:latin typeface="HGS創英角ｺﾞｼｯｸUB" pitchFamily="50" charset="-128"/>
                          <a:ea typeface="HGS創英角ｺﾞｼｯｸUB" pitchFamily="50" charset="-128"/>
                        </a:rPr>
                        <a:t>２％）</a:t>
                      </a:r>
                      <a:endParaRPr kumimoji="1" lang="ja-JP" altLang="en-US" sz="1100" b="0" dirty="0">
                        <a:latin typeface="HGS創英角ｺﾞｼｯｸUB" pitchFamily="50" charset="-128"/>
                        <a:ea typeface="HGS創英角ｺﾞｼｯｸUB" pitchFamily="50" charset="-128"/>
                      </a:endParaRPr>
                    </a:p>
                  </a:txBody>
                  <a:tcPr marL="99076" marR="99076" marT="45726" marB="45726" anchor="ctr">
                    <a:lnL w="38100" cap="flat" cmpd="sng" algn="ctr">
                      <a:solidFill>
                        <a:srgbClr val="FF0000"/>
                      </a:solidFill>
                      <a:prstDash val="sysDash"/>
                      <a:round/>
                      <a:headEnd type="none" w="med" len="med"/>
                      <a:tailEnd type="none" w="med" len="med"/>
                    </a:lnL>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70" name="正方形/長方形 69"/>
          <p:cNvSpPr/>
          <p:nvPr/>
        </p:nvSpPr>
        <p:spPr>
          <a:xfrm>
            <a:off x="8481394" y="5013177"/>
            <a:ext cx="1625860" cy="3571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345" tIns="45674" rIns="91345" bIns="45674" anchor="ctr"/>
          <a:lstStyle/>
          <a:p>
            <a:pPr defTabSz="912578">
              <a:defRPr/>
            </a:pPr>
            <a:r>
              <a:rPr lang="ja-JP" altLang="en-US" sz="1200" dirty="0">
                <a:solidFill>
                  <a:prstClr val="black"/>
                </a:solidFill>
              </a:rPr>
              <a:t>（単位：万人）</a:t>
            </a:r>
          </a:p>
        </p:txBody>
      </p:sp>
      <p:sp>
        <p:nvSpPr>
          <p:cNvPr id="71" name="正方形/長方形 70"/>
          <p:cNvSpPr/>
          <p:nvPr/>
        </p:nvSpPr>
        <p:spPr>
          <a:xfrm>
            <a:off x="38459" y="5029030"/>
            <a:ext cx="2652295" cy="292307"/>
          </a:xfrm>
          <a:prstGeom prst="rect">
            <a:avLst/>
          </a:prstGeom>
          <a:gradFill rotWithShape="1">
            <a:gsLst>
              <a:gs pos="0">
                <a:srgbClr val="4BACC6">
                  <a:tint val="50000"/>
                  <a:satMod val="300000"/>
                </a:srgbClr>
              </a:gs>
              <a:gs pos="35000">
                <a:srgbClr val="4BACC6">
                  <a:tint val="37000"/>
                  <a:satMod val="300000"/>
                </a:srgbClr>
              </a:gs>
              <a:gs pos="100000">
                <a:srgbClr val="4BACC6">
                  <a:tint val="15000"/>
                  <a:satMod val="350000"/>
                </a:srgbClr>
              </a:gs>
            </a:gsLst>
            <a:lin ang="16200000" scaled="1"/>
          </a:gradFill>
          <a:ln w="9525" cap="flat" cmpd="sng" algn="ctr">
            <a:solidFill>
              <a:srgbClr val="4BACC6">
                <a:shade val="95000"/>
                <a:satMod val="105000"/>
              </a:srgbClr>
            </a:solidFill>
            <a:prstDash val="solid"/>
          </a:ln>
          <a:effectLst>
            <a:outerShdw blurRad="40000" dist="20000" dir="5400000" rotWithShape="0">
              <a:srgbClr val="000000">
                <a:alpha val="38000"/>
              </a:srgbClr>
            </a:outerShdw>
          </a:effectLst>
        </p:spPr>
        <p:txBody>
          <a:bodyPr wrap="square" lIns="91357" tIns="45680" rIns="91357" bIns="45680" rtlCol="0" anchor="ctr">
            <a:spAutoFit/>
          </a:bodyPr>
          <a:lstStyle/>
          <a:p>
            <a:pPr algn="ctr" defTabSz="913575"/>
            <a:r>
              <a:rPr lang="ja-JP" altLang="en-US" sz="1300" dirty="0">
                <a:solidFill>
                  <a:prstClr val="black"/>
                </a:solidFill>
                <a:latin typeface="ＭＳ ゴシック" pitchFamily="49" charset="-128"/>
              </a:rPr>
              <a:t>特養の入所申込者の状況</a:t>
            </a:r>
            <a:endParaRPr lang="en-US" altLang="ja-JP" sz="1300" dirty="0">
              <a:solidFill>
                <a:prstClr val="black"/>
              </a:solidFill>
              <a:latin typeface="ＭＳ ゴシック" pitchFamily="49" charset="-128"/>
            </a:endParaRPr>
          </a:p>
        </p:txBody>
      </p:sp>
      <p:sp>
        <p:nvSpPr>
          <p:cNvPr id="72" name="正方形/長方形 71"/>
          <p:cNvSpPr/>
          <p:nvPr/>
        </p:nvSpPr>
        <p:spPr>
          <a:xfrm>
            <a:off x="-873641" y="6669360"/>
            <a:ext cx="10219135"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244" tIns="45621" rIns="91244" bIns="45621" anchor="ctr"/>
          <a:lstStyle/>
          <a:p>
            <a:pPr algn="r" defTabSz="912578">
              <a:defRPr/>
            </a:pPr>
            <a:r>
              <a:rPr lang="en-US" altLang="ja-JP" sz="1000" dirty="0">
                <a:solidFill>
                  <a:prstClr val="black"/>
                </a:solidFill>
              </a:rPr>
              <a:t>※</a:t>
            </a:r>
            <a:r>
              <a:rPr lang="ja-JP" altLang="en-US" sz="1000" dirty="0">
                <a:solidFill>
                  <a:prstClr val="black"/>
                </a:solidFill>
              </a:rPr>
              <a:t>各都道府県で把握している特別養護老人ホームの入所申込者の状況を集計したもの。　（ 平成２１年１２月集計。調査時点は都道府県によって異なる。）</a:t>
            </a:r>
          </a:p>
        </p:txBody>
      </p:sp>
      <p:sp>
        <p:nvSpPr>
          <p:cNvPr id="20" name="角丸四角形 19"/>
          <p:cNvSpPr/>
          <p:nvPr/>
        </p:nvSpPr>
        <p:spPr>
          <a:xfrm>
            <a:off x="1109277" y="2645296"/>
            <a:ext cx="9538356" cy="351656"/>
          </a:xfrm>
          <a:prstGeom prst="roundRect">
            <a:avLst/>
          </a:prstGeom>
          <a:noFill/>
          <a:ln w="25400" cap="flat" cmpd="sng" algn="ctr">
            <a:noFill/>
            <a:prstDash val="solid"/>
          </a:ln>
          <a:effectLst/>
        </p:spPr>
        <p:txBody>
          <a:bodyPr lIns="98665" tIns="49333" rIns="98665" bIns="49333" rtlCol="0" anchor="ctr"/>
          <a:lstStyle/>
          <a:p>
            <a:pPr algn="ctr" defTabSz="913575" fontAlgn="base">
              <a:spcBef>
                <a:spcPct val="0"/>
              </a:spcBef>
              <a:spcAft>
                <a:spcPct val="0"/>
              </a:spcAft>
              <a:defRPr/>
            </a:pPr>
            <a:r>
              <a:rPr kumimoji="0" lang="ja-JP" altLang="en-US" sz="1200" kern="0" dirty="0">
                <a:solidFill>
                  <a:prstClr val="black"/>
                </a:solidFill>
                <a:latin typeface="HGPｺﾞｼｯｸM" pitchFamily="50" charset="-128"/>
                <a:ea typeface="HGPｺﾞｼｯｸM" pitchFamily="50" charset="-128"/>
              </a:rPr>
              <a:t>≪　施設数：　７，８３１施設　　サービス受給者数：５１．１万人　（平成２５年８月）　≫</a:t>
            </a:r>
          </a:p>
        </p:txBody>
      </p:sp>
    </p:spTree>
    <p:extLst>
      <p:ext uri="{BB962C8B-B14F-4D97-AF65-F5344CB8AC3E}">
        <p14:creationId xmlns:p14="http://schemas.microsoft.com/office/powerpoint/2010/main" val="4855706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txBox="1">
            <a:spLocks/>
          </p:cNvSpPr>
          <p:nvPr/>
        </p:nvSpPr>
        <p:spPr bwMode="auto">
          <a:xfrm>
            <a:off x="477849" y="2636912"/>
            <a:ext cx="9023350" cy="1470026"/>
          </a:xfrm>
          <a:prstGeom prst="rect">
            <a:avLst/>
          </a:prstGeom>
          <a:noFill/>
          <a:ln w="9525">
            <a:noFill/>
            <a:miter lim="800000"/>
            <a:headEnd/>
            <a:tailEnd/>
          </a:ln>
        </p:spPr>
        <p:txBody>
          <a:bodyPr vert="horz" wrap="square" lIns="91341" tIns="45672" rIns="91341" bIns="45672" numCol="1" anchor="ctr" anchorCtr="0" compatLnSpc="1">
            <a:prstTxWarp prst="textNoShape">
              <a:avLst/>
            </a:prstTxWarp>
          </a:bodyPr>
          <a:lstStyle/>
          <a:p>
            <a:pPr algn="ctr">
              <a:defRPr/>
            </a:pPr>
            <a:r>
              <a:rPr lang="ja-JP" altLang="en-US" sz="4400" b="1" dirty="0" smtClean="0">
                <a:latin typeface="メイリオ" panose="020B0604030504040204" pitchFamily="50" charset="-128"/>
                <a:ea typeface="メイリオ" panose="020B0604030504040204" pitchFamily="50" charset="-128"/>
                <a:cs typeface="メイリオ" panose="020B0604030504040204" pitchFamily="50" charset="-128"/>
              </a:rPr>
              <a:t>在宅介護は地域でおねがい</a:t>
            </a:r>
            <a:endParaRPr lang="en-US" altLang="ja-JP" sz="4400"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角丸四角形 53"/>
          <p:cNvSpPr/>
          <p:nvPr/>
        </p:nvSpPr>
        <p:spPr>
          <a:xfrm>
            <a:off x="381760" y="1837421"/>
            <a:ext cx="9322545" cy="4104442"/>
          </a:xfrm>
          <a:prstGeom prst="roundRect">
            <a:avLst/>
          </a:prstGeom>
          <a:blipFill>
            <a:blip r:embed="rId3" cstate="print"/>
            <a:tile tx="0" ty="0" sx="100000" sy="100000" flip="none" algn="tl"/>
          </a:blipFill>
          <a:ln>
            <a:noFill/>
          </a:ln>
        </p:spPr>
        <p:style>
          <a:lnRef idx="1">
            <a:schemeClr val="accent5"/>
          </a:lnRef>
          <a:fillRef idx="2">
            <a:schemeClr val="accent5"/>
          </a:fillRef>
          <a:effectRef idx="1">
            <a:schemeClr val="accent5"/>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70" name="円/楕円 69"/>
          <p:cNvSpPr/>
          <p:nvPr/>
        </p:nvSpPr>
        <p:spPr>
          <a:xfrm>
            <a:off x="1192567" y="2701502"/>
            <a:ext cx="1284139" cy="504056"/>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57" name="円/楕円 56"/>
          <p:cNvSpPr/>
          <p:nvPr/>
        </p:nvSpPr>
        <p:spPr>
          <a:xfrm>
            <a:off x="1329885" y="2629496"/>
            <a:ext cx="7254806" cy="3096344"/>
          </a:xfrm>
          <a:prstGeom prst="ellipse">
            <a:avLst/>
          </a:prstGeom>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69" name="円/楕円 68"/>
          <p:cNvSpPr/>
          <p:nvPr/>
        </p:nvSpPr>
        <p:spPr>
          <a:xfrm>
            <a:off x="7726524" y="2917526"/>
            <a:ext cx="1728192" cy="504056"/>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73" name="右カーブ矢印 72"/>
          <p:cNvSpPr/>
          <p:nvPr/>
        </p:nvSpPr>
        <p:spPr>
          <a:xfrm rot="19031753">
            <a:off x="2740588" y="3126840"/>
            <a:ext cx="541706" cy="1432520"/>
          </a:xfrm>
          <a:prstGeom prst="curvedRigh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74" name="左カーブ矢印 73"/>
          <p:cNvSpPr/>
          <p:nvPr/>
        </p:nvSpPr>
        <p:spPr>
          <a:xfrm rot="9981534" flipH="1">
            <a:off x="4021197" y="3025636"/>
            <a:ext cx="456880" cy="966314"/>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75" name="右カーブ矢印 74"/>
          <p:cNvSpPr/>
          <p:nvPr/>
        </p:nvSpPr>
        <p:spPr>
          <a:xfrm rot="11588426" flipH="1">
            <a:off x="5264015" y="3020262"/>
            <a:ext cx="411173" cy="950643"/>
          </a:xfrm>
          <a:prstGeom prst="curvedRigh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71" name="左カーブ矢印 70"/>
          <p:cNvSpPr/>
          <p:nvPr/>
        </p:nvSpPr>
        <p:spPr>
          <a:xfrm rot="2216199">
            <a:off x="6551616" y="3123207"/>
            <a:ext cx="439767" cy="1318532"/>
          </a:xfrm>
          <a:prstGeom prst="curvedLeftArrow">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77" name="左カーブ矢印 76"/>
          <p:cNvSpPr/>
          <p:nvPr/>
        </p:nvSpPr>
        <p:spPr>
          <a:xfrm rot="1592324" flipH="1">
            <a:off x="3671720" y="3900200"/>
            <a:ext cx="496095" cy="1219710"/>
          </a:xfrm>
          <a:prstGeom prst="curvedLeftArrow">
            <a:avLst/>
          </a:prstGeom>
        </p:spPr>
        <p:style>
          <a:lnRef idx="1">
            <a:schemeClr val="accent3"/>
          </a:lnRef>
          <a:fillRef idx="3">
            <a:schemeClr val="accent3"/>
          </a:fillRef>
          <a:effectRef idx="2">
            <a:schemeClr val="accent3"/>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76" name="右カーブ矢印 75"/>
          <p:cNvSpPr/>
          <p:nvPr/>
        </p:nvSpPr>
        <p:spPr>
          <a:xfrm rot="12586660">
            <a:off x="5678626" y="4294806"/>
            <a:ext cx="545322" cy="1443837"/>
          </a:xfrm>
          <a:prstGeom prst="curvedRightArrow">
            <a:avLst>
              <a:gd name="adj1" fmla="val 23452"/>
              <a:gd name="adj2" fmla="val 50000"/>
              <a:gd name="adj3" fmla="val 26143"/>
            </a:avLst>
          </a:prstGeom>
        </p:spPr>
        <p:style>
          <a:lnRef idx="1">
            <a:schemeClr val="accent6"/>
          </a:lnRef>
          <a:fillRef idx="3">
            <a:schemeClr val="accent6"/>
          </a:fillRef>
          <a:effectRef idx="2">
            <a:schemeClr val="accent6"/>
          </a:effectRef>
          <a:fontRef idx="minor">
            <a:schemeClr val="lt1"/>
          </a:fontRef>
        </p:style>
        <p:txBody>
          <a:bodyPr lIns="91420" tIns="45713" rIns="91420" bIns="45713" rtlCol="0" anchor="ctr"/>
          <a:lstStyle/>
          <a:p>
            <a:pPr algn="ctr"/>
            <a:endParaRPr lang="ja-JP" altLang="en-US" spc="-100" dirty="0">
              <a:solidFill>
                <a:prstClr val="black"/>
              </a:solidFill>
            </a:endParaRPr>
          </a:p>
        </p:txBody>
      </p:sp>
      <p:sp>
        <p:nvSpPr>
          <p:cNvPr id="38" name="円/楕円 37"/>
          <p:cNvSpPr/>
          <p:nvPr/>
        </p:nvSpPr>
        <p:spPr>
          <a:xfrm>
            <a:off x="3670145" y="3725846"/>
            <a:ext cx="2574286" cy="703848"/>
          </a:xfrm>
          <a:prstGeom prst="ellipse">
            <a:avLst/>
          </a:prstGeom>
        </p:spPr>
        <p:style>
          <a:lnRef idx="1">
            <a:schemeClr val="accent2"/>
          </a:lnRef>
          <a:fillRef idx="2">
            <a:schemeClr val="accent2"/>
          </a:fillRef>
          <a:effectRef idx="1">
            <a:schemeClr val="accent2"/>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36" name="円/楕円 35"/>
          <p:cNvSpPr/>
          <p:nvPr/>
        </p:nvSpPr>
        <p:spPr>
          <a:xfrm>
            <a:off x="3334667" y="5149774"/>
            <a:ext cx="1368151"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41" name="テキスト ボックス 40"/>
          <p:cNvSpPr txBox="1"/>
          <p:nvPr/>
        </p:nvSpPr>
        <p:spPr>
          <a:xfrm>
            <a:off x="1641852" y="2269454"/>
            <a:ext cx="1170130" cy="338554"/>
          </a:xfrm>
          <a:prstGeom prst="rect">
            <a:avLst/>
          </a:prstGeom>
          <a:noFill/>
        </p:spPr>
        <p:txBody>
          <a:bodyPr wrap="square" lIns="91420" tIns="45713" rIns="91420" bIns="45713" rtlCol="0">
            <a:spAutoFit/>
          </a:bodyPr>
          <a:lstStyle/>
          <a:p>
            <a:endParaRPr lang="en-US" altLang="ja-JP" sz="1600" b="1" spc="-100" dirty="0" smtClean="0">
              <a:solidFill>
                <a:prstClr val="black"/>
              </a:solidFill>
              <a:latin typeface="HG丸ｺﾞｼｯｸM-PRO" pitchFamily="50" charset="-128"/>
              <a:ea typeface="HG丸ｺﾞｼｯｸM-PRO" pitchFamily="50" charset="-128"/>
            </a:endParaRPr>
          </a:p>
        </p:txBody>
      </p:sp>
      <p:sp>
        <p:nvSpPr>
          <p:cNvPr id="43" name="テキスト ボックス 42"/>
          <p:cNvSpPr txBox="1"/>
          <p:nvPr/>
        </p:nvSpPr>
        <p:spPr>
          <a:xfrm>
            <a:off x="3904169" y="4645931"/>
            <a:ext cx="2340260" cy="500123"/>
          </a:xfrm>
          <a:prstGeom prst="rect">
            <a:avLst/>
          </a:prstGeom>
          <a:noFill/>
        </p:spPr>
        <p:txBody>
          <a:bodyPr wrap="square" lIns="91420" tIns="45713" rIns="91420" bIns="45713" rtlCol="0">
            <a:spAutoFit/>
          </a:bodyPr>
          <a:lstStyle/>
          <a:p>
            <a:r>
              <a:rPr lang="ja-JP" altLang="en-US" sz="1050" spc="-100" dirty="0" smtClean="0">
                <a:solidFill>
                  <a:prstClr val="black"/>
                </a:solidFill>
                <a:latin typeface="ＭＳ Ｐゴシック"/>
              </a:rPr>
              <a:t>いつまでも元気に暮らすために･･･  </a:t>
            </a:r>
            <a:endParaRPr lang="en-US" altLang="ja-JP" sz="1050" spc="-100" dirty="0" smtClean="0">
              <a:solidFill>
                <a:prstClr val="black"/>
              </a:solidFill>
              <a:latin typeface="ＭＳ Ｐゴシック"/>
            </a:endParaRPr>
          </a:p>
          <a:p>
            <a:r>
              <a:rPr lang="ja-JP" altLang="en-US" sz="1600" b="1" spc="-100" dirty="0" smtClean="0">
                <a:solidFill>
                  <a:srgbClr val="FF0000"/>
                </a:solidFill>
                <a:latin typeface="HG丸ｺﾞｼｯｸM-PRO" pitchFamily="50" charset="-128"/>
                <a:ea typeface="HG丸ｺﾞｼｯｸM-PRO" pitchFamily="50" charset="-128"/>
              </a:rPr>
              <a:t>生活支援・介護予防</a:t>
            </a:r>
            <a:endParaRPr lang="en-US" altLang="ja-JP" sz="1600" b="1" spc="-100" dirty="0" smtClean="0">
              <a:solidFill>
                <a:srgbClr val="FF0000"/>
              </a:solidFill>
              <a:latin typeface="HG丸ｺﾞｼｯｸM-PRO" pitchFamily="50" charset="-128"/>
              <a:ea typeface="HG丸ｺﾞｼｯｸM-PRO" pitchFamily="50" charset="-128"/>
            </a:endParaRPr>
          </a:p>
        </p:txBody>
      </p:sp>
      <p:sp>
        <p:nvSpPr>
          <p:cNvPr id="44" name="テキスト ボックス 43"/>
          <p:cNvSpPr txBox="1"/>
          <p:nvPr/>
        </p:nvSpPr>
        <p:spPr>
          <a:xfrm>
            <a:off x="4486163" y="3515090"/>
            <a:ext cx="1032027" cy="338540"/>
          </a:xfrm>
          <a:prstGeom prst="rect">
            <a:avLst/>
          </a:prstGeom>
          <a:noFill/>
        </p:spPr>
        <p:txBody>
          <a:bodyPr wrap="square" lIns="91420" tIns="45713" rIns="91420" bIns="45713" rtlCol="0">
            <a:spAutoFit/>
          </a:bodyPr>
          <a:lstStyle/>
          <a:p>
            <a:r>
              <a:rPr lang="ja-JP" altLang="en-US" sz="1600" b="1" spc="-100" dirty="0" smtClean="0">
                <a:solidFill>
                  <a:srgbClr val="FF0000"/>
                </a:solidFill>
                <a:latin typeface="HG丸ｺﾞｼｯｸM-PRO" pitchFamily="50" charset="-128"/>
                <a:ea typeface="HG丸ｺﾞｼｯｸM-PRO" pitchFamily="50" charset="-128"/>
              </a:rPr>
              <a:t>住まい</a:t>
            </a:r>
            <a:endParaRPr lang="en-US" altLang="ja-JP" sz="1600" b="1" spc="-100" dirty="0" smtClean="0">
              <a:solidFill>
                <a:srgbClr val="FF0000"/>
              </a:solidFill>
              <a:latin typeface="HG丸ｺﾞｼｯｸM-PRO" pitchFamily="50" charset="-128"/>
              <a:ea typeface="HG丸ｺﾞｼｯｸM-PRO" pitchFamily="50" charset="-128"/>
            </a:endParaRPr>
          </a:p>
        </p:txBody>
      </p:sp>
      <p:pic>
        <p:nvPicPr>
          <p:cNvPr id="20" name="図 19" descr="building02_house1_cl.wmf"/>
          <p:cNvPicPr>
            <a:picLocks noChangeAspect="1"/>
          </p:cNvPicPr>
          <p:nvPr/>
        </p:nvPicPr>
        <p:blipFill>
          <a:blip r:embed="rId4" cstate="print"/>
          <a:stretch>
            <a:fillRect/>
          </a:stretch>
        </p:blipFill>
        <p:spPr>
          <a:xfrm>
            <a:off x="3982289" y="3709614"/>
            <a:ext cx="936105" cy="526898"/>
          </a:xfrm>
          <a:prstGeom prst="rect">
            <a:avLst/>
          </a:prstGeom>
        </p:spPr>
      </p:pic>
      <p:sp>
        <p:nvSpPr>
          <p:cNvPr id="55" name="角丸四角形 54"/>
          <p:cNvSpPr/>
          <p:nvPr/>
        </p:nvSpPr>
        <p:spPr>
          <a:xfrm>
            <a:off x="2853984" y="1981422"/>
            <a:ext cx="4368485" cy="360040"/>
          </a:xfrm>
          <a:prstGeom prst="roundRect">
            <a:avLst/>
          </a:prstGeom>
          <a:noFill/>
          <a:ln>
            <a:noFill/>
          </a:ln>
        </p:spPr>
        <p:style>
          <a:lnRef idx="2">
            <a:schemeClr val="accent6"/>
          </a:lnRef>
          <a:fillRef idx="1">
            <a:schemeClr val="lt1"/>
          </a:fillRef>
          <a:effectRef idx="0">
            <a:schemeClr val="accent6"/>
          </a:effectRef>
          <a:fontRef idx="minor">
            <a:schemeClr val="dk1"/>
          </a:fontRef>
        </p:style>
        <p:txBody>
          <a:bodyPr lIns="91420" tIns="45713" rIns="91420" bIns="45713" rtlCol="0" anchor="ctr"/>
          <a:lstStyle/>
          <a:p>
            <a:pPr algn="ctr"/>
            <a:r>
              <a:rPr lang="ja-JP" altLang="en-US" spc="-100" dirty="0" smtClean="0">
                <a:solidFill>
                  <a:prstClr val="black"/>
                </a:solidFill>
              </a:rPr>
              <a:t>２０２５年の地域包括ケアシステムの姿</a:t>
            </a:r>
            <a:endParaRPr lang="ja-JP" altLang="en-US" spc="-100" dirty="0">
              <a:solidFill>
                <a:prstClr val="black"/>
              </a:solidFill>
            </a:endParaRPr>
          </a:p>
        </p:txBody>
      </p:sp>
      <p:sp>
        <p:nvSpPr>
          <p:cNvPr id="59" name="角丸四角形 58"/>
          <p:cNvSpPr/>
          <p:nvPr/>
        </p:nvSpPr>
        <p:spPr>
          <a:xfrm>
            <a:off x="6574399" y="4429694"/>
            <a:ext cx="2884819" cy="864096"/>
          </a:xfrm>
          <a:prstGeom prst="roundRect">
            <a:avLst/>
          </a:prstGeom>
          <a:ln>
            <a:prstDash val="dash"/>
          </a:ln>
        </p:spPr>
        <p:style>
          <a:lnRef idx="2">
            <a:schemeClr val="accent3"/>
          </a:lnRef>
          <a:fillRef idx="1">
            <a:schemeClr val="lt1"/>
          </a:fillRef>
          <a:effectRef idx="0">
            <a:schemeClr val="accent3"/>
          </a:effectRef>
          <a:fontRef idx="minor">
            <a:schemeClr val="dk1"/>
          </a:fontRef>
        </p:style>
        <p:txBody>
          <a:bodyPr lIns="91420" tIns="45713" rIns="91420" bIns="45713" rtlCol="0" anchor="ctr"/>
          <a:lstStyle/>
          <a:p>
            <a:pPr marL="174625" indent="-174625"/>
            <a:r>
              <a:rPr lang="en-US" altLang="ja-JP" sz="1200" spc="-100" dirty="0" smtClean="0">
                <a:solidFill>
                  <a:prstClr val="black"/>
                </a:solidFill>
              </a:rPr>
              <a:t>※</a:t>
            </a:r>
            <a:r>
              <a:rPr lang="ja-JP" altLang="en-US" sz="1200" spc="-100" dirty="0" smtClean="0">
                <a:solidFill>
                  <a:prstClr val="black"/>
                </a:solidFill>
              </a:rPr>
              <a:t>　</a:t>
            </a:r>
            <a:r>
              <a:rPr lang="ja-JP" altLang="ja-JP" sz="1200" spc="-100" dirty="0" smtClean="0">
                <a:solidFill>
                  <a:prstClr val="black"/>
                </a:solidFill>
              </a:rPr>
              <a:t>地域包括ケアシステムは、おおむね３０分以内に必要なサービスが提供される日常生活圏域（具体的には中学校区）を単位として想定</a:t>
            </a:r>
            <a:endParaRPr lang="ja-JP" altLang="en-US" sz="1200" spc="-100" dirty="0">
              <a:solidFill>
                <a:prstClr val="black"/>
              </a:solidFill>
            </a:endParaRPr>
          </a:p>
        </p:txBody>
      </p:sp>
      <p:pic>
        <p:nvPicPr>
          <p:cNvPr id="3" name="図 2" descr="health_0150.wmf"/>
          <p:cNvPicPr>
            <a:picLocks noChangeAspect="1"/>
          </p:cNvPicPr>
          <p:nvPr/>
        </p:nvPicPr>
        <p:blipFill>
          <a:blip r:embed="rId5" cstate="print"/>
          <a:stretch>
            <a:fillRect/>
          </a:stretch>
        </p:blipFill>
        <p:spPr>
          <a:xfrm>
            <a:off x="5566285" y="3349828"/>
            <a:ext cx="290178" cy="920889"/>
          </a:xfrm>
          <a:prstGeom prst="rect">
            <a:avLst/>
          </a:prstGeom>
        </p:spPr>
      </p:pic>
      <p:pic>
        <p:nvPicPr>
          <p:cNvPr id="8" name="図 7" descr="health_0180.wmf"/>
          <p:cNvPicPr>
            <a:picLocks noChangeAspect="1"/>
          </p:cNvPicPr>
          <p:nvPr/>
        </p:nvPicPr>
        <p:blipFill>
          <a:blip r:embed="rId6" cstate="print"/>
          <a:stretch>
            <a:fillRect/>
          </a:stretch>
        </p:blipFill>
        <p:spPr>
          <a:xfrm>
            <a:off x="4846206" y="3637608"/>
            <a:ext cx="936104" cy="695910"/>
          </a:xfrm>
          <a:prstGeom prst="rect">
            <a:avLst/>
          </a:prstGeom>
        </p:spPr>
      </p:pic>
      <p:sp>
        <p:nvSpPr>
          <p:cNvPr id="48" name="円/楕円 47"/>
          <p:cNvSpPr/>
          <p:nvPr/>
        </p:nvSpPr>
        <p:spPr>
          <a:xfrm>
            <a:off x="5998773" y="2773510"/>
            <a:ext cx="2303821" cy="720080"/>
          </a:xfrm>
          <a:prstGeom prst="ellipse">
            <a:avLst/>
          </a:prstGeom>
        </p:spPr>
        <p:style>
          <a:lnRef idx="1">
            <a:schemeClr val="accent6"/>
          </a:lnRef>
          <a:fillRef idx="2">
            <a:schemeClr val="accent6"/>
          </a:fillRef>
          <a:effectRef idx="1">
            <a:schemeClr val="accent6"/>
          </a:effectRef>
          <a:fontRef idx="minor">
            <a:schemeClr val="dk1"/>
          </a:fontRef>
        </p:style>
        <p:txBody>
          <a:bodyPr lIns="91420" tIns="45713" rIns="91420" bIns="45713" rtlCol="0" anchor="ctr"/>
          <a:lstStyle/>
          <a:p>
            <a:pPr algn="ctr"/>
            <a:endParaRPr lang="ja-JP" altLang="en-US" spc="-100" dirty="0">
              <a:solidFill>
                <a:prstClr val="black"/>
              </a:solidFill>
            </a:endParaRPr>
          </a:p>
        </p:txBody>
      </p:sp>
      <p:pic>
        <p:nvPicPr>
          <p:cNvPr id="18" name="図 17" descr="build32.wmf"/>
          <p:cNvPicPr>
            <a:picLocks noChangeAspect="1"/>
          </p:cNvPicPr>
          <p:nvPr/>
        </p:nvPicPr>
        <p:blipFill>
          <a:blip r:embed="rId7" cstate="print"/>
          <a:stretch>
            <a:fillRect/>
          </a:stretch>
        </p:blipFill>
        <p:spPr>
          <a:xfrm>
            <a:off x="8077955" y="2413477"/>
            <a:ext cx="936104" cy="604665"/>
          </a:xfrm>
          <a:prstGeom prst="rect">
            <a:avLst/>
          </a:prstGeom>
        </p:spPr>
      </p:pic>
      <p:pic>
        <p:nvPicPr>
          <p:cNvPr id="6" name="図 5" descr="health_0166.wmf"/>
          <p:cNvPicPr>
            <a:picLocks noChangeAspect="1"/>
          </p:cNvPicPr>
          <p:nvPr/>
        </p:nvPicPr>
        <p:blipFill>
          <a:blip r:embed="rId8" cstate="print"/>
          <a:stretch>
            <a:fillRect/>
          </a:stretch>
        </p:blipFill>
        <p:spPr>
          <a:xfrm>
            <a:off x="8077960" y="2701505"/>
            <a:ext cx="858094" cy="559721"/>
          </a:xfrm>
          <a:prstGeom prst="rect">
            <a:avLst/>
          </a:prstGeom>
        </p:spPr>
      </p:pic>
      <p:pic>
        <p:nvPicPr>
          <p:cNvPr id="32" name="図 31" descr="build34.wmf"/>
          <p:cNvPicPr>
            <a:picLocks noChangeAspect="1"/>
          </p:cNvPicPr>
          <p:nvPr/>
        </p:nvPicPr>
        <p:blipFill>
          <a:blip r:embed="rId9" cstate="print"/>
          <a:stretch>
            <a:fillRect/>
          </a:stretch>
        </p:blipFill>
        <p:spPr>
          <a:xfrm>
            <a:off x="6934511" y="2413478"/>
            <a:ext cx="733281" cy="520673"/>
          </a:xfrm>
          <a:prstGeom prst="rect">
            <a:avLst/>
          </a:prstGeom>
        </p:spPr>
      </p:pic>
      <p:pic>
        <p:nvPicPr>
          <p:cNvPr id="9" name="図 8" descr="health_0047.wmf"/>
          <p:cNvPicPr>
            <a:picLocks noChangeAspect="1"/>
          </p:cNvPicPr>
          <p:nvPr/>
        </p:nvPicPr>
        <p:blipFill>
          <a:blip r:embed="rId10" cstate="print"/>
          <a:stretch>
            <a:fillRect/>
          </a:stretch>
        </p:blipFill>
        <p:spPr>
          <a:xfrm>
            <a:off x="7363597" y="2659148"/>
            <a:ext cx="722972" cy="690426"/>
          </a:xfrm>
          <a:prstGeom prst="rect">
            <a:avLst/>
          </a:prstGeom>
        </p:spPr>
      </p:pic>
      <p:sp>
        <p:nvSpPr>
          <p:cNvPr id="39" name="テキスト ボックス 38"/>
          <p:cNvSpPr txBox="1"/>
          <p:nvPr/>
        </p:nvSpPr>
        <p:spPr>
          <a:xfrm>
            <a:off x="6210838" y="3007839"/>
            <a:ext cx="3228034" cy="969482"/>
          </a:xfrm>
          <a:prstGeom prst="rect">
            <a:avLst/>
          </a:prstGeom>
          <a:noFill/>
        </p:spPr>
        <p:txBody>
          <a:bodyPr wrap="square" lIns="91420" tIns="45713" rIns="91420" bIns="45713" rtlCol="0">
            <a:spAutoFit/>
          </a:bodyPr>
          <a:lstStyle/>
          <a:p>
            <a:r>
              <a:rPr lang="ja-JP" altLang="en-US" sz="900" spc="-100" dirty="0" smtClean="0">
                <a:solidFill>
                  <a:prstClr val="black"/>
                </a:solidFill>
                <a:latin typeface="ＭＳ Ｐゴシック"/>
              </a:rPr>
              <a:t>■在宅系サービス：</a:t>
            </a:r>
            <a:endParaRPr lang="en-US" altLang="ja-JP" sz="900" spc="-100" dirty="0" smtClean="0">
              <a:solidFill>
                <a:prstClr val="black"/>
              </a:solidFill>
              <a:latin typeface="ＭＳ Ｐゴシック"/>
            </a:endParaRPr>
          </a:p>
          <a:p>
            <a:r>
              <a:rPr lang="ja-JP" altLang="en-US" sz="800" spc="-100" dirty="0" smtClean="0">
                <a:solidFill>
                  <a:prstClr val="black"/>
                </a:solidFill>
                <a:latin typeface="ＭＳ Ｐゴシック"/>
              </a:rPr>
              <a:t>・訪問介護　・訪問看護　・通所介護　</a:t>
            </a:r>
            <a:endParaRPr lang="en-US" altLang="ja-JP" sz="800" spc="-100" dirty="0" smtClean="0">
              <a:solidFill>
                <a:prstClr val="black"/>
              </a:solidFill>
              <a:latin typeface="ＭＳ Ｐゴシック"/>
            </a:endParaRPr>
          </a:p>
          <a:p>
            <a:r>
              <a:rPr lang="ja-JP" altLang="en-US" sz="800" spc="-100" dirty="0" smtClean="0">
                <a:solidFill>
                  <a:prstClr val="black"/>
                </a:solidFill>
                <a:latin typeface="ＭＳ Ｐゴシック"/>
              </a:rPr>
              <a:t>・小規模多機能型居宅介護</a:t>
            </a:r>
            <a:endParaRPr lang="en-US" altLang="ja-JP" sz="800" spc="-100" dirty="0" smtClean="0">
              <a:solidFill>
                <a:prstClr val="black"/>
              </a:solidFill>
              <a:latin typeface="ＭＳ Ｐゴシック"/>
            </a:endParaRPr>
          </a:p>
          <a:p>
            <a:r>
              <a:rPr lang="ja-JP" altLang="en-US" sz="800" spc="-100" dirty="0" smtClean="0">
                <a:solidFill>
                  <a:prstClr val="black"/>
                </a:solidFill>
                <a:latin typeface="ＭＳ Ｐゴシック"/>
              </a:rPr>
              <a:t>・</a:t>
            </a:r>
            <a:r>
              <a:rPr lang="ja-JP" altLang="en-US" sz="800" spc="-100" dirty="0" smtClean="0">
                <a:solidFill>
                  <a:prstClr val="black"/>
                </a:solidFill>
              </a:rPr>
              <a:t>短期入所生活介護</a:t>
            </a:r>
            <a:endParaRPr lang="en-US" altLang="ja-JP" sz="800" spc="-100" dirty="0" smtClean="0">
              <a:solidFill>
                <a:prstClr val="black"/>
              </a:solidFill>
            </a:endParaRPr>
          </a:p>
          <a:p>
            <a:r>
              <a:rPr lang="ja-JP" altLang="en-US" sz="800" spc="-100" dirty="0" smtClean="0">
                <a:solidFill>
                  <a:prstClr val="black"/>
                </a:solidFill>
              </a:rPr>
              <a:t>・</a:t>
            </a:r>
            <a:r>
              <a:rPr lang="en-US" altLang="ja-JP" sz="800" spc="-100" dirty="0" smtClean="0">
                <a:solidFill>
                  <a:prstClr val="black"/>
                </a:solidFill>
              </a:rPr>
              <a:t>24</a:t>
            </a:r>
            <a:r>
              <a:rPr lang="ja-JP" altLang="en-US" sz="800" spc="-100" dirty="0" smtClean="0">
                <a:solidFill>
                  <a:prstClr val="black"/>
                </a:solidFill>
              </a:rPr>
              <a:t>時間対応の訪問サービス</a:t>
            </a:r>
            <a:endParaRPr lang="en-US" altLang="ja-JP" sz="800" spc="-100" dirty="0" smtClean="0">
              <a:solidFill>
                <a:prstClr val="black"/>
              </a:solidFill>
            </a:endParaRPr>
          </a:p>
          <a:p>
            <a:r>
              <a:rPr lang="ja-JP" altLang="en-US" sz="800" spc="-100" dirty="0" smtClean="0">
                <a:solidFill>
                  <a:prstClr val="black"/>
                </a:solidFill>
              </a:rPr>
              <a:t>・複合型サービス</a:t>
            </a:r>
            <a:endParaRPr lang="en-US" altLang="ja-JP" sz="800" spc="-100" dirty="0" smtClean="0">
              <a:solidFill>
                <a:prstClr val="black"/>
              </a:solidFill>
            </a:endParaRPr>
          </a:p>
          <a:p>
            <a:r>
              <a:rPr lang="en-US" altLang="ja-JP" sz="800" spc="-100" dirty="0" smtClean="0">
                <a:solidFill>
                  <a:prstClr val="black"/>
                </a:solidFill>
              </a:rPr>
              <a:t>  </a:t>
            </a:r>
            <a:r>
              <a:rPr lang="ja-JP" altLang="en-US" sz="800" spc="-100" dirty="0" smtClean="0">
                <a:solidFill>
                  <a:prstClr val="black"/>
                </a:solidFill>
              </a:rPr>
              <a:t>　（小規模多機能型居宅介護＋訪問看護） </a:t>
            </a:r>
            <a:r>
              <a:rPr lang="ja-JP" altLang="en-US" sz="800" spc="-100" dirty="0" smtClean="0">
                <a:solidFill>
                  <a:prstClr val="black"/>
                </a:solidFill>
                <a:latin typeface="ＭＳ Ｐゴシック"/>
              </a:rPr>
              <a:t>等</a:t>
            </a:r>
            <a:endParaRPr lang="en-US" altLang="ja-JP" sz="800" spc="-100" dirty="0" smtClean="0">
              <a:solidFill>
                <a:prstClr val="black"/>
              </a:solidFill>
              <a:latin typeface="ＭＳ Ｐゴシック"/>
            </a:endParaRPr>
          </a:p>
        </p:txBody>
      </p:sp>
      <p:sp>
        <p:nvSpPr>
          <p:cNvPr id="51" name="角丸四角形吹き出し 50"/>
          <p:cNvSpPr/>
          <p:nvPr/>
        </p:nvSpPr>
        <p:spPr>
          <a:xfrm>
            <a:off x="3904113" y="4285678"/>
            <a:ext cx="1732224" cy="288032"/>
          </a:xfrm>
          <a:prstGeom prst="wedgeRoundRectCallout">
            <a:avLst>
              <a:gd name="adj1" fmla="val 3593"/>
              <a:gd name="adj2" fmla="val -98948"/>
              <a:gd name="adj3" fmla="val 16667"/>
            </a:avLst>
          </a:prstGeom>
          <a:ln w="12700">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r>
              <a:rPr lang="ja-JP" altLang="en-US" sz="900" spc="-100" dirty="0" smtClean="0">
                <a:solidFill>
                  <a:prstClr val="black"/>
                </a:solidFill>
              </a:rPr>
              <a:t>　・自宅</a:t>
            </a:r>
            <a:endParaRPr lang="en-US" altLang="ja-JP" sz="900" spc="-100" dirty="0" smtClean="0">
              <a:solidFill>
                <a:prstClr val="black"/>
              </a:solidFill>
            </a:endParaRPr>
          </a:p>
          <a:p>
            <a:r>
              <a:rPr lang="ja-JP" altLang="en-US" sz="900" spc="-100" dirty="0" smtClean="0">
                <a:solidFill>
                  <a:prstClr val="black"/>
                </a:solidFill>
              </a:rPr>
              <a:t>　・サービス付き高齢者向け住宅 等</a:t>
            </a:r>
            <a:endParaRPr lang="ja-JP" altLang="en-US" sz="900" spc="-100" dirty="0">
              <a:solidFill>
                <a:prstClr val="black"/>
              </a:solidFill>
            </a:endParaRPr>
          </a:p>
        </p:txBody>
      </p:sp>
      <p:pic>
        <p:nvPicPr>
          <p:cNvPr id="66" name="図 65" descr="building03_cl2.wmf"/>
          <p:cNvPicPr>
            <a:picLocks noChangeAspect="1"/>
          </p:cNvPicPr>
          <p:nvPr/>
        </p:nvPicPr>
        <p:blipFill>
          <a:blip r:embed="rId11" cstate="print"/>
          <a:stretch>
            <a:fillRect/>
          </a:stretch>
        </p:blipFill>
        <p:spPr>
          <a:xfrm flipH="1">
            <a:off x="1411385" y="4451662"/>
            <a:ext cx="648074" cy="551017"/>
          </a:xfrm>
          <a:prstGeom prst="rect">
            <a:avLst/>
          </a:prstGeom>
        </p:spPr>
      </p:pic>
      <p:sp>
        <p:nvSpPr>
          <p:cNvPr id="78" name="角丸四角形吹き出し 77"/>
          <p:cNvSpPr/>
          <p:nvPr/>
        </p:nvSpPr>
        <p:spPr>
          <a:xfrm>
            <a:off x="2203437" y="4501699"/>
            <a:ext cx="1422159" cy="360040"/>
          </a:xfrm>
          <a:prstGeom prst="wedgeRoundRectCallout">
            <a:avLst>
              <a:gd name="adj1" fmla="val -69366"/>
              <a:gd name="adj2" fmla="val 26389"/>
              <a:gd name="adj3" fmla="val 16667"/>
            </a:avLst>
          </a:prstGeom>
          <a:ln w="19050">
            <a:solidFill>
              <a:srgbClr val="FFC000"/>
            </a:solidFill>
            <a:prstDash val="dash"/>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a:r>
              <a:rPr lang="ja-JP" altLang="en-US" sz="900" spc="-100" dirty="0" smtClean="0">
                <a:solidFill>
                  <a:prstClr val="black"/>
                </a:solidFill>
              </a:rPr>
              <a:t>相談業務やサービスの</a:t>
            </a:r>
            <a:endParaRPr lang="en-US" altLang="ja-JP" sz="900" spc="-100" dirty="0" smtClean="0">
              <a:solidFill>
                <a:prstClr val="black"/>
              </a:solidFill>
            </a:endParaRPr>
          </a:p>
          <a:p>
            <a:pPr algn="ctr"/>
            <a:r>
              <a:rPr lang="ja-JP" altLang="en-US" sz="900" spc="-100" dirty="0" smtClean="0">
                <a:solidFill>
                  <a:prstClr val="black"/>
                </a:solidFill>
              </a:rPr>
              <a:t>コーディネートを行います。</a:t>
            </a:r>
            <a:endParaRPr lang="ja-JP" altLang="en-US" sz="900" spc="-100" dirty="0">
              <a:solidFill>
                <a:prstClr val="black"/>
              </a:solidFill>
            </a:endParaRPr>
          </a:p>
        </p:txBody>
      </p:sp>
      <p:pic>
        <p:nvPicPr>
          <p:cNvPr id="40" name="図 39" descr="health_0179.wmf"/>
          <p:cNvPicPr>
            <a:picLocks noChangeAspect="1"/>
          </p:cNvPicPr>
          <p:nvPr/>
        </p:nvPicPr>
        <p:blipFill>
          <a:blip r:embed="rId12" cstate="print"/>
          <a:stretch>
            <a:fillRect/>
          </a:stretch>
        </p:blipFill>
        <p:spPr>
          <a:xfrm>
            <a:off x="6045981" y="2634984"/>
            <a:ext cx="888573" cy="498566"/>
          </a:xfrm>
          <a:prstGeom prst="rect">
            <a:avLst/>
          </a:prstGeom>
        </p:spPr>
      </p:pic>
      <p:sp>
        <p:nvSpPr>
          <p:cNvPr id="65" name="テキスト ボックス 64"/>
          <p:cNvSpPr txBox="1"/>
          <p:nvPr/>
        </p:nvSpPr>
        <p:spPr>
          <a:xfrm>
            <a:off x="8511390" y="3136473"/>
            <a:ext cx="1649237" cy="954093"/>
          </a:xfrm>
          <a:prstGeom prst="rect">
            <a:avLst/>
          </a:prstGeom>
          <a:noFill/>
        </p:spPr>
        <p:txBody>
          <a:bodyPr wrap="square" lIns="91420" tIns="45713" rIns="91420" bIns="45713" rtlCol="0">
            <a:spAutoFit/>
          </a:bodyPr>
          <a:lstStyle/>
          <a:p>
            <a:r>
              <a:rPr lang="ja-JP" altLang="en-US" sz="800" spc="-100" dirty="0" smtClean="0">
                <a:solidFill>
                  <a:prstClr val="black"/>
                </a:solidFill>
              </a:rPr>
              <a:t>■施設・居住系サービス</a:t>
            </a:r>
          </a:p>
          <a:p>
            <a:r>
              <a:rPr lang="ja-JP" altLang="en-US" sz="800" spc="-100" dirty="0" smtClean="0">
                <a:solidFill>
                  <a:prstClr val="black"/>
                </a:solidFill>
              </a:rPr>
              <a:t>・介護老人福祉施設</a:t>
            </a:r>
            <a:endParaRPr lang="en-US" altLang="ja-JP" sz="800" spc="-100" dirty="0" smtClean="0">
              <a:solidFill>
                <a:prstClr val="black"/>
              </a:solidFill>
            </a:endParaRPr>
          </a:p>
          <a:p>
            <a:r>
              <a:rPr lang="ja-JP" altLang="en-US" sz="800" spc="-100" dirty="0" smtClean="0">
                <a:solidFill>
                  <a:prstClr val="black"/>
                </a:solidFill>
              </a:rPr>
              <a:t>・介護老人保健施設</a:t>
            </a:r>
            <a:endParaRPr lang="en-US" altLang="ja-JP" sz="800" spc="-100" dirty="0" smtClean="0">
              <a:solidFill>
                <a:prstClr val="black"/>
              </a:solidFill>
            </a:endParaRPr>
          </a:p>
          <a:p>
            <a:r>
              <a:rPr lang="ja-JP" altLang="en-US" sz="800" spc="-100" dirty="0" smtClean="0">
                <a:solidFill>
                  <a:prstClr val="black"/>
                </a:solidFill>
                <a:latin typeface="ＭＳ Ｐゴシック"/>
              </a:rPr>
              <a:t>・</a:t>
            </a:r>
            <a:r>
              <a:rPr lang="ja-JP" altLang="en-US" sz="800" spc="-100" dirty="0" smtClean="0">
                <a:solidFill>
                  <a:prstClr val="black"/>
                </a:solidFill>
                <a:latin typeface="Arial" charset="0"/>
              </a:rPr>
              <a:t>認知症共同生活介護</a:t>
            </a:r>
            <a:endParaRPr lang="en-US" altLang="ja-JP" sz="800" spc="-100" dirty="0" smtClean="0">
              <a:solidFill>
                <a:prstClr val="black"/>
              </a:solidFill>
              <a:latin typeface="Arial" charset="0"/>
            </a:endParaRPr>
          </a:p>
          <a:p>
            <a:r>
              <a:rPr lang="ja-JP" altLang="en-US" sz="800" spc="-100" dirty="0" smtClean="0">
                <a:solidFill>
                  <a:prstClr val="black"/>
                </a:solidFill>
                <a:latin typeface="Arial" charset="0"/>
              </a:rPr>
              <a:t>・特定施設入所者生活介護</a:t>
            </a:r>
            <a:endParaRPr lang="en-US" altLang="ja-JP" sz="800" spc="-100" dirty="0" smtClean="0">
              <a:solidFill>
                <a:prstClr val="black"/>
              </a:solidFill>
              <a:latin typeface="Arial" charset="0"/>
            </a:endParaRPr>
          </a:p>
          <a:p>
            <a:r>
              <a:rPr lang="ja-JP" altLang="en-US" sz="800" spc="-100" dirty="0" smtClean="0">
                <a:solidFill>
                  <a:prstClr val="black"/>
                </a:solidFill>
                <a:latin typeface="Arial" charset="0"/>
              </a:rPr>
              <a:t>　　　　　　　　　　　　　　　　</a:t>
            </a:r>
            <a:r>
              <a:rPr lang="ja-JP" altLang="en-US" sz="800" spc="-100" dirty="0" smtClean="0">
                <a:solidFill>
                  <a:prstClr val="black"/>
                </a:solidFill>
              </a:rPr>
              <a:t>等</a:t>
            </a:r>
            <a:endParaRPr lang="en-US" altLang="ja-JP" sz="800" spc="-100" dirty="0" smtClean="0">
              <a:solidFill>
                <a:prstClr val="black"/>
              </a:solidFill>
            </a:endParaRPr>
          </a:p>
          <a:p>
            <a:endParaRPr lang="en-US" altLang="ja-JP" sz="800" spc="-100" dirty="0" smtClean="0">
              <a:solidFill>
                <a:prstClr val="black"/>
              </a:solidFill>
              <a:latin typeface="ＭＳ Ｐゴシック"/>
            </a:endParaRPr>
          </a:p>
        </p:txBody>
      </p:sp>
      <p:sp>
        <p:nvSpPr>
          <p:cNvPr id="35" name="円/楕円 34"/>
          <p:cNvSpPr/>
          <p:nvPr/>
        </p:nvSpPr>
        <p:spPr>
          <a:xfrm>
            <a:off x="2117530" y="2773510"/>
            <a:ext cx="1864578" cy="648072"/>
          </a:xfrm>
          <a:prstGeom prst="ellipse">
            <a:avLst/>
          </a:prstGeom>
        </p:spPr>
        <p:style>
          <a:lnRef idx="1">
            <a:schemeClr val="accent1"/>
          </a:lnRef>
          <a:fillRef idx="2">
            <a:schemeClr val="accent1"/>
          </a:fillRef>
          <a:effectRef idx="1">
            <a:schemeClr val="accent1"/>
          </a:effectRef>
          <a:fontRef idx="minor">
            <a:schemeClr val="dk1"/>
          </a:fontRef>
        </p:style>
        <p:txBody>
          <a:bodyPr lIns="91420" tIns="45713" rIns="91420" bIns="45713" rtlCol="0" anchor="ctr"/>
          <a:lstStyle/>
          <a:p>
            <a:pPr algn="ctr"/>
            <a:endParaRPr lang="ja-JP" altLang="en-US" spc="-100" dirty="0">
              <a:solidFill>
                <a:prstClr val="black"/>
              </a:solidFill>
            </a:endParaRPr>
          </a:p>
        </p:txBody>
      </p:sp>
      <p:pic>
        <p:nvPicPr>
          <p:cNvPr id="13" name="図 12" descr="doctor4_3.gif"/>
          <p:cNvPicPr>
            <a:picLocks noChangeAspect="1"/>
          </p:cNvPicPr>
          <p:nvPr/>
        </p:nvPicPr>
        <p:blipFill>
          <a:blip r:embed="rId13" cstate="print"/>
          <a:stretch>
            <a:fillRect/>
          </a:stretch>
        </p:blipFill>
        <p:spPr>
          <a:xfrm>
            <a:off x="2541948" y="2485478"/>
            <a:ext cx="643706" cy="679076"/>
          </a:xfrm>
          <a:prstGeom prst="rect">
            <a:avLst/>
          </a:prstGeom>
        </p:spPr>
      </p:pic>
      <p:pic>
        <p:nvPicPr>
          <p:cNvPr id="14" name="図 13" descr="doctor_illust07_02.gif"/>
          <p:cNvPicPr>
            <a:picLocks noChangeAspect="1"/>
          </p:cNvPicPr>
          <p:nvPr/>
        </p:nvPicPr>
        <p:blipFill>
          <a:blip r:embed="rId14" cstate="print"/>
          <a:stretch>
            <a:fillRect/>
          </a:stretch>
        </p:blipFill>
        <p:spPr>
          <a:xfrm>
            <a:off x="2900778" y="2493966"/>
            <a:ext cx="643708" cy="713030"/>
          </a:xfrm>
          <a:prstGeom prst="rect">
            <a:avLst/>
          </a:prstGeom>
        </p:spPr>
      </p:pic>
      <p:sp>
        <p:nvSpPr>
          <p:cNvPr id="79" name="円/楕円 78"/>
          <p:cNvSpPr/>
          <p:nvPr/>
        </p:nvSpPr>
        <p:spPr>
          <a:xfrm>
            <a:off x="4342163" y="5410422"/>
            <a:ext cx="1152128" cy="38742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72" name="円/楕円 71"/>
          <p:cNvSpPr/>
          <p:nvPr/>
        </p:nvSpPr>
        <p:spPr>
          <a:xfrm>
            <a:off x="5202124" y="5265279"/>
            <a:ext cx="1300269" cy="576064"/>
          </a:xfrm>
          <a:prstGeom prst="ellipse">
            <a:avLst/>
          </a:prstGeom>
        </p:spPr>
        <p:style>
          <a:lnRef idx="1">
            <a:schemeClr val="accent4"/>
          </a:lnRef>
          <a:fillRef idx="2">
            <a:schemeClr val="accent4"/>
          </a:fillRef>
          <a:effectRef idx="1">
            <a:schemeClr val="accent4"/>
          </a:effectRef>
          <a:fontRef idx="minor">
            <a:schemeClr val="dk1"/>
          </a:fontRef>
        </p:style>
        <p:txBody>
          <a:bodyPr lIns="91420" tIns="45713" rIns="91420" bIns="45713" rtlCol="0" anchor="ctr"/>
          <a:lstStyle/>
          <a:p>
            <a:pPr algn="ctr"/>
            <a:endParaRPr lang="ja-JP" altLang="en-US" spc="-100" dirty="0">
              <a:solidFill>
                <a:prstClr val="black"/>
              </a:solidFill>
            </a:endParaRPr>
          </a:p>
        </p:txBody>
      </p:sp>
      <p:sp>
        <p:nvSpPr>
          <p:cNvPr id="62" name="正方形/長方形 61"/>
          <p:cNvSpPr/>
          <p:nvPr/>
        </p:nvSpPr>
        <p:spPr>
          <a:xfrm>
            <a:off x="2685965" y="3061542"/>
            <a:ext cx="1944216"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spc="-100" dirty="0" smtClean="0">
                <a:solidFill>
                  <a:prstClr val="black"/>
                </a:solidFill>
              </a:rPr>
              <a:t>日常の医療：</a:t>
            </a:r>
            <a:endParaRPr lang="en-US" altLang="ja-JP" sz="900" spc="-100" dirty="0" smtClean="0">
              <a:solidFill>
                <a:prstClr val="black"/>
              </a:solidFill>
            </a:endParaRPr>
          </a:p>
          <a:p>
            <a:r>
              <a:rPr lang="ja-JP" altLang="en-US" sz="900" spc="-100" dirty="0" smtClean="0">
                <a:solidFill>
                  <a:prstClr val="black"/>
                </a:solidFill>
              </a:rPr>
              <a:t>　・かかりつけ医</a:t>
            </a:r>
            <a:endParaRPr lang="en-US" altLang="ja-JP" sz="900" spc="-100" dirty="0" smtClean="0">
              <a:solidFill>
                <a:prstClr val="black"/>
              </a:solidFill>
            </a:endParaRPr>
          </a:p>
          <a:p>
            <a:r>
              <a:rPr lang="ja-JP" altLang="en-US" sz="900" spc="-100" dirty="0" smtClean="0">
                <a:solidFill>
                  <a:prstClr val="black"/>
                </a:solidFill>
              </a:rPr>
              <a:t>　・地域の連携病院</a:t>
            </a:r>
            <a:endParaRPr lang="ja-JP" altLang="en-US" sz="900" spc="-100" dirty="0">
              <a:solidFill>
                <a:prstClr val="black"/>
              </a:solidFill>
            </a:endParaRPr>
          </a:p>
        </p:txBody>
      </p:sp>
      <p:pic>
        <p:nvPicPr>
          <p:cNvPr id="4" name="図 3" descr="health_0183.wmf"/>
          <p:cNvPicPr>
            <a:picLocks noChangeAspect="1"/>
          </p:cNvPicPr>
          <p:nvPr/>
        </p:nvPicPr>
        <p:blipFill>
          <a:blip r:embed="rId15" cstate="print"/>
          <a:stretch>
            <a:fillRect/>
          </a:stretch>
        </p:blipFill>
        <p:spPr>
          <a:xfrm>
            <a:off x="5494281" y="5077987"/>
            <a:ext cx="790890" cy="661959"/>
          </a:xfrm>
          <a:prstGeom prst="rect">
            <a:avLst/>
          </a:prstGeom>
        </p:spPr>
      </p:pic>
      <p:pic>
        <p:nvPicPr>
          <p:cNvPr id="5" name="図 4" descr="health_0153.wmf"/>
          <p:cNvPicPr>
            <a:picLocks noChangeAspect="1"/>
          </p:cNvPicPr>
          <p:nvPr/>
        </p:nvPicPr>
        <p:blipFill>
          <a:blip r:embed="rId16" cstate="print"/>
          <a:stretch>
            <a:fillRect/>
          </a:stretch>
        </p:blipFill>
        <p:spPr>
          <a:xfrm>
            <a:off x="4702308" y="5149774"/>
            <a:ext cx="499255" cy="521250"/>
          </a:xfrm>
          <a:prstGeom prst="rect">
            <a:avLst/>
          </a:prstGeom>
        </p:spPr>
      </p:pic>
      <p:sp>
        <p:nvSpPr>
          <p:cNvPr id="47" name="テキスト ボックス 46"/>
          <p:cNvSpPr txBox="1"/>
          <p:nvPr/>
        </p:nvSpPr>
        <p:spPr>
          <a:xfrm>
            <a:off x="3244042" y="5680508"/>
            <a:ext cx="4914546" cy="280721"/>
          </a:xfrm>
          <a:prstGeom prst="rect">
            <a:avLst/>
          </a:prstGeom>
          <a:noFill/>
        </p:spPr>
        <p:txBody>
          <a:bodyPr wrap="square" lIns="91420" tIns="45713" rIns="91420" bIns="45713" rtlCol="0">
            <a:spAutoFit/>
          </a:bodyPr>
          <a:lstStyle/>
          <a:p>
            <a:r>
              <a:rPr lang="ja-JP" altLang="en-US" sz="1200" spc="-100" dirty="0" smtClean="0">
                <a:solidFill>
                  <a:prstClr val="black"/>
                </a:solidFill>
                <a:latin typeface="HG丸ｺﾞｼｯｸM-PRO" pitchFamily="50" charset="-128"/>
                <a:ea typeface="HG丸ｺﾞｼｯｸM-PRO" pitchFamily="50" charset="-128"/>
              </a:rPr>
              <a:t>老人クラブ・自治会・ボランティア・</a:t>
            </a:r>
            <a:r>
              <a:rPr lang="en-US" altLang="ja-JP" sz="1200" spc="-100" dirty="0" smtClean="0">
                <a:solidFill>
                  <a:prstClr val="black"/>
                </a:solidFill>
                <a:latin typeface="HG丸ｺﾞｼｯｸM-PRO" pitchFamily="50" charset="-128"/>
                <a:ea typeface="HG丸ｺﾞｼｯｸM-PRO" pitchFamily="50" charset="-128"/>
              </a:rPr>
              <a:t>NPO</a:t>
            </a:r>
            <a:r>
              <a:rPr lang="ja-JP" altLang="en-US" sz="1200" spc="-100" dirty="0" smtClean="0">
                <a:solidFill>
                  <a:prstClr val="black"/>
                </a:solidFill>
                <a:latin typeface="HG丸ｺﾞｼｯｸM-PRO" pitchFamily="50" charset="-128"/>
                <a:ea typeface="HG丸ｺﾞｼｯｸM-PRO" pitchFamily="50" charset="-128"/>
              </a:rPr>
              <a:t>　等</a:t>
            </a:r>
            <a:endParaRPr lang="en-US" altLang="ja-JP" sz="1200" spc="-100" dirty="0" smtClean="0">
              <a:solidFill>
                <a:prstClr val="black"/>
              </a:solidFill>
              <a:latin typeface="HG丸ｺﾞｼｯｸM-PRO" pitchFamily="50" charset="-128"/>
              <a:ea typeface="HG丸ｺﾞｼｯｸM-PRO" pitchFamily="50" charset="-128"/>
            </a:endParaRPr>
          </a:p>
        </p:txBody>
      </p:sp>
      <p:pic>
        <p:nvPicPr>
          <p:cNvPr id="28" name="図 27" descr="person_0290.wmf"/>
          <p:cNvPicPr>
            <a:picLocks noChangeAspect="1"/>
          </p:cNvPicPr>
          <p:nvPr/>
        </p:nvPicPr>
        <p:blipFill>
          <a:blip r:embed="rId17" cstate="print"/>
          <a:stretch>
            <a:fillRect/>
          </a:stretch>
        </p:blipFill>
        <p:spPr>
          <a:xfrm flipH="1">
            <a:off x="1267342" y="4235235"/>
            <a:ext cx="402046" cy="750252"/>
          </a:xfrm>
          <a:prstGeom prst="rect">
            <a:avLst/>
          </a:prstGeom>
        </p:spPr>
      </p:pic>
      <p:sp>
        <p:nvSpPr>
          <p:cNvPr id="49" name="テキスト ボックス 48"/>
          <p:cNvSpPr txBox="1"/>
          <p:nvPr/>
        </p:nvSpPr>
        <p:spPr>
          <a:xfrm>
            <a:off x="778817" y="3853848"/>
            <a:ext cx="1856656" cy="430873"/>
          </a:xfrm>
          <a:prstGeom prst="rect">
            <a:avLst/>
          </a:prstGeom>
          <a:noFill/>
        </p:spPr>
        <p:txBody>
          <a:bodyPr wrap="square" lIns="91420" tIns="45713" rIns="91420" bIns="45713" rtlCol="0">
            <a:spAutoFit/>
          </a:bodyPr>
          <a:lstStyle/>
          <a:p>
            <a:r>
              <a:rPr lang="ja-JP" altLang="en-US" sz="1100" spc="-100" dirty="0" smtClean="0">
                <a:solidFill>
                  <a:prstClr val="black"/>
                </a:solidFill>
                <a:latin typeface="ＭＳ Ｐゴシック"/>
              </a:rPr>
              <a:t>・地域包括支援センター</a:t>
            </a:r>
            <a:endParaRPr lang="en-US" altLang="ja-JP" sz="1100" spc="-100" dirty="0" smtClean="0">
              <a:solidFill>
                <a:prstClr val="black"/>
              </a:solidFill>
              <a:latin typeface="ＭＳ Ｐゴシック"/>
            </a:endParaRPr>
          </a:p>
          <a:p>
            <a:r>
              <a:rPr lang="ja-JP" altLang="en-US" sz="1100" spc="-100" dirty="0" smtClean="0">
                <a:solidFill>
                  <a:prstClr val="black"/>
                </a:solidFill>
                <a:latin typeface="ＭＳ Ｐゴシック"/>
              </a:rPr>
              <a:t>・ケアマネジャー</a:t>
            </a:r>
            <a:endParaRPr lang="en-US" altLang="ja-JP" sz="1100" spc="-100" dirty="0" smtClean="0">
              <a:solidFill>
                <a:prstClr val="black"/>
              </a:solidFill>
              <a:latin typeface="ＭＳ Ｐゴシック"/>
            </a:endParaRPr>
          </a:p>
        </p:txBody>
      </p:sp>
      <p:sp>
        <p:nvSpPr>
          <p:cNvPr id="50" name="テキスト ボックス 49"/>
          <p:cNvSpPr txBox="1"/>
          <p:nvPr/>
        </p:nvSpPr>
        <p:spPr>
          <a:xfrm>
            <a:off x="3766095" y="3061554"/>
            <a:ext cx="1008112" cy="276985"/>
          </a:xfrm>
          <a:prstGeom prst="rect">
            <a:avLst/>
          </a:prstGeom>
          <a:noFill/>
        </p:spPr>
        <p:txBody>
          <a:bodyPr wrap="square" lIns="91420" tIns="45713" rIns="91420" bIns="45713" rtlCol="0">
            <a:spAutoFit/>
          </a:bodyPr>
          <a:lstStyle/>
          <a:p>
            <a:r>
              <a:rPr lang="ja-JP" altLang="en-US" sz="1200" spc="-100" dirty="0" smtClean="0">
                <a:solidFill>
                  <a:prstClr val="black"/>
                </a:solidFill>
                <a:latin typeface="HG丸ｺﾞｼｯｸM-PRO" pitchFamily="50" charset="-128"/>
                <a:ea typeface="HG丸ｺﾞｼｯｸM-PRO" pitchFamily="50" charset="-128"/>
              </a:rPr>
              <a:t>通院・入院</a:t>
            </a:r>
            <a:endParaRPr lang="en-US" altLang="ja-JP" sz="1200" spc="-100" dirty="0" smtClean="0">
              <a:solidFill>
                <a:prstClr val="black"/>
              </a:solidFill>
              <a:latin typeface="HG丸ｺﾞｼｯｸM-PRO" pitchFamily="50" charset="-128"/>
              <a:ea typeface="HG丸ｺﾞｼｯｸM-PRO" pitchFamily="50" charset="-128"/>
            </a:endParaRPr>
          </a:p>
        </p:txBody>
      </p:sp>
      <p:sp>
        <p:nvSpPr>
          <p:cNvPr id="46" name="テキスト ボックス 45"/>
          <p:cNvSpPr txBox="1"/>
          <p:nvPr/>
        </p:nvSpPr>
        <p:spPr>
          <a:xfrm>
            <a:off x="5268628" y="3061555"/>
            <a:ext cx="945734" cy="276985"/>
          </a:xfrm>
          <a:prstGeom prst="rect">
            <a:avLst/>
          </a:prstGeom>
          <a:noFill/>
        </p:spPr>
        <p:txBody>
          <a:bodyPr wrap="square" lIns="91420" tIns="45713" rIns="91420" bIns="45713" rtlCol="0">
            <a:spAutoFit/>
          </a:bodyPr>
          <a:lstStyle/>
          <a:p>
            <a:r>
              <a:rPr lang="ja-JP" altLang="en-US" sz="1200" spc="-100" dirty="0" smtClean="0">
                <a:solidFill>
                  <a:prstClr val="black"/>
                </a:solidFill>
                <a:latin typeface="HG丸ｺﾞｼｯｸM-PRO" pitchFamily="50" charset="-128"/>
                <a:ea typeface="HG丸ｺﾞｼｯｸM-PRO" pitchFamily="50" charset="-128"/>
              </a:rPr>
              <a:t>通所・入所</a:t>
            </a:r>
            <a:endParaRPr lang="en-US" altLang="ja-JP" sz="1200" spc="-100" dirty="0" smtClean="0">
              <a:solidFill>
                <a:prstClr val="black"/>
              </a:solidFill>
              <a:latin typeface="HG丸ｺﾞｼｯｸM-PRO" pitchFamily="50" charset="-128"/>
              <a:ea typeface="HG丸ｺﾞｼｯｸM-PRO" pitchFamily="50" charset="-128"/>
            </a:endParaRPr>
          </a:p>
        </p:txBody>
      </p:sp>
      <p:pic>
        <p:nvPicPr>
          <p:cNvPr id="64" name="図 63" descr="小規模building03_cl2.png"/>
          <p:cNvPicPr>
            <a:picLocks noChangeAspect="1"/>
          </p:cNvPicPr>
          <p:nvPr/>
        </p:nvPicPr>
        <p:blipFill>
          <a:blip r:embed="rId18" cstate="print"/>
          <a:stretch>
            <a:fillRect/>
          </a:stretch>
        </p:blipFill>
        <p:spPr>
          <a:xfrm>
            <a:off x="1328374" y="2269454"/>
            <a:ext cx="540237" cy="603076"/>
          </a:xfrm>
          <a:prstGeom prst="rect">
            <a:avLst/>
          </a:prstGeom>
        </p:spPr>
      </p:pic>
      <p:sp>
        <p:nvSpPr>
          <p:cNvPr id="63" name="正方形/長方形 62"/>
          <p:cNvSpPr/>
          <p:nvPr/>
        </p:nvSpPr>
        <p:spPr>
          <a:xfrm>
            <a:off x="927815" y="2917526"/>
            <a:ext cx="1768719" cy="5760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spc="-100" dirty="0" smtClean="0">
                <a:solidFill>
                  <a:prstClr val="black"/>
                </a:solidFill>
              </a:rPr>
              <a:t>・急性期病院</a:t>
            </a:r>
            <a:endParaRPr lang="en-US" altLang="ja-JP" sz="900" spc="-100" dirty="0" smtClean="0">
              <a:solidFill>
                <a:prstClr val="black"/>
              </a:solidFill>
            </a:endParaRPr>
          </a:p>
          <a:p>
            <a:r>
              <a:rPr lang="ja-JP" altLang="en-US" sz="900" spc="-100" dirty="0" smtClean="0">
                <a:solidFill>
                  <a:prstClr val="black"/>
                </a:solidFill>
              </a:rPr>
              <a:t>・亜急性期・回復期</a:t>
            </a:r>
            <a:endParaRPr lang="en-US" altLang="ja-JP" sz="900" spc="-100" dirty="0" smtClean="0">
              <a:solidFill>
                <a:prstClr val="black"/>
              </a:solidFill>
            </a:endParaRPr>
          </a:p>
          <a:p>
            <a:r>
              <a:rPr lang="ja-JP" altLang="en-US" sz="900" spc="-100" dirty="0" smtClean="0">
                <a:solidFill>
                  <a:prstClr val="black"/>
                </a:solidFill>
              </a:rPr>
              <a:t>　リハビリ病院</a:t>
            </a:r>
          </a:p>
        </p:txBody>
      </p:sp>
      <p:pic>
        <p:nvPicPr>
          <p:cNvPr id="1026" name="Picture 2" descr="C:\Users\KNXVS\AppData\Local\Microsoft\Windows\Temporary Internet Files\Content.IE5\ADV5CF2Q\MC900426352[1].wmf"/>
          <p:cNvPicPr>
            <a:picLocks noChangeAspect="1" noChangeArrowheads="1"/>
          </p:cNvPicPr>
          <p:nvPr/>
        </p:nvPicPr>
        <p:blipFill>
          <a:blip r:embed="rId19" cstate="print"/>
          <a:srcRect/>
          <a:stretch>
            <a:fillRect/>
          </a:stretch>
        </p:blipFill>
        <p:spPr bwMode="auto">
          <a:xfrm>
            <a:off x="1691159" y="2629494"/>
            <a:ext cx="437307" cy="330332"/>
          </a:xfrm>
          <a:prstGeom prst="rect">
            <a:avLst/>
          </a:prstGeom>
          <a:noFill/>
        </p:spPr>
      </p:pic>
      <p:sp>
        <p:nvSpPr>
          <p:cNvPr id="58" name="正方形/長方形 57"/>
          <p:cNvSpPr/>
          <p:nvPr/>
        </p:nvSpPr>
        <p:spPr>
          <a:xfrm>
            <a:off x="1763600" y="2197446"/>
            <a:ext cx="1306768" cy="677108"/>
          </a:xfrm>
          <a:prstGeom prst="rect">
            <a:avLst/>
          </a:prstGeom>
        </p:spPr>
        <p:txBody>
          <a:bodyPr wrap="none">
            <a:spAutoFit/>
          </a:bodyPr>
          <a:lstStyle/>
          <a:p>
            <a:pPr algn="ctr" defTabSz="914125">
              <a:defRPr/>
            </a:pPr>
            <a:r>
              <a:rPr lang="ja-JP" altLang="en-US" sz="1200" spc="-100" dirty="0" smtClean="0">
                <a:solidFill>
                  <a:prstClr val="black"/>
                </a:solidFill>
                <a:latin typeface="ＭＳ Ｐゴシック"/>
              </a:rPr>
              <a:t>病気になったら･･･  </a:t>
            </a:r>
            <a:endParaRPr lang="en-US" altLang="ja-JP" sz="1200" spc="-100" dirty="0" smtClean="0">
              <a:solidFill>
                <a:prstClr val="black"/>
              </a:solidFill>
              <a:latin typeface="ＭＳ Ｐゴシック"/>
            </a:endParaRPr>
          </a:p>
          <a:p>
            <a:pPr algn="ctr" defTabSz="914125">
              <a:defRPr/>
            </a:pPr>
            <a:r>
              <a:rPr lang="ja-JP" altLang="en-US" sz="1400" b="1" spc="-100" dirty="0" smtClean="0">
                <a:solidFill>
                  <a:srgbClr val="FF0000"/>
                </a:solidFill>
                <a:latin typeface="HG丸ｺﾞｼｯｸM-PRO" pitchFamily="50" charset="-128"/>
                <a:ea typeface="HG丸ｺﾞｼｯｸM-PRO" pitchFamily="50" charset="-128"/>
              </a:rPr>
              <a:t>医　療</a:t>
            </a:r>
            <a:endParaRPr lang="en-US" altLang="ja-JP" sz="1400" b="1" spc="-100" dirty="0" smtClean="0">
              <a:solidFill>
                <a:srgbClr val="FF0000"/>
              </a:solidFill>
              <a:latin typeface="HG丸ｺﾞｼｯｸM-PRO" pitchFamily="50" charset="-128"/>
              <a:ea typeface="HG丸ｺﾞｼｯｸM-PRO" pitchFamily="50" charset="-128"/>
            </a:endParaRPr>
          </a:p>
          <a:p>
            <a:pPr algn="ctr" defTabSz="914125">
              <a:defRPr/>
            </a:pPr>
            <a:endParaRPr lang="ja-JP" altLang="en-US" sz="1200" spc="-100" dirty="0">
              <a:solidFill>
                <a:prstClr val="black"/>
              </a:solidFill>
              <a:latin typeface="ＭＳ Ｐゴシック"/>
            </a:endParaRPr>
          </a:p>
        </p:txBody>
      </p:sp>
      <p:pic>
        <p:nvPicPr>
          <p:cNvPr id="33" name="Picture 5" descr="C:\Documents and Settings\nao\Local Settings\Temporary Internet Files\Content.IE5\TEYYXPF4\MC900343525[1].wmf"/>
          <p:cNvPicPr>
            <a:picLocks noChangeAspect="1" noChangeArrowheads="1"/>
          </p:cNvPicPr>
          <p:nvPr/>
        </p:nvPicPr>
        <p:blipFill>
          <a:blip r:embed="rId20" cstate="print"/>
          <a:srcRect/>
          <a:stretch>
            <a:fillRect/>
          </a:stretch>
        </p:blipFill>
        <p:spPr bwMode="auto">
          <a:xfrm>
            <a:off x="3453519" y="5066052"/>
            <a:ext cx="1177445" cy="587778"/>
          </a:xfrm>
          <a:prstGeom prst="rect">
            <a:avLst/>
          </a:prstGeom>
          <a:noFill/>
        </p:spPr>
      </p:pic>
      <p:sp>
        <p:nvSpPr>
          <p:cNvPr id="42" name="テキスト ボックス 41"/>
          <p:cNvSpPr txBox="1"/>
          <p:nvPr/>
        </p:nvSpPr>
        <p:spPr>
          <a:xfrm>
            <a:off x="7000775" y="2197446"/>
            <a:ext cx="2144688" cy="523206"/>
          </a:xfrm>
          <a:prstGeom prst="rect">
            <a:avLst/>
          </a:prstGeom>
          <a:noFill/>
        </p:spPr>
        <p:txBody>
          <a:bodyPr wrap="square" lIns="91420" tIns="45713" rIns="91420" bIns="45713" rtlCol="0">
            <a:spAutoFit/>
          </a:bodyPr>
          <a:lstStyle/>
          <a:p>
            <a:r>
              <a:rPr lang="ja-JP" altLang="en-US" sz="1200" spc="-100" dirty="0" smtClean="0">
                <a:solidFill>
                  <a:prstClr val="black"/>
                </a:solidFill>
                <a:latin typeface="ＭＳ Ｐゴシック"/>
              </a:rPr>
              <a:t>介護が必要になったら･･･  </a:t>
            </a:r>
            <a:endParaRPr lang="en-US" altLang="ja-JP" sz="1200" spc="-100" dirty="0" smtClean="0">
              <a:solidFill>
                <a:prstClr val="black"/>
              </a:solidFill>
              <a:latin typeface="ＭＳ Ｐゴシック"/>
            </a:endParaRPr>
          </a:p>
          <a:p>
            <a:r>
              <a:rPr lang="ja-JP" altLang="en-US" sz="1600" b="1" spc="-100" dirty="0" smtClean="0">
                <a:solidFill>
                  <a:prstClr val="black"/>
                </a:solidFill>
                <a:latin typeface="HG丸ｺﾞｼｯｸM-PRO" pitchFamily="50" charset="-128"/>
                <a:ea typeface="HG丸ｺﾞｼｯｸM-PRO" pitchFamily="50" charset="-128"/>
              </a:rPr>
              <a:t>　　　</a:t>
            </a:r>
            <a:r>
              <a:rPr lang="ja-JP" altLang="en-US" sz="1600" b="1" spc="-100" dirty="0" smtClean="0">
                <a:solidFill>
                  <a:srgbClr val="FF0000"/>
                </a:solidFill>
                <a:latin typeface="HG丸ｺﾞｼｯｸM-PRO" pitchFamily="50" charset="-128"/>
                <a:ea typeface="HG丸ｺﾞｼｯｸM-PRO" pitchFamily="50" charset="-128"/>
              </a:rPr>
              <a:t>介　護</a:t>
            </a:r>
            <a:endParaRPr lang="en-US" altLang="ja-JP" sz="1600" b="1" spc="-100" dirty="0" smtClean="0">
              <a:solidFill>
                <a:srgbClr val="FF0000"/>
              </a:solidFill>
              <a:latin typeface="HG丸ｺﾞｼｯｸM-PRO" pitchFamily="50" charset="-128"/>
              <a:ea typeface="HG丸ｺﾞｼｯｸM-PRO" pitchFamily="50" charset="-128"/>
            </a:endParaRPr>
          </a:p>
        </p:txBody>
      </p:sp>
      <p:sp>
        <p:nvSpPr>
          <p:cNvPr id="67" name="テキスト ボックス 66"/>
          <p:cNvSpPr txBox="1"/>
          <p:nvPr/>
        </p:nvSpPr>
        <p:spPr>
          <a:xfrm>
            <a:off x="6240969" y="3925848"/>
            <a:ext cx="1239574" cy="215429"/>
          </a:xfrm>
          <a:prstGeom prst="rect">
            <a:avLst/>
          </a:prstGeom>
          <a:noFill/>
        </p:spPr>
        <p:txBody>
          <a:bodyPr wrap="square" lIns="91420" tIns="45713" rIns="91420" bIns="45713" rtlCol="0">
            <a:spAutoFit/>
          </a:bodyPr>
          <a:lstStyle/>
          <a:p>
            <a:r>
              <a:rPr lang="ja-JP" altLang="en-US" sz="800" spc="-100" dirty="0" smtClean="0">
                <a:solidFill>
                  <a:prstClr val="black"/>
                </a:solidFill>
                <a:latin typeface="ＭＳ Ｐゴシック"/>
              </a:rPr>
              <a:t>■介護予防サービス</a:t>
            </a:r>
            <a:endParaRPr lang="en-US" altLang="ja-JP" sz="800" spc="-100" dirty="0" smtClean="0">
              <a:solidFill>
                <a:prstClr val="black"/>
              </a:solidFill>
              <a:latin typeface="ＭＳ Ｐゴシック"/>
            </a:endParaRPr>
          </a:p>
        </p:txBody>
      </p:sp>
      <p:sp>
        <p:nvSpPr>
          <p:cNvPr id="68" name="正方形/長方形 67"/>
          <p:cNvSpPr/>
          <p:nvPr/>
        </p:nvSpPr>
        <p:spPr>
          <a:xfrm>
            <a:off x="67819" y="620688"/>
            <a:ext cx="9778938" cy="403225"/>
          </a:xfrm>
          <a:prstGeom prst="rect">
            <a:avLst/>
          </a:prstGeom>
          <a:no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ja-JP" altLang="en-US" sz="3200" dirty="0">
                <a:solidFill>
                  <a:prstClr val="black"/>
                </a:solidFill>
              </a:rPr>
              <a:t>介護の将来像（地域包括ケアシステム）</a:t>
            </a:r>
          </a:p>
        </p:txBody>
      </p:sp>
      <p:pic>
        <p:nvPicPr>
          <p:cNvPr id="332802" name="Picture 2" descr="http://2.bp.blogspot.com/-ZutWWMGHrFI/T0NQ4UxCeUI/AAAAAAAAEXQ/2yMbzeE4if8/s1600/ojiisan_stand.png"/>
          <p:cNvPicPr>
            <a:picLocks noChangeAspect="1" noChangeArrowheads="1"/>
          </p:cNvPicPr>
          <p:nvPr/>
        </p:nvPicPr>
        <p:blipFill>
          <a:blip r:embed="rId21" cstate="print"/>
          <a:srcRect/>
          <a:stretch>
            <a:fillRect/>
          </a:stretch>
        </p:blipFill>
        <p:spPr bwMode="auto">
          <a:xfrm>
            <a:off x="5848362" y="3493604"/>
            <a:ext cx="352996" cy="711162"/>
          </a:xfrm>
          <a:prstGeom prst="rect">
            <a:avLst/>
          </a:prstGeom>
          <a:noFill/>
        </p:spPr>
      </p:pic>
      <p:sp>
        <p:nvSpPr>
          <p:cNvPr id="61" name="テキスト ボックス 60"/>
          <p:cNvSpPr txBox="1"/>
          <p:nvPr/>
        </p:nvSpPr>
        <p:spPr>
          <a:xfrm>
            <a:off x="5776354" y="4141880"/>
            <a:ext cx="792088" cy="215429"/>
          </a:xfrm>
          <a:prstGeom prst="rect">
            <a:avLst/>
          </a:prstGeom>
          <a:noFill/>
        </p:spPr>
        <p:txBody>
          <a:bodyPr wrap="square" lIns="91420" tIns="45713" rIns="91420" bIns="45713" rtlCol="0">
            <a:spAutoFit/>
          </a:bodyPr>
          <a:lstStyle/>
          <a:p>
            <a:r>
              <a:rPr lang="ja-JP" altLang="en-US" sz="800" spc="-100" dirty="0" smtClean="0">
                <a:solidFill>
                  <a:prstClr val="black"/>
                </a:solidFill>
                <a:latin typeface="ＭＳ Ｐゴシック"/>
              </a:rPr>
              <a:t>認知症の人</a:t>
            </a:r>
            <a:endParaRPr lang="en-US" altLang="ja-JP" sz="800" spc="-100" dirty="0" smtClean="0">
              <a:solidFill>
                <a:prstClr val="black"/>
              </a:solidFill>
              <a:latin typeface="ＭＳ Ｐゴシック"/>
            </a:endParaRPr>
          </a:p>
        </p:txBody>
      </p:sp>
    </p:spTree>
    <p:extLst>
      <p:ext uri="{BB962C8B-B14F-4D97-AF65-F5344CB8AC3E}">
        <p14:creationId xmlns:p14="http://schemas.microsoft.com/office/powerpoint/2010/main" val="1863131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751069"/>
            <a:ext cx="8420100" cy="1470025"/>
          </a:xfrm>
        </p:spPr>
        <p:txBody>
          <a:bodyPr>
            <a:norm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・高齢化で介護費増の現状</a:t>
            </a:r>
            <a:br>
              <a:rPr lang="ja-JP" altLang="en-US" b="1" dirty="0">
                <a:latin typeface="メイリオ" panose="020B0604030504040204" pitchFamily="50" charset="-128"/>
                <a:ea typeface="メイリオ" panose="020B0604030504040204" pitchFamily="50" charset="-128"/>
                <a:cs typeface="メイリオ" panose="020B0604030504040204" pitchFamily="50" charset="-128"/>
              </a:rPr>
            </a:br>
            <a:endPar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88504" y="298535"/>
            <a:ext cx="8856984" cy="584775"/>
          </a:xfrm>
          <a:prstGeom prst="rect">
            <a:avLst/>
          </a:prstGeom>
          <a:noFill/>
          <a:ln w="6350">
            <a:solidFill>
              <a:schemeClr val="tx1"/>
            </a:solidFill>
          </a:ln>
        </p:spPr>
        <p:txBody>
          <a:bodyPr wrap="square" rtlCol="0">
            <a:spAutoFit/>
          </a:bodyPr>
          <a:lstStyle/>
          <a:p>
            <a:pPr algn="ctr"/>
            <a:r>
              <a:rPr kumimoji="1" lang="ja-JP" altLang="en-US" sz="3200" dirty="0" smtClean="0"/>
              <a:t>地域包括支援センターとは</a:t>
            </a:r>
            <a:endParaRPr kumimoji="1" lang="ja-JP" altLang="en-US" sz="3200" dirty="0"/>
          </a:p>
        </p:txBody>
      </p:sp>
      <p:sp>
        <p:nvSpPr>
          <p:cNvPr id="4" name="テキスト ボックス 3"/>
          <p:cNvSpPr txBox="1"/>
          <p:nvPr/>
        </p:nvSpPr>
        <p:spPr>
          <a:xfrm>
            <a:off x="776536" y="1240940"/>
            <a:ext cx="8687958" cy="5447645"/>
          </a:xfrm>
          <a:prstGeom prst="rect">
            <a:avLst/>
          </a:prstGeom>
          <a:noFill/>
        </p:spPr>
        <p:txBody>
          <a:bodyPr wrap="square" rtlCol="0">
            <a:spAutoFit/>
          </a:bodyPr>
          <a:lstStyle/>
          <a:p>
            <a:r>
              <a:rPr lang="ja-JP" altLang="en-US" dirty="0"/>
              <a:t>●</a:t>
            </a:r>
            <a:r>
              <a:rPr kumimoji="1" lang="ja-JP" altLang="en-US" dirty="0" smtClean="0"/>
              <a:t>地域の身近な総合相談窓口として、高齢者とその家族が住み慣れた地域で安心して</a:t>
            </a:r>
            <a:endParaRPr kumimoji="1" lang="en-US" altLang="ja-JP" dirty="0" smtClean="0"/>
          </a:p>
          <a:p>
            <a:pPr>
              <a:spcAft>
                <a:spcPts val="1200"/>
              </a:spcAft>
            </a:pPr>
            <a:r>
              <a:rPr lang="ja-JP" altLang="en-US" dirty="0"/>
              <a:t>　</a:t>
            </a:r>
            <a:r>
              <a:rPr kumimoji="1" lang="ja-JP" altLang="en-US" dirty="0" smtClean="0"/>
              <a:t>暮らせるように支援する施設</a:t>
            </a:r>
            <a:endParaRPr lang="en-US" altLang="ja-JP" dirty="0"/>
          </a:p>
          <a:p>
            <a:pPr>
              <a:spcAft>
                <a:spcPts val="1200"/>
              </a:spcAft>
            </a:pPr>
            <a:r>
              <a:rPr lang="ja-JP" altLang="en-US" dirty="0"/>
              <a:t>●</a:t>
            </a:r>
            <a:r>
              <a:rPr kumimoji="1" lang="ja-JP" altLang="en-US" dirty="0" smtClean="0"/>
              <a:t>金沢市では、おおむね中学校区に１つ、市内１９か所に設置</a:t>
            </a:r>
            <a:endParaRPr kumimoji="1" lang="en-US" altLang="ja-JP" dirty="0" smtClean="0"/>
          </a:p>
          <a:p>
            <a:pPr>
              <a:spcAft>
                <a:spcPts val="1200"/>
              </a:spcAft>
            </a:pPr>
            <a:r>
              <a:rPr lang="ja-JP" altLang="en-US" dirty="0" smtClean="0"/>
              <a:t>●地域</a:t>
            </a:r>
            <a:r>
              <a:rPr lang="ja-JP" altLang="en-US" dirty="0"/>
              <a:t>包括支援センターの機能</a:t>
            </a:r>
            <a:endParaRPr lang="en-US" altLang="ja-JP" dirty="0"/>
          </a:p>
          <a:p>
            <a:r>
              <a:rPr lang="ja-JP" altLang="en-US" dirty="0" smtClean="0"/>
              <a:t>　１</a:t>
            </a:r>
            <a:r>
              <a:rPr lang="ja-JP" altLang="en-US" dirty="0"/>
              <a:t>　総合相談・支援</a:t>
            </a:r>
            <a:endParaRPr lang="en-US" altLang="ja-JP" dirty="0"/>
          </a:p>
          <a:p>
            <a:pPr>
              <a:spcAft>
                <a:spcPts val="1200"/>
              </a:spcAft>
            </a:pPr>
            <a:r>
              <a:rPr lang="ja-JP" altLang="en-US" dirty="0"/>
              <a:t>　　</a:t>
            </a:r>
            <a:r>
              <a:rPr lang="ja-JP" altLang="en-US" dirty="0" smtClean="0"/>
              <a:t>　介護</a:t>
            </a:r>
            <a:r>
              <a:rPr lang="ja-JP" altLang="en-US" dirty="0"/>
              <a:t>・生活に関する心配ごと・困りごとへの相談・支援を行う。</a:t>
            </a:r>
            <a:endParaRPr lang="en-US" altLang="ja-JP" dirty="0"/>
          </a:p>
          <a:p>
            <a:r>
              <a:rPr lang="ja-JP" altLang="en-US" dirty="0" smtClean="0"/>
              <a:t>　２</a:t>
            </a:r>
            <a:r>
              <a:rPr lang="ja-JP" altLang="en-US" dirty="0"/>
              <a:t>　包括的・継続的ケアマネジメント</a:t>
            </a:r>
            <a:endParaRPr lang="en-US" altLang="ja-JP" dirty="0"/>
          </a:p>
          <a:p>
            <a:r>
              <a:rPr lang="ja-JP" altLang="en-US" dirty="0"/>
              <a:t>　　</a:t>
            </a:r>
            <a:r>
              <a:rPr lang="ja-JP" altLang="en-US" dirty="0" smtClean="0"/>
              <a:t>　地域</a:t>
            </a:r>
            <a:r>
              <a:rPr lang="ja-JP" altLang="en-US" dirty="0"/>
              <a:t>のかかりつけ医や民生委員などの関係機関と連携し、安心して暮らせるよう</a:t>
            </a:r>
            <a:endParaRPr lang="en-US" altLang="ja-JP" dirty="0"/>
          </a:p>
          <a:p>
            <a:pPr>
              <a:spcAft>
                <a:spcPts val="1200"/>
              </a:spcAft>
            </a:pPr>
            <a:r>
              <a:rPr lang="ja-JP" altLang="en-US" dirty="0" smtClean="0"/>
              <a:t>　</a:t>
            </a:r>
            <a:r>
              <a:rPr lang="ja-JP" altLang="en-US" dirty="0"/>
              <a:t>　にネットワーク作りを行う。</a:t>
            </a:r>
            <a:endParaRPr lang="en-US" altLang="ja-JP" dirty="0"/>
          </a:p>
          <a:p>
            <a:r>
              <a:rPr lang="ja-JP" altLang="en-US" dirty="0" smtClean="0"/>
              <a:t>　３</a:t>
            </a:r>
            <a:r>
              <a:rPr lang="ja-JP" altLang="en-US" dirty="0"/>
              <a:t>　権利擁護</a:t>
            </a:r>
            <a:endParaRPr lang="en-US" altLang="ja-JP" dirty="0"/>
          </a:p>
          <a:p>
            <a:r>
              <a:rPr lang="ja-JP" altLang="en-US" dirty="0"/>
              <a:t>　　</a:t>
            </a:r>
            <a:r>
              <a:rPr lang="ja-JP" altLang="en-US" dirty="0" smtClean="0"/>
              <a:t>　安心</a:t>
            </a:r>
            <a:r>
              <a:rPr lang="ja-JP" altLang="en-US" dirty="0"/>
              <a:t>して暮らせるよう、成年後見制度の活用や高齢者虐待防止、消費生活の</a:t>
            </a:r>
            <a:endParaRPr lang="en-US" altLang="ja-JP" dirty="0"/>
          </a:p>
          <a:p>
            <a:pPr>
              <a:spcAft>
                <a:spcPts val="1200"/>
              </a:spcAft>
            </a:pPr>
            <a:r>
              <a:rPr lang="ja-JP" altLang="en-US" dirty="0"/>
              <a:t>　</a:t>
            </a:r>
            <a:r>
              <a:rPr lang="ja-JP" altLang="en-US" dirty="0" smtClean="0"/>
              <a:t>　被害</a:t>
            </a:r>
            <a:r>
              <a:rPr lang="ja-JP" altLang="en-US" dirty="0"/>
              <a:t>防止などに対応する。</a:t>
            </a:r>
            <a:endParaRPr lang="en-US" altLang="ja-JP" dirty="0"/>
          </a:p>
          <a:p>
            <a:r>
              <a:rPr lang="ja-JP" altLang="en-US" dirty="0" smtClean="0"/>
              <a:t>　４</a:t>
            </a:r>
            <a:r>
              <a:rPr lang="ja-JP" altLang="en-US" dirty="0"/>
              <a:t>　介護予防ケアマネジメント</a:t>
            </a:r>
            <a:endParaRPr lang="en-US" altLang="ja-JP" dirty="0"/>
          </a:p>
          <a:p>
            <a:r>
              <a:rPr lang="ja-JP" altLang="en-US" dirty="0"/>
              <a:t>　　</a:t>
            </a:r>
            <a:r>
              <a:rPr lang="ja-JP" altLang="en-US" dirty="0" smtClean="0"/>
              <a:t>　介護</a:t>
            </a:r>
            <a:r>
              <a:rPr lang="ja-JP" altLang="en-US" dirty="0"/>
              <a:t>予防プランの作成や介護予防教室の開催などを通じて、できるだけ介護</a:t>
            </a:r>
            <a:r>
              <a:rPr lang="ja-JP" altLang="en-US" dirty="0" smtClean="0"/>
              <a:t>状態</a:t>
            </a:r>
            <a:endParaRPr lang="en-US" altLang="ja-JP" dirty="0" smtClean="0"/>
          </a:p>
          <a:p>
            <a:r>
              <a:rPr lang="ja-JP" altLang="en-US" dirty="0" smtClean="0"/>
              <a:t>　　に</a:t>
            </a:r>
            <a:r>
              <a:rPr lang="ja-JP" altLang="en-US" dirty="0"/>
              <a:t>ならないように適切なアドバイスを行う。</a:t>
            </a:r>
          </a:p>
          <a:p>
            <a:endParaRPr kumimoji="1" lang="ja-JP" altLang="en-US" dirty="0"/>
          </a:p>
        </p:txBody>
      </p:sp>
      <p:sp>
        <p:nvSpPr>
          <p:cNvPr id="5" name="正方形/長方形 4"/>
          <p:cNvSpPr/>
          <p:nvPr/>
        </p:nvSpPr>
        <p:spPr>
          <a:xfrm>
            <a:off x="488504" y="1052736"/>
            <a:ext cx="8856984" cy="5447645"/>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7863644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地域包括.png"/>
          <p:cNvPicPr>
            <a:picLocks noGrp="1" noChangeAspect="1"/>
          </p:cNvPicPr>
          <p:nvPr>
            <p:ph idx="1"/>
          </p:nvPr>
        </p:nvPicPr>
        <p:blipFill>
          <a:blip r:embed="rId2" cstate="print"/>
          <a:stretch>
            <a:fillRect/>
          </a:stretch>
        </p:blipFill>
        <p:spPr>
          <a:xfrm>
            <a:off x="272480" y="2852936"/>
            <a:ext cx="9403779" cy="3456384"/>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488504" y="476672"/>
            <a:ext cx="9073008" cy="523220"/>
          </a:xfrm>
          <a:prstGeom prst="rect">
            <a:avLst/>
          </a:prstGeom>
          <a:noFill/>
          <a:ln w="6350">
            <a:solidFill>
              <a:schemeClr val="tx1"/>
            </a:solidFill>
          </a:ln>
        </p:spPr>
        <p:txBody>
          <a:bodyPr wrap="square" rtlCol="0">
            <a:spAutoFit/>
          </a:bodyPr>
          <a:lstStyle/>
          <a:p>
            <a:pPr algn="ctr"/>
            <a:r>
              <a:rPr lang="ja-JP" altLang="en-US" sz="2800" dirty="0" smtClean="0"/>
              <a:t>金沢市の地域性を踏まえた</a:t>
            </a:r>
            <a:r>
              <a:rPr kumimoji="1" lang="ja-JP" altLang="en-US" sz="2800" dirty="0" smtClean="0"/>
              <a:t>地域包括ケアシステムの構築</a:t>
            </a:r>
            <a:endParaRPr kumimoji="1" lang="ja-JP" altLang="en-US" sz="2800" dirty="0"/>
          </a:p>
        </p:txBody>
      </p:sp>
      <p:sp>
        <p:nvSpPr>
          <p:cNvPr id="4" name="テキスト ボックス 3"/>
          <p:cNvSpPr txBox="1"/>
          <p:nvPr/>
        </p:nvSpPr>
        <p:spPr>
          <a:xfrm>
            <a:off x="848544" y="1772816"/>
            <a:ext cx="8640960" cy="4247317"/>
          </a:xfrm>
          <a:prstGeom prst="rect">
            <a:avLst/>
          </a:prstGeom>
          <a:noFill/>
        </p:spPr>
        <p:txBody>
          <a:bodyPr wrap="square" rtlCol="0">
            <a:spAutoFit/>
          </a:bodyPr>
          <a:lstStyle/>
          <a:p>
            <a:pPr>
              <a:spcBef>
                <a:spcPts val="1200"/>
              </a:spcBef>
            </a:pPr>
            <a:r>
              <a:rPr kumimoji="1" lang="ja-JP" altLang="en-US" sz="2400" b="1" dirty="0" smtClean="0">
                <a:latin typeface="+mj-ea"/>
                <a:ea typeface="+mj-ea"/>
              </a:rPr>
              <a:t>１　古くから培われてきた豊かな地域コミュニティの土壌</a:t>
            </a:r>
            <a:endParaRPr kumimoji="1" lang="en-US" altLang="ja-JP" sz="2400" b="1" dirty="0" smtClean="0">
              <a:latin typeface="+mj-ea"/>
              <a:ea typeface="+mj-ea"/>
            </a:endParaRPr>
          </a:p>
          <a:p>
            <a:r>
              <a:rPr lang="ja-JP" altLang="en-US" sz="2400" dirty="0" smtClean="0">
                <a:latin typeface="+mj-ea"/>
                <a:ea typeface="+mj-ea"/>
              </a:rPr>
              <a:t>　　</a:t>
            </a:r>
            <a:endParaRPr lang="en-US" altLang="ja-JP" sz="2400" dirty="0" smtClean="0">
              <a:latin typeface="+mj-ea"/>
              <a:ea typeface="+mj-ea"/>
            </a:endParaRPr>
          </a:p>
          <a:p>
            <a:endParaRPr kumimoji="1" lang="en-US" altLang="ja-JP" sz="2400" dirty="0" smtClean="0">
              <a:latin typeface="+mj-ea"/>
              <a:ea typeface="+mj-ea"/>
            </a:endParaRPr>
          </a:p>
          <a:p>
            <a:r>
              <a:rPr lang="ja-JP" altLang="en-US" sz="2400" b="1" dirty="0" smtClean="0">
                <a:latin typeface="+mj-ea"/>
                <a:ea typeface="+mj-ea"/>
              </a:rPr>
              <a:t>２　比較的豊かな医療機関</a:t>
            </a:r>
            <a:endParaRPr lang="en-US" altLang="ja-JP" sz="2400" b="1" dirty="0" smtClean="0">
              <a:latin typeface="+mj-ea"/>
              <a:ea typeface="+mj-ea"/>
            </a:endParaRPr>
          </a:p>
          <a:p>
            <a:r>
              <a:rPr lang="ja-JP" altLang="en-US" sz="2400" dirty="0" smtClean="0">
                <a:latin typeface="+mj-ea"/>
                <a:ea typeface="+mj-ea"/>
              </a:rPr>
              <a:t>　　</a:t>
            </a:r>
            <a:endParaRPr lang="en-US" altLang="ja-JP" sz="2400" dirty="0" smtClean="0">
              <a:latin typeface="+mj-ea"/>
              <a:ea typeface="+mj-ea"/>
            </a:endParaRPr>
          </a:p>
          <a:p>
            <a:endParaRPr lang="en-US" altLang="ja-JP" sz="2400" dirty="0" smtClean="0">
              <a:latin typeface="+mj-ea"/>
              <a:ea typeface="+mj-ea"/>
            </a:endParaRPr>
          </a:p>
          <a:p>
            <a:r>
              <a:rPr kumimoji="1" lang="ja-JP" altLang="en-US" sz="2400" b="1" dirty="0" smtClean="0">
                <a:latin typeface="+mj-ea"/>
                <a:ea typeface="+mj-ea"/>
              </a:rPr>
              <a:t>３　比較的充実している介護保険サービスの基盤</a:t>
            </a:r>
            <a:endParaRPr kumimoji="1" lang="en-US" altLang="ja-JP" sz="2400" b="1" dirty="0" smtClean="0">
              <a:latin typeface="+mj-ea"/>
              <a:ea typeface="+mj-ea"/>
            </a:endParaRPr>
          </a:p>
          <a:p>
            <a:endParaRPr lang="en-US" altLang="ja-JP" sz="2400" b="1" dirty="0" smtClean="0">
              <a:latin typeface="+mj-ea"/>
              <a:ea typeface="+mj-ea"/>
            </a:endParaRPr>
          </a:p>
          <a:p>
            <a:endParaRPr lang="en-US" altLang="ja-JP" sz="2400" b="1" dirty="0">
              <a:latin typeface="+mj-ea"/>
              <a:ea typeface="+mj-ea"/>
            </a:endParaRPr>
          </a:p>
          <a:p>
            <a:r>
              <a:rPr lang="ja-JP" altLang="en-US" dirty="0" smtClean="0"/>
              <a:t>　</a:t>
            </a:r>
            <a:r>
              <a:rPr lang="ja-JP" altLang="ja-JP" dirty="0" smtClean="0"/>
              <a:t>地域</a:t>
            </a:r>
            <a:r>
              <a:rPr lang="ja-JP" altLang="ja-JP" dirty="0"/>
              <a:t>包括ケアシステムの構築に当たっては、</a:t>
            </a:r>
            <a:r>
              <a:rPr lang="ja-JP" altLang="en-US" dirty="0" smtClean="0"/>
              <a:t>金沢市</a:t>
            </a:r>
            <a:r>
              <a:rPr lang="ja-JP" altLang="ja-JP" dirty="0" smtClean="0"/>
              <a:t>の</a:t>
            </a:r>
            <a:r>
              <a:rPr lang="ja-JP" altLang="ja-JP" dirty="0"/>
              <a:t>こうした状況を踏まえ、地域の医療・介護に係る社会資源を有効に活用するとともに</a:t>
            </a:r>
            <a:r>
              <a:rPr lang="ja-JP" altLang="ja-JP" dirty="0" smtClean="0"/>
              <a:t>、</a:t>
            </a:r>
            <a:r>
              <a:rPr lang="ja-JP" altLang="en-US" dirty="0" smtClean="0"/>
              <a:t>地域</a:t>
            </a:r>
            <a:r>
              <a:rPr lang="ja-JP" altLang="ja-JP" dirty="0" smtClean="0"/>
              <a:t>コミュニティ</a:t>
            </a:r>
            <a:r>
              <a:rPr lang="ja-JP" altLang="ja-JP" dirty="0"/>
              <a:t>の互助の力を最大限に発揮できる地域に立脚した地域包括ケアシステムを構築していくことが</a:t>
            </a:r>
            <a:r>
              <a:rPr lang="ja-JP" altLang="ja-JP" dirty="0" smtClean="0"/>
              <a:t>求められ</a:t>
            </a:r>
            <a:r>
              <a:rPr lang="ja-JP" altLang="en-US" dirty="0" smtClean="0"/>
              <a:t>る。</a:t>
            </a:r>
            <a:r>
              <a:rPr lang="ja-JP" altLang="en-US" dirty="0" smtClean="0">
                <a:latin typeface="+mj-ea"/>
                <a:ea typeface="+mj-ea"/>
              </a:rPr>
              <a:t>　　</a:t>
            </a:r>
            <a:endParaRPr kumimoji="1" lang="ja-JP" altLang="en-US" dirty="0">
              <a:latin typeface="+mj-ea"/>
              <a:ea typeface="+mj-ea"/>
            </a:endParaRPr>
          </a:p>
        </p:txBody>
      </p:sp>
      <p:sp>
        <p:nvSpPr>
          <p:cNvPr id="5" name="正方形/長方形 4"/>
          <p:cNvSpPr/>
          <p:nvPr/>
        </p:nvSpPr>
        <p:spPr>
          <a:xfrm>
            <a:off x="488504" y="1412776"/>
            <a:ext cx="9073008" cy="3312368"/>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63031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下矢印 10"/>
          <p:cNvSpPr/>
          <p:nvPr/>
        </p:nvSpPr>
        <p:spPr>
          <a:xfrm>
            <a:off x="6026277" y="3943683"/>
            <a:ext cx="919888" cy="542193"/>
          </a:xfrm>
          <a:prstGeom prst="downArrow">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endParaRPr lang="ja-JP" altLang="en-US">
              <a:solidFill>
                <a:prstClr val="black"/>
              </a:solidFill>
            </a:endParaRPr>
          </a:p>
        </p:txBody>
      </p:sp>
      <p:sp>
        <p:nvSpPr>
          <p:cNvPr id="5" name="右矢印吹き出し 4"/>
          <p:cNvSpPr/>
          <p:nvPr/>
        </p:nvSpPr>
        <p:spPr>
          <a:xfrm rot="16200000">
            <a:off x="1995506" y="3714164"/>
            <a:ext cx="1197942" cy="4773511"/>
          </a:xfrm>
          <a:prstGeom prst="rightArrowCallout">
            <a:avLst>
              <a:gd name="adj1" fmla="val 10839"/>
              <a:gd name="adj2" fmla="val 0"/>
              <a:gd name="adj3" fmla="val 17025"/>
              <a:gd name="adj4" fmla="val 72952"/>
            </a:avLst>
          </a:prstGeom>
          <a:solidFill>
            <a:schemeClr val="bg1"/>
          </a:solidFill>
          <a:ln>
            <a:solidFill>
              <a:schemeClr val="accent6"/>
            </a:solid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endParaRPr lang="ja-JP" altLang="en-US">
              <a:solidFill>
                <a:prstClr val="black"/>
              </a:solidFill>
            </a:endParaRPr>
          </a:p>
        </p:txBody>
      </p:sp>
      <p:sp>
        <p:nvSpPr>
          <p:cNvPr id="35" name="角丸四角形 34"/>
          <p:cNvSpPr/>
          <p:nvPr/>
        </p:nvSpPr>
        <p:spPr>
          <a:xfrm>
            <a:off x="160306" y="1844825"/>
            <a:ext cx="4782343" cy="3642524"/>
          </a:xfrm>
          <a:prstGeom prst="roundRect">
            <a:avLst/>
          </a:prstGeom>
          <a:solidFill>
            <a:schemeClr val="bg2"/>
          </a:solidFill>
          <a:ln w="6350">
            <a:solidFill>
              <a:schemeClr val="accent6">
                <a:lumMod val="60000"/>
                <a:lumOff val="40000"/>
              </a:schemeClr>
            </a:solidFill>
          </a:ln>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3575"/>
            <a:endParaRPr lang="ja-JP" altLang="en-US" sz="1000" dirty="0">
              <a:solidFill>
                <a:prstClr val="black"/>
              </a:solidFill>
            </a:endParaRPr>
          </a:p>
        </p:txBody>
      </p:sp>
      <p:grpSp>
        <p:nvGrpSpPr>
          <p:cNvPr id="3" name="グループ化 2"/>
          <p:cNvGrpSpPr/>
          <p:nvPr/>
        </p:nvGrpSpPr>
        <p:grpSpPr>
          <a:xfrm>
            <a:off x="62049" y="116632"/>
            <a:ext cx="9811759" cy="1491628"/>
            <a:chOff x="143326" y="3289164"/>
            <a:chExt cx="9871627" cy="2205558"/>
          </a:xfrm>
        </p:grpSpPr>
        <p:sp>
          <p:nvSpPr>
            <p:cNvPr id="43" name="コンテンツ プレースホルダー 1"/>
            <p:cNvSpPr txBox="1">
              <a:spLocks/>
            </p:cNvSpPr>
            <p:nvPr/>
          </p:nvSpPr>
          <p:spPr>
            <a:xfrm>
              <a:off x="143326" y="3289164"/>
              <a:ext cx="9851748" cy="2101553"/>
            </a:xfrm>
            <a:prstGeom prst="rect">
              <a:avLst/>
            </a:prstGeom>
            <a:ln w="12700" cmpd="sng">
              <a:solidFill>
                <a:schemeClr val="tx1"/>
              </a:solidFill>
              <a:prstDash val="solid"/>
            </a:ln>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Font typeface="Arial" panose="020B0604020202020204" pitchFamily="34" charset="0"/>
                <a:buNone/>
              </a:pPr>
              <a:r>
                <a:rPr lang="ja-JP" altLang="en-US" sz="1500">
                  <a:solidFill>
                    <a:prstClr val="black"/>
                  </a:solidFill>
                  <a:latin typeface="ＭＳ Ｐゴシック"/>
                </a:rPr>
                <a:t>　　　　　　　　　　　　　　　　　　　　　　　　　　　　　　　　</a:t>
              </a:r>
              <a:endParaRPr lang="en-US" altLang="ja-JP" sz="1500">
                <a:solidFill>
                  <a:prstClr val="black"/>
                </a:solidFill>
                <a:latin typeface="ＭＳ Ｐゴシック"/>
              </a:endParaRPr>
            </a:p>
            <a:p>
              <a:pPr marL="0" indent="0">
                <a:buFont typeface="Arial" panose="020B0604020202020204" pitchFamily="34" charset="0"/>
                <a:buNone/>
              </a:pPr>
              <a:r>
                <a:rPr lang="ja-JP" altLang="en-US" sz="1500">
                  <a:solidFill>
                    <a:prstClr val="black"/>
                  </a:solidFill>
                  <a:latin typeface="ＭＳ Ｐゴシック"/>
                </a:rPr>
                <a:t>　　　　　　</a:t>
              </a:r>
              <a:endParaRPr lang="en-US" altLang="ja-JP" sz="1500">
                <a:solidFill>
                  <a:prstClr val="black"/>
                </a:solidFill>
                <a:latin typeface="ＭＳ Ｐゴシック"/>
              </a:endParaRPr>
            </a:p>
            <a:p>
              <a:pPr marL="0" indent="0">
                <a:buFont typeface="Arial" panose="020B0604020202020204" pitchFamily="34" charset="0"/>
                <a:buNone/>
              </a:pPr>
              <a:endParaRPr lang="en-US" altLang="ja-JP" sz="1600" dirty="0">
                <a:solidFill>
                  <a:prstClr val="black"/>
                </a:solidFill>
                <a:latin typeface="ＭＳ Ｐゴシック"/>
              </a:endParaRPr>
            </a:p>
          </p:txBody>
        </p:sp>
        <p:sp>
          <p:nvSpPr>
            <p:cNvPr id="46" name="テキスト ボックス 45"/>
            <p:cNvSpPr txBox="1"/>
            <p:nvPr/>
          </p:nvSpPr>
          <p:spPr>
            <a:xfrm>
              <a:off x="170177" y="3393169"/>
              <a:ext cx="9844776" cy="2101553"/>
            </a:xfrm>
            <a:prstGeom prst="rect">
              <a:avLst/>
            </a:prstGeom>
            <a:noFill/>
          </p:spPr>
          <p:txBody>
            <a:bodyPr wrap="square" rtlCol="0">
              <a:spAutoFit/>
            </a:bodyPr>
            <a:lstStyle/>
            <a:p>
              <a:pPr marL="185571" indent="-185571" defTabSz="913575">
                <a:lnSpc>
                  <a:spcPct val="110000"/>
                </a:lnSpc>
              </a:pPr>
              <a:r>
                <a:rPr lang="ja-JP" altLang="en-US" sz="1400" dirty="0">
                  <a:solidFill>
                    <a:prstClr val="black"/>
                  </a:solidFill>
                  <a:latin typeface="ＭＳ Ｐゴシック"/>
                </a:rPr>
                <a:t>○予防給付のうち訪問介護・通所介護について、市町村が</a:t>
              </a:r>
              <a:r>
                <a:rPr lang="ja-JP" altLang="en-US" sz="1400" u="sng" dirty="0">
                  <a:solidFill>
                    <a:prstClr val="black"/>
                  </a:solidFill>
                  <a:latin typeface="ＭＳ Ｐゴシック"/>
                </a:rPr>
                <a:t>地域の実情に応じた取組</a:t>
              </a:r>
              <a:r>
                <a:rPr lang="ja-JP" altLang="en-US" sz="1400" dirty="0">
                  <a:solidFill>
                    <a:prstClr val="black"/>
                  </a:solidFill>
                  <a:latin typeface="ＭＳ Ｐゴシック"/>
                </a:rPr>
                <a:t>ができる介護保険制度の</a:t>
              </a:r>
              <a:r>
                <a:rPr lang="ja-JP" altLang="en-US" sz="1400" u="sng" dirty="0">
                  <a:solidFill>
                    <a:prstClr val="black"/>
                  </a:solidFill>
                  <a:latin typeface="ＭＳ Ｐゴシック"/>
                </a:rPr>
                <a:t>地域支援事業</a:t>
              </a:r>
              <a:r>
                <a:rPr lang="ja-JP" altLang="en-US" sz="1400" dirty="0" smtClean="0">
                  <a:solidFill>
                    <a:prstClr val="black"/>
                  </a:solidFill>
                  <a:latin typeface="ＭＳ Ｐゴシック"/>
                </a:rPr>
                <a:t>へ</a:t>
              </a:r>
              <a:endParaRPr lang="en-US" altLang="ja-JP" sz="1400" dirty="0" smtClean="0">
                <a:solidFill>
                  <a:prstClr val="black"/>
                </a:solidFill>
                <a:latin typeface="ＭＳ Ｐゴシック"/>
              </a:endParaRPr>
            </a:p>
            <a:p>
              <a:pPr marL="185571" indent="-185571" defTabSz="913575">
                <a:lnSpc>
                  <a:spcPct val="110000"/>
                </a:lnSpc>
              </a:pPr>
              <a:r>
                <a:rPr lang="ja-JP" altLang="en-US" sz="1400" dirty="0">
                  <a:solidFill>
                    <a:prstClr val="black"/>
                  </a:solidFill>
                  <a:latin typeface="ＭＳ Ｐゴシック"/>
                </a:rPr>
                <a:t>　</a:t>
              </a:r>
              <a:r>
                <a:rPr lang="ja-JP" altLang="en-US" sz="1400" dirty="0" smtClean="0">
                  <a:solidFill>
                    <a:prstClr val="black"/>
                  </a:solidFill>
                  <a:latin typeface="ＭＳ Ｐゴシック"/>
                </a:rPr>
                <a:t>　移行</a:t>
              </a:r>
              <a:r>
                <a:rPr lang="ja-JP" altLang="en-US" sz="1400" dirty="0">
                  <a:solidFill>
                    <a:prstClr val="black"/>
                  </a:solidFill>
                  <a:latin typeface="ＭＳ Ｐゴシック"/>
                </a:rPr>
                <a:t>（２９年度末まで）</a:t>
              </a:r>
              <a:r>
                <a:rPr lang="ja-JP" altLang="en-US" sz="1400" dirty="0" smtClean="0">
                  <a:solidFill>
                    <a:prstClr val="black"/>
                  </a:solidFill>
                  <a:latin typeface="ＭＳ Ｐゴシック"/>
                </a:rPr>
                <a:t>。</a:t>
              </a:r>
              <a:endParaRPr lang="en-US" altLang="ja-JP" sz="1400" dirty="0" smtClean="0">
                <a:solidFill>
                  <a:prstClr val="black"/>
                </a:solidFill>
                <a:latin typeface="ＭＳ Ｐゴシック"/>
              </a:endParaRPr>
            </a:p>
            <a:p>
              <a:pPr marL="185571" indent="-185571" defTabSz="913575">
                <a:lnSpc>
                  <a:spcPct val="110000"/>
                </a:lnSpc>
              </a:pPr>
              <a:endParaRPr lang="en-US" altLang="ja-JP" sz="1400" dirty="0" smtClean="0">
                <a:solidFill>
                  <a:prstClr val="black"/>
                </a:solidFill>
                <a:latin typeface="ＭＳ Ｐゴシック"/>
              </a:endParaRPr>
            </a:p>
            <a:p>
              <a:pPr marL="185571" indent="-185571" defTabSz="913575">
                <a:lnSpc>
                  <a:spcPct val="110000"/>
                </a:lnSpc>
              </a:pPr>
              <a:r>
                <a:rPr lang="ja-JP" altLang="en-US" sz="1400" dirty="0" smtClean="0">
                  <a:solidFill>
                    <a:prstClr val="black"/>
                  </a:solidFill>
                  <a:latin typeface="ＭＳ Ｐゴシック"/>
                </a:rPr>
                <a:t>○</a:t>
              </a:r>
              <a:r>
                <a:rPr lang="ja-JP" altLang="en-US" sz="1400" dirty="0">
                  <a:solidFill>
                    <a:prstClr val="black"/>
                  </a:solidFill>
                  <a:latin typeface="ＭＳ Ｐゴシック"/>
                </a:rPr>
                <a:t>既存の介護事業所による既存のサービスに加えて、</a:t>
              </a:r>
              <a:r>
                <a:rPr lang="en-US" altLang="ja-JP" sz="1400" dirty="0">
                  <a:solidFill>
                    <a:prstClr val="black"/>
                  </a:solidFill>
                  <a:latin typeface="ＭＳ Ｐゴシック"/>
                </a:rPr>
                <a:t>NPO</a:t>
              </a:r>
              <a:r>
                <a:rPr lang="ja-JP" altLang="en-US" sz="1400" dirty="0" err="1">
                  <a:solidFill>
                    <a:prstClr val="black"/>
                  </a:solidFill>
                  <a:latin typeface="ＭＳ Ｐゴシック"/>
                </a:rPr>
                <a:t>、</a:t>
              </a:r>
              <a:r>
                <a:rPr lang="ja-JP" altLang="en-US" sz="1400" dirty="0">
                  <a:solidFill>
                    <a:prstClr val="black"/>
                  </a:solidFill>
                  <a:latin typeface="ＭＳ Ｐゴシック"/>
                </a:rPr>
                <a:t>民間企業、ボランティアなど</a:t>
              </a:r>
              <a:r>
                <a:rPr lang="ja-JP" altLang="en-US" sz="1400" u="sng" dirty="0">
                  <a:solidFill>
                    <a:prstClr val="black"/>
                  </a:solidFill>
                  <a:latin typeface="ＭＳ Ｐゴシック"/>
                </a:rPr>
                <a:t>地域の多様な主体を活用</a:t>
              </a:r>
              <a:r>
                <a:rPr lang="ja-JP" altLang="en-US" sz="1400" dirty="0">
                  <a:solidFill>
                    <a:prstClr val="black"/>
                  </a:solidFill>
                  <a:latin typeface="ＭＳ Ｐゴシック"/>
                </a:rPr>
                <a:t>して高齢者</a:t>
              </a:r>
              <a:r>
                <a:rPr lang="ja-JP" altLang="en-US" sz="1400" dirty="0" smtClean="0">
                  <a:solidFill>
                    <a:prstClr val="black"/>
                  </a:solidFill>
                  <a:latin typeface="ＭＳ Ｐゴシック"/>
                </a:rPr>
                <a:t>を</a:t>
              </a:r>
              <a:endParaRPr lang="en-US" altLang="ja-JP" sz="1400" dirty="0" smtClean="0">
                <a:solidFill>
                  <a:prstClr val="black"/>
                </a:solidFill>
                <a:latin typeface="ＭＳ Ｐゴシック"/>
              </a:endParaRPr>
            </a:p>
            <a:p>
              <a:pPr marL="185571" indent="-185571" defTabSz="913575">
                <a:lnSpc>
                  <a:spcPct val="110000"/>
                </a:lnSpc>
              </a:pPr>
              <a:r>
                <a:rPr lang="ja-JP" altLang="en-US" sz="1400" dirty="0">
                  <a:solidFill>
                    <a:prstClr val="black"/>
                  </a:solidFill>
                  <a:latin typeface="ＭＳ Ｐゴシック"/>
                </a:rPr>
                <a:t>　</a:t>
              </a:r>
              <a:r>
                <a:rPr lang="ja-JP" altLang="en-US" sz="1400" dirty="0" smtClean="0">
                  <a:solidFill>
                    <a:prstClr val="black"/>
                  </a:solidFill>
                  <a:latin typeface="ＭＳ Ｐゴシック"/>
                </a:rPr>
                <a:t>　支援</a:t>
              </a:r>
              <a:r>
                <a:rPr lang="ja-JP" altLang="en-US" sz="1400" dirty="0">
                  <a:solidFill>
                    <a:prstClr val="black"/>
                  </a:solidFill>
                  <a:latin typeface="ＭＳ Ｐゴシック"/>
                </a:rPr>
                <a:t>。</a:t>
              </a:r>
              <a:r>
                <a:rPr lang="ja-JP" altLang="en-US" sz="1400" u="sng" dirty="0">
                  <a:solidFill>
                    <a:prstClr val="black"/>
                  </a:solidFill>
                  <a:latin typeface="ＭＳ Ｐゴシック"/>
                </a:rPr>
                <a:t>高齢者は支え手側に回ることも</a:t>
              </a:r>
              <a:r>
                <a:rPr lang="ja-JP" altLang="en-US" sz="1400" dirty="0">
                  <a:solidFill>
                    <a:prstClr val="black"/>
                  </a:solidFill>
                  <a:latin typeface="ＭＳ Ｐゴシック"/>
                </a:rPr>
                <a:t>。</a:t>
              </a:r>
              <a:endParaRPr lang="en-US" altLang="ja-JP" sz="1400" dirty="0">
                <a:solidFill>
                  <a:prstClr val="black"/>
                </a:solidFill>
                <a:latin typeface="ＭＳ Ｐゴシック"/>
              </a:endParaRPr>
            </a:p>
          </p:txBody>
        </p:sp>
      </p:grpSp>
      <p:sp>
        <p:nvSpPr>
          <p:cNvPr id="8" name="正方形/長方形 7"/>
          <p:cNvSpPr/>
          <p:nvPr/>
        </p:nvSpPr>
        <p:spPr>
          <a:xfrm>
            <a:off x="56501" y="1700808"/>
            <a:ext cx="9849544" cy="5040560"/>
          </a:xfrm>
          <a:prstGeom prst="rect">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lIns="91357" tIns="45680" rIns="91357" bIns="45680" rtlCol="0" anchor="ctr"/>
          <a:lstStyle/>
          <a:p>
            <a:pPr algn="ctr" defTabSz="913575"/>
            <a:endParaRPr lang="ja-JP" altLang="en-US">
              <a:solidFill>
                <a:prstClr val="white"/>
              </a:solidFill>
            </a:endParaRPr>
          </a:p>
        </p:txBody>
      </p:sp>
      <p:sp>
        <p:nvSpPr>
          <p:cNvPr id="102" name="角丸四角形 101"/>
          <p:cNvSpPr/>
          <p:nvPr/>
        </p:nvSpPr>
        <p:spPr>
          <a:xfrm>
            <a:off x="207720" y="5903897"/>
            <a:ext cx="4889296" cy="784830"/>
          </a:xfrm>
          <a:prstGeom prst="roundRect">
            <a:avLst/>
          </a:prstGeom>
          <a:noFill/>
          <a:ln w="6350">
            <a:noFill/>
          </a:ln>
          <a:effectLst/>
        </p:spPr>
        <p:style>
          <a:lnRef idx="1">
            <a:schemeClr val="accent6"/>
          </a:lnRef>
          <a:fillRef idx="2">
            <a:schemeClr val="accent6"/>
          </a:fillRef>
          <a:effectRef idx="1">
            <a:schemeClr val="accent6"/>
          </a:effectRef>
          <a:fontRef idx="minor">
            <a:schemeClr val="dk1"/>
          </a:fontRef>
        </p:style>
        <p:txBody>
          <a:bodyPr lIns="91357" tIns="45680" rIns="91357" bIns="45680" rtlCol="0" anchor="ctr"/>
          <a:lstStyle/>
          <a:p>
            <a:pPr defTabSz="913575"/>
            <a:r>
              <a:rPr lang="ja-JP" altLang="en-US" sz="1100" dirty="0">
                <a:solidFill>
                  <a:prstClr val="black"/>
                </a:solidFill>
              </a:rPr>
              <a:t>　・住民主体で参加しやすく、地域に根ざした介護予防活動の推進</a:t>
            </a:r>
            <a:endParaRPr lang="en-US" altLang="ja-JP" sz="1100" dirty="0">
              <a:solidFill>
                <a:prstClr val="black"/>
              </a:solidFill>
            </a:endParaRPr>
          </a:p>
          <a:p>
            <a:pPr defTabSz="913575"/>
            <a:r>
              <a:rPr lang="ja-JP" altLang="en-US" sz="1100" dirty="0">
                <a:solidFill>
                  <a:prstClr val="black"/>
                </a:solidFill>
              </a:rPr>
              <a:t>　・元気な時からの切れ目ない介護予防の継続</a:t>
            </a:r>
            <a:endParaRPr lang="en-US" altLang="ja-JP" sz="1100" dirty="0">
              <a:solidFill>
                <a:prstClr val="black"/>
              </a:solidFill>
            </a:endParaRPr>
          </a:p>
          <a:p>
            <a:pPr defTabSz="913575"/>
            <a:r>
              <a:rPr lang="ja-JP" altLang="en-US" sz="1100" dirty="0">
                <a:solidFill>
                  <a:prstClr val="black"/>
                </a:solidFill>
              </a:rPr>
              <a:t>　・リハビリテーション専門職等の関与による介護予防の取組</a:t>
            </a:r>
            <a:endParaRPr lang="en-US" altLang="ja-JP" sz="1100" dirty="0">
              <a:solidFill>
                <a:prstClr val="black"/>
              </a:solidFill>
            </a:endParaRPr>
          </a:p>
          <a:p>
            <a:pPr defTabSz="913575"/>
            <a:r>
              <a:rPr lang="ja-JP" altLang="en-US" sz="1100" dirty="0">
                <a:solidFill>
                  <a:prstClr val="black"/>
                </a:solidFill>
              </a:rPr>
              <a:t>　・見守り等生活支援の担い手として、生きがいと役割づくりによる互助の推進</a:t>
            </a:r>
          </a:p>
        </p:txBody>
      </p:sp>
      <p:sp>
        <p:nvSpPr>
          <p:cNvPr id="14" name="角丸四角形 13"/>
          <p:cNvSpPr/>
          <p:nvPr/>
        </p:nvSpPr>
        <p:spPr>
          <a:xfrm>
            <a:off x="8118753" y="4230750"/>
            <a:ext cx="1665699" cy="2075716"/>
          </a:xfrm>
          <a:prstGeom prst="roundRect">
            <a:avLst/>
          </a:prstGeom>
          <a:gradFill>
            <a:gsLst>
              <a:gs pos="0">
                <a:schemeClr val="accent5">
                  <a:lumMod val="60000"/>
                  <a:lumOff val="40000"/>
                </a:schemeClr>
              </a:gs>
              <a:gs pos="54000">
                <a:schemeClr val="accent5">
                  <a:lumMod val="20000"/>
                  <a:lumOff val="80000"/>
                </a:schemeClr>
              </a:gs>
              <a:gs pos="100000">
                <a:schemeClr val="accent5"/>
              </a:gs>
            </a:gsLst>
          </a:gradFill>
          <a:ln w="3175">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endParaRPr lang="en-US" altLang="ja-JP" sz="1200" dirty="0">
              <a:solidFill>
                <a:prstClr val="black"/>
              </a:solidFill>
            </a:endParaRPr>
          </a:p>
          <a:p>
            <a:pPr defTabSz="913575"/>
            <a:endParaRPr lang="en-US" altLang="ja-JP" sz="1200" dirty="0">
              <a:solidFill>
                <a:prstClr val="black"/>
              </a:solidFill>
            </a:endParaRPr>
          </a:p>
          <a:p>
            <a:pPr defTabSz="913575"/>
            <a:r>
              <a:rPr lang="ja-JP" altLang="en-US" sz="1200" dirty="0">
                <a:solidFill>
                  <a:prstClr val="black"/>
                </a:solidFill>
              </a:rPr>
              <a:t>・住民主体のサービ</a:t>
            </a:r>
            <a:endParaRPr lang="en-US" altLang="ja-JP" sz="1200" dirty="0">
              <a:solidFill>
                <a:prstClr val="black"/>
              </a:solidFill>
            </a:endParaRPr>
          </a:p>
          <a:p>
            <a:pPr defTabSz="913575"/>
            <a:r>
              <a:rPr lang="ja-JP" altLang="en-US" sz="1200" dirty="0">
                <a:solidFill>
                  <a:prstClr val="black"/>
                </a:solidFill>
              </a:rPr>
              <a:t>　ス利用の拡充</a:t>
            </a:r>
            <a:endParaRPr lang="en-US" altLang="ja-JP" sz="1200" dirty="0">
              <a:solidFill>
                <a:prstClr val="black"/>
              </a:solidFill>
            </a:endParaRPr>
          </a:p>
          <a:p>
            <a:pPr defTabSz="913575"/>
            <a:endParaRPr lang="en-US" altLang="ja-JP" sz="1200" dirty="0">
              <a:solidFill>
                <a:prstClr val="black"/>
              </a:solidFill>
            </a:endParaRPr>
          </a:p>
          <a:p>
            <a:pPr defTabSz="913575"/>
            <a:r>
              <a:rPr lang="ja-JP" altLang="en-US" sz="1200" dirty="0">
                <a:solidFill>
                  <a:prstClr val="black"/>
                </a:solidFill>
              </a:rPr>
              <a:t>・認定に至らない</a:t>
            </a:r>
            <a:endParaRPr lang="en-US" altLang="ja-JP" sz="1200" dirty="0">
              <a:solidFill>
                <a:prstClr val="black"/>
              </a:solidFill>
            </a:endParaRPr>
          </a:p>
          <a:p>
            <a:pPr defTabSz="913575"/>
            <a:r>
              <a:rPr lang="ja-JP" altLang="en-US" sz="1200" dirty="0">
                <a:solidFill>
                  <a:prstClr val="black"/>
                </a:solidFill>
              </a:rPr>
              <a:t>　高齢者の増加</a:t>
            </a:r>
            <a:endParaRPr lang="en-US" altLang="ja-JP" sz="1200" dirty="0">
              <a:solidFill>
                <a:prstClr val="black"/>
              </a:solidFill>
            </a:endParaRPr>
          </a:p>
          <a:p>
            <a:pPr defTabSz="913575"/>
            <a:endParaRPr lang="en-US" altLang="ja-JP" sz="1200" dirty="0">
              <a:solidFill>
                <a:prstClr val="black"/>
              </a:solidFill>
            </a:endParaRPr>
          </a:p>
          <a:p>
            <a:pPr defTabSz="913575"/>
            <a:r>
              <a:rPr lang="ja-JP" altLang="en-US" sz="1200" dirty="0">
                <a:solidFill>
                  <a:prstClr val="black"/>
                </a:solidFill>
              </a:rPr>
              <a:t>・重度化予防の推進</a:t>
            </a:r>
          </a:p>
        </p:txBody>
      </p:sp>
      <p:sp>
        <p:nvSpPr>
          <p:cNvPr id="112" name="正方形/長方形 111"/>
          <p:cNvSpPr/>
          <p:nvPr/>
        </p:nvSpPr>
        <p:spPr>
          <a:xfrm>
            <a:off x="5097065" y="2164342"/>
            <a:ext cx="2650711" cy="803778"/>
          </a:xfrm>
          <a:prstGeom prst="rect">
            <a:avLst/>
          </a:prstGeom>
          <a:solidFill>
            <a:srgbClr val="FFFF99"/>
          </a:solidFill>
          <a:ln w="6350">
            <a:solidFill>
              <a:srgbClr val="FFC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・専門的なサービスを必要とする人に</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a:t>
            </a:r>
            <a:r>
              <a:rPr lang="ja-JP" altLang="en-US" sz="1100">
                <a:solidFill>
                  <a:prstClr val="black"/>
                </a:solidFill>
                <a:latin typeface="HG丸ｺﾞｼｯｸM-PRO" panose="020F0600000000000000" pitchFamily="50" charset="-128"/>
                <a:ea typeface="HG丸ｺﾞｼｯｸM-PRO" panose="020F0600000000000000" pitchFamily="50" charset="-128"/>
              </a:rPr>
              <a:t>は</a:t>
            </a:r>
            <a:r>
              <a:rPr lang="ja-JP" altLang="en-US" sz="1100" smtClean="0">
                <a:solidFill>
                  <a:prstClr val="black"/>
                </a:solidFill>
                <a:latin typeface="HG丸ｺﾞｼｯｸM-PRO" panose="020F0600000000000000" pitchFamily="50" charset="-128"/>
                <a:ea typeface="HG丸ｺﾞｼｯｸM-PRO" panose="020F0600000000000000" pitchFamily="50" charset="-128"/>
              </a:rPr>
              <a:t>専門的なサービス</a:t>
            </a:r>
            <a:r>
              <a:rPr lang="ja-JP" altLang="en-US" sz="1100" dirty="0">
                <a:solidFill>
                  <a:prstClr val="black"/>
                </a:solidFill>
                <a:latin typeface="HG丸ｺﾞｼｯｸM-PRO" panose="020F0600000000000000" pitchFamily="50" charset="-128"/>
                <a:ea typeface="HG丸ｺﾞｼｯｸM-PRO" panose="020F0600000000000000" pitchFamily="50" charset="-128"/>
              </a:rPr>
              <a:t>の提供</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（専門サービスにふさわしい単価）</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114" name="正方形/長方形 113"/>
          <p:cNvSpPr/>
          <p:nvPr/>
        </p:nvSpPr>
        <p:spPr>
          <a:xfrm>
            <a:off x="5097035" y="4500842"/>
            <a:ext cx="2642816" cy="1720559"/>
          </a:xfrm>
          <a:prstGeom prst="rect">
            <a:avLst/>
          </a:prstGeom>
          <a:solidFill>
            <a:srgbClr val="FFFFCC"/>
          </a:solidFill>
          <a:ln w="6350">
            <a:solidFill>
              <a:srgbClr val="FFC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・支援する側とされる側という画一的</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な関係性ではなく、サービスを利用</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しながら地域とのつながりを維持で</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きる</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・能力に応じた柔軟な支援により、</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介護サービスからの自立意欲が向上</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8137279" y="2127504"/>
            <a:ext cx="1665697" cy="1503621"/>
          </a:xfrm>
          <a:prstGeom prst="roundRect">
            <a:avLst/>
          </a:prstGeom>
          <a:gradFill>
            <a:gsLst>
              <a:gs pos="0">
                <a:schemeClr val="accent5">
                  <a:lumMod val="60000"/>
                  <a:lumOff val="40000"/>
                </a:schemeClr>
              </a:gs>
              <a:gs pos="54000">
                <a:schemeClr val="accent5">
                  <a:lumMod val="20000"/>
                  <a:lumOff val="80000"/>
                </a:schemeClr>
              </a:gs>
              <a:gs pos="100000">
                <a:schemeClr val="accent5"/>
              </a:gs>
            </a:gsLst>
          </a:gradFill>
          <a:ln w="3175">
            <a:solidFill>
              <a:schemeClr val="accent5">
                <a:lumMod val="40000"/>
                <a:lumOff val="60000"/>
              </a:schemeClr>
            </a:solidFill>
          </a:ln>
        </p:spPr>
        <p:style>
          <a:lnRef idx="0">
            <a:schemeClr val="accent5"/>
          </a:lnRef>
          <a:fillRef idx="3">
            <a:schemeClr val="accent5"/>
          </a:fillRef>
          <a:effectRef idx="3">
            <a:schemeClr val="accent5"/>
          </a:effectRef>
          <a:fontRef idx="minor">
            <a:schemeClr val="lt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endParaRPr lang="en-US" altLang="ja-JP" sz="1200" dirty="0">
              <a:solidFill>
                <a:prstClr val="black"/>
              </a:solidFill>
            </a:endParaRPr>
          </a:p>
          <a:p>
            <a:pPr defTabSz="913575"/>
            <a:endParaRPr lang="en-US" altLang="ja-JP" sz="1200" dirty="0">
              <a:solidFill>
                <a:prstClr val="black"/>
              </a:solidFill>
            </a:endParaRPr>
          </a:p>
          <a:p>
            <a:pPr defTabSz="913575"/>
            <a:r>
              <a:rPr lang="ja-JP" altLang="en-US" sz="1200" dirty="0">
                <a:solidFill>
                  <a:prstClr val="black"/>
                </a:solidFill>
              </a:rPr>
              <a:t>・多様なニーズに対</a:t>
            </a:r>
            <a:endParaRPr lang="en-US" altLang="ja-JP" sz="1200" dirty="0">
              <a:solidFill>
                <a:prstClr val="black"/>
              </a:solidFill>
            </a:endParaRPr>
          </a:p>
          <a:p>
            <a:pPr defTabSz="913575"/>
            <a:r>
              <a:rPr lang="ja-JP" altLang="en-US" sz="1200" dirty="0">
                <a:solidFill>
                  <a:prstClr val="black"/>
                </a:solidFill>
              </a:rPr>
              <a:t>　するサービスの拡</a:t>
            </a:r>
            <a:endParaRPr lang="en-US" altLang="ja-JP" sz="1200" dirty="0">
              <a:solidFill>
                <a:prstClr val="black"/>
              </a:solidFill>
            </a:endParaRPr>
          </a:p>
          <a:p>
            <a:pPr defTabSz="913575"/>
            <a:r>
              <a:rPr lang="ja-JP" altLang="en-US" sz="1200" dirty="0">
                <a:solidFill>
                  <a:prstClr val="black"/>
                </a:solidFill>
              </a:rPr>
              <a:t>　が</a:t>
            </a:r>
            <a:r>
              <a:rPr lang="ja-JP" altLang="en-US" sz="1200" dirty="0" err="1">
                <a:solidFill>
                  <a:prstClr val="black"/>
                </a:solidFill>
              </a:rPr>
              <a:t>りに</a:t>
            </a:r>
            <a:r>
              <a:rPr lang="ja-JP" altLang="en-US" sz="1200" dirty="0">
                <a:solidFill>
                  <a:prstClr val="black"/>
                </a:solidFill>
              </a:rPr>
              <a:t>より、在宅生</a:t>
            </a:r>
            <a:endParaRPr lang="en-US" altLang="ja-JP" sz="1200" dirty="0">
              <a:solidFill>
                <a:prstClr val="black"/>
              </a:solidFill>
            </a:endParaRPr>
          </a:p>
          <a:p>
            <a:pPr defTabSz="913575"/>
            <a:r>
              <a:rPr lang="ja-JP" altLang="en-US" sz="1200" dirty="0">
                <a:solidFill>
                  <a:prstClr val="black"/>
                </a:solidFill>
              </a:rPr>
              <a:t>　活の安心確保</a:t>
            </a:r>
          </a:p>
        </p:txBody>
      </p:sp>
      <p:sp>
        <p:nvSpPr>
          <p:cNvPr id="44" name="二等辺三角形 43"/>
          <p:cNvSpPr/>
          <p:nvPr/>
        </p:nvSpPr>
        <p:spPr>
          <a:xfrm rot="5400000">
            <a:off x="6038293" y="4020502"/>
            <a:ext cx="3884456" cy="276368"/>
          </a:xfrm>
          <a:prstGeom prst="triangle">
            <a:avLst/>
          </a:prstGeom>
          <a:ln w="3175"/>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algn="ctr" defTabSz="913575"/>
            <a:endParaRPr lang="ja-JP" altLang="en-US">
              <a:solidFill>
                <a:prstClr val="black"/>
              </a:solidFill>
            </a:endParaRPr>
          </a:p>
        </p:txBody>
      </p:sp>
      <p:sp>
        <p:nvSpPr>
          <p:cNvPr id="67" name="十字形 66"/>
          <p:cNvSpPr/>
          <p:nvPr/>
        </p:nvSpPr>
        <p:spPr>
          <a:xfrm>
            <a:off x="8516779" y="3771966"/>
            <a:ext cx="246335" cy="274830"/>
          </a:xfrm>
          <a:prstGeom prst="plus">
            <a:avLst>
              <a:gd name="adj" fmla="val 31544"/>
            </a:avLst>
          </a:prstGeom>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sp>
        <p:nvSpPr>
          <p:cNvPr id="2" name="正方形/長方形 1"/>
          <p:cNvSpPr/>
          <p:nvPr/>
        </p:nvSpPr>
        <p:spPr>
          <a:xfrm>
            <a:off x="207753" y="2014022"/>
            <a:ext cx="1195025" cy="283723"/>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400" b="1" dirty="0">
                <a:solidFill>
                  <a:srgbClr val="1F497D"/>
                </a:solidFill>
              </a:rPr>
              <a:t>予防給付</a:t>
            </a:r>
            <a:endParaRPr lang="en-US" altLang="ja-JP" sz="1400" b="1" dirty="0">
              <a:solidFill>
                <a:srgbClr val="1F497D"/>
              </a:solidFill>
            </a:endParaRPr>
          </a:p>
          <a:p>
            <a:pPr algn="ctr" defTabSz="913575"/>
            <a:r>
              <a:rPr lang="ja-JP" altLang="en-US" sz="900" dirty="0">
                <a:solidFill>
                  <a:prstClr val="black"/>
                </a:solidFill>
              </a:rPr>
              <a:t>（全国一律の基準）</a:t>
            </a:r>
          </a:p>
        </p:txBody>
      </p:sp>
      <p:sp>
        <p:nvSpPr>
          <p:cNvPr id="61" name="正方形/長方形 60"/>
          <p:cNvSpPr/>
          <p:nvPr/>
        </p:nvSpPr>
        <p:spPr>
          <a:xfrm>
            <a:off x="1770947" y="1897190"/>
            <a:ext cx="2854640"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400" b="1" dirty="0">
                <a:solidFill>
                  <a:srgbClr val="1F497D"/>
                </a:solidFill>
              </a:rPr>
              <a:t>地域支援事業</a:t>
            </a:r>
          </a:p>
        </p:txBody>
      </p:sp>
      <p:sp>
        <p:nvSpPr>
          <p:cNvPr id="63" name="正方形/長方形 62"/>
          <p:cNvSpPr/>
          <p:nvPr/>
        </p:nvSpPr>
        <p:spPr>
          <a:xfrm>
            <a:off x="1096045" y="2419870"/>
            <a:ext cx="588354"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200" b="1" dirty="0">
                <a:solidFill>
                  <a:srgbClr val="1F497D"/>
                </a:solidFill>
              </a:rPr>
              <a:t>移行</a:t>
            </a:r>
          </a:p>
        </p:txBody>
      </p:sp>
      <p:sp>
        <p:nvSpPr>
          <p:cNvPr id="64" name="正方形/長方形 63"/>
          <p:cNvSpPr/>
          <p:nvPr/>
        </p:nvSpPr>
        <p:spPr>
          <a:xfrm>
            <a:off x="1108571" y="4009733"/>
            <a:ext cx="588354"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200" b="1" dirty="0">
                <a:solidFill>
                  <a:srgbClr val="1F497D"/>
                </a:solidFill>
              </a:rPr>
              <a:t>移行</a:t>
            </a:r>
          </a:p>
        </p:txBody>
      </p:sp>
      <p:sp>
        <p:nvSpPr>
          <p:cNvPr id="66" name="正方形/長方形 65"/>
          <p:cNvSpPr/>
          <p:nvPr/>
        </p:nvSpPr>
        <p:spPr>
          <a:xfrm>
            <a:off x="5097069" y="3156647"/>
            <a:ext cx="2666707" cy="803778"/>
          </a:xfrm>
          <a:prstGeom prst="rect">
            <a:avLst/>
          </a:prstGeom>
          <a:solidFill>
            <a:srgbClr val="FFFF99"/>
          </a:solidFill>
          <a:ln w="6350">
            <a:solidFill>
              <a:srgbClr val="FFC000"/>
            </a:solidFill>
          </a:ln>
          <a:effectLst>
            <a:outerShdw blurRad="50800" dist="38100" dir="2700000" algn="tl" rotWithShape="0">
              <a:prstClr val="black">
                <a:alpha val="40000"/>
              </a:prstClr>
            </a:outerShdw>
          </a:effectLst>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357" tIns="45680" rIns="91357" bIns="45680" numCol="1" spcCol="0" rtlCol="0" fromWordArt="0" anchor="ctr" anchorCtr="0" forceAA="0" compatLnSpc="1">
            <a:prstTxWarp prst="textNoShape">
              <a:avLst/>
            </a:prstTxWarp>
            <a:noAutofit/>
          </a:bodyPr>
          <a:lstStyle/>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・多様な担い手による多様なサービス（多様な単価、住民主体による低廉な</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単価の設定、単価が低い場合には</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a:p>
            <a:pPr defTabSz="913575"/>
            <a:r>
              <a:rPr lang="ja-JP" altLang="en-US" sz="1100" dirty="0">
                <a:solidFill>
                  <a:prstClr val="black"/>
                </a:solidFill>
                <a:latin typeface="HG丸ｺﾞｼｯｸM-PRO" panose="020F0600000000000000" pitchFamily="50" charset="-128"/>
                <a:ea typeface="HG丸ｺﾞｼｯｸM-PRO" panose="020F0600000000000000" pitchFamily="50" charset="-128"/>
              </a:rPr>
              <a:t>　利用料も低減）</a:t>
            </a:r>
            <a:endParaRPr lang="en-US" altLang="ja-JP" sz="1100" dirty="0">
              <a:solidFill>
                <a:prstClr val="black"/>
              </a:solidFill>
              <a:latin typeface="HG丸ｺﾞｼｯｸM-PRO" panose="020F0600000000000000" pitchFamily="50" charset="-128"/>
              <a:ea typeface="HG丸ｺﾞｼｯｸM-PRO" panose="020F0600000000000000" pitchFamily="50" charset="-128"/>
            </a:endParaRPr>
          </a:p>
        </p:txBody>
      </p:sp>
      <p:sp>
        <p:nvSpPr>
          <p:cNvPr id="68" name="正方形/長方形 67"/>
          <p:cNvSpPr/>
          <p:nvPr/>
        </p:nvSpPr>
        <p:spPr>
          <a:xfrm>
            <a:off x="8681468" y="3755745"/>
            <a:ext cx="1224570" cy="340772"/>
          </a:xfrm>
          <a:prstGeom prst="rect">
            <a:avLst/>
          </a:prstGeom>
          <a:no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400" dirty="0">
                <a:solidFill>
                  <a:prstClr val="black"/>
                </a:solidFill>
              </a:rPr>
              <a:t>同時に実現</a:t>
            </a:r>
          </a:p>
        </p:txBody>
      </p:sp>
      <p:sp>
        <p:nvSpPr>
          <p:cNvPr id="70" name="正方形/長方形 69"/>
          <p:cNvSpPr/>
          <p:nvPr/>
        </p:nvSpPr>
        <p:spPr>
          <a:xfrm>
            <a:off x="8314709" y="2249630"/>
            <a:ext cx="1273692" cy="275695"/>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200" b="1" dirty="0">
                <a:solidFill>
                  <a:srgbClr val="1F497D"/>
                </a:solidFill>
              </a:rPr>
              <a:t>サービスの充実</a:t>
            </a:r>
          </a:p>
        </p:txBody>
      </p:sp>
      <p:sp>
        <p:nvSpPr>
          <p:cNvPr id="71" name="正方形/長方形 70"/>
          <p:cNvSpPr/>
          <p:nvPr/>
        </p:nvSpPr>
        <p:spPr>
          <a:xfrm>
            <a:off x="8333238" y="4325447"/>
            <a:ext cx="1273692" cy="275695"/>
          </a:xfrm>
          <a:prstGeom prst="rect">
            <a:avLst/>
          </a:prstGeom>
          <a:solidFill>
            <a:schemeClr val="bg1"/>
          </a:solidFill>
          <a:ln>
            <a:no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r>
              <a:rPr lang="ja-JP" altLang="en-US" sz="1200" b="1" dirty="0">
                <a:solidFill>
                  <a:srgbClr val="1F497D"/>
                </a:solidFill>
              </a:rPr>
              <a:t>費用の効率化</a:t>
            </a:r>
          </a:p>
        </p:txBody>
      </p:sp>
      <p:sp>
        <p:nvSpPr>
          <p:cNvPr id="73" name="右矢印 72"/>
          <p:cNvSpPr/>
          <p:nvPr/>
        </p:nvSpPr>
        <p:spPr>
          <a:xfrm rot="18039607">
            <a:off x="4187628" y="3351023"/>
            <a:ext cx="1344992" cy="233102"/>
          </a:xfrm>
          <a:prstGeom prst="rightArrow">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sp>
        <p:nvSpPr>
          <p:cNvPr id="10" name="右大かっこ 9"/>
          <p:cNvSpPr/>
          <p:nvPr/>
        </p:nvSpPr>
        <p:spPr>
          <a:xfrm>
            <a:off x="4585359" y="2960152"/>
            <a:ext cx="84827" cy="555453"/>
          </a:xfrm>
          <a:prstGeom prst="rightBracket">
            <a:avLst/>
          </a:prstGeom>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endParaRPr lang="ja-JP" altLang="en-US">
              <a:solidFill>
                <a:prstClr val="black"/>
              </a:solidFill>
            </a:endParaRPr>
          </a:p>
        </p:txBody>
      </p:sp>
      <p:sp>
        <p:nvSpPr>
          <p:cNvPr id="75" name="右大かっこ 74"/>
          <p:cNvSpPr/>
          <p:nvPr/>
        </p:nvSpPr>
        <p:spPr>
          <a:xfrm>
            <a:off x="4638831" y="4393865"/>
            <a:ext cx="62807" cy="740425"/>
          </a:xfrm>
          <a:prstGeom prst="rightBracket">
            <a:avLst/>
          </a:prstGeom>
          <a:noFill/>
          <a:ln w="381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lIns="91357" tIns="45680" rIns="91357" bIns="45680" rtlCol="0" anchor="ctr"/>
          <a:lstStyle/>
          <a:p>
            <a:pPr algn="ctr" defTabSz="913575"/>
            <a:endParaRPr lang="ja-JP" altLang="en-US">
              <a:solidFill>
                <a:prstClr val="black"/>
              </a:solidFill>
            </a:endParaRPr>
          </a:p>
        </p:txBody>
      </p:sp>
      <p:sp>
        <p:nvSpPr>
          <p:cNvPr id="76" name="右矢印 75"/>
          <p:cNvSpPr/>
          <p:nvPr/>
        </p:nvSpPr>
        <p:spPr>
          <a:xfrm>
            <a:off x="4585360" y="2415993"/>
            <a:ext cx="639355" cy="248734"/>
          </a:xfrm>
          <a:prstGeom prst="rightArrow">
            <a:avLst/>
          </a:prstGeom>
          <a:solidFill>
            <a:schemeClr val="accent2">
              <a:lumMod val="60000"/>
              <a:lumOff val="4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grpSp>
        <p:nvGrpSpPr>
          <p:cNvPr id="17" name="グループ化 16"/>
          <p:cNvGrpSpPr/>
          <p:nvPr/>
        </p:nvGrpSpPr>
        <p:grpSpPr>
          <a:xfrm>
            <a:off x="309642" y="2216599"/>
            <a:ext cx="4391958" cy="1414521"/>
            <a:chOff x="200474" y="627888"/>
            <a:chExt cx="7323071" cy="1670352"/>
          </a:xfrm>
        </p:grpSpPr>
        <p:sp>
          <p:nvSpPr>
            <p:cNvPr id="19" name="角丸四角形 18"/>
            <p:cNvSpPr/>
            <p:nvPr/>
          </p:nvSpPr>
          <p:spPr>
            <a:xfrm>
              <a:off x="200474" y="1227262"/>
              <a:ext cx="1383539" cy="553306"/>
            </a:xfrm>
            <a:prstGeom prst="roundRect">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100" dirty="0">
                  <a:solidFill>
                    <a:prstClr val="black"/>
                  </a:solidFill>
                </a:rPr>
                <a:t>訪問介護</a:t>
              </a:r>
            </a:p>
          </p:txBody>
        </p:sp>
        <p:sp>
          <p:nvSpPr>
            <p:cNvPr id="22" name="角丸四角形 21"/>
            <p:cNvSpPr/>
            <p:nvPr/>
          </p:nvSpPr>
          <p:spPr>
            <a:xfrm>
              <a:off x="2691686" y="1182064"/>
              <a:ext cx="4808223" cy="598504"/>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a:solidFill>
                    <a:prstClr val="black"/>
                  </a:solidFill>
                </a:rPr>
                <a:t>　ＮＰＯ、民間事業者等による掃除・洗濯等の</a:t>
              </a:r>
              <a:endParaRPr lang="en-US" altLang="ja-JP" sz="1100" dirty="0">
                <a:solidFill>
                  <a:prstClr val="black"/>
                </a:solidFill>
              </a:endParaRPr>
            </a:p>
            <a:p>
              <a:pPr defTabSz="913575"/>
              <a:r>
                <a:rPr lang="ja-JP" altLang="en-US" sz="1100" dirty="0">
                  <a:solidFill>
                    <a:prstClr val="black"/>
                  </a:solidFill>
                </a:rPr>
                <a:t>　生活支援サービス</a:t>
              </a:r>
            </a:p>
          </p:txBody>
        </p:sp>
        <p:sp>
          <p:nvSpPr>
            <p:cNvPr id="23" name="角丸四角形 22"/>
            <p:cNvSpPr/>
            <p:nvPr/>
          </p:nvSpPr>
          <p:spPr>
            <a:xfrm>
              <a:off x="2691688" y="1756185"/>
              <a:ext cx="4808221" cy="542055"/>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a:solidFill>
                    <a:prstClr val="black"/>
                  </a:solidFill>
                </a:rPr>
                <a:t>　</a:t>
              </a:r>
              <a:r>
                <a:rPr lang="ja-JP" altLang="en-US" sz="1100" dirty="0">
                  <a:solidFill>
                    <a:prstClr val="black"/>
                  </a:solidFill>
                </a:rPr>
                <a:t>住民ボランティアによるゴミ出し等の生活支</a:t>
              </a:r>
              <a:endParaRPr lang="en-US" altLang="ja-JP" sz="1100" dirty="0">
                <a:solidFill>
                  <a:prstClr val="black"/>
                </a:solidFill>
              </a:endParaRPr>
            </a:p>
            <a:p>
              <a:pPr defTabSz="913575"/>
              <a:r>
                <a:rPr lang="ja-JP" altLang="en-US" sz="1100" dirty="0">
                  <a:solidFill>
                    <a:prstClr val="black"/>
                  </a:solidFill>
                </a:rPr>
                <a:t>　援サービス</a:t>
              </a:r>
            </a:p>
          </p:txBody>
        </p:sp>
        <p:sp>
          <p:nvSpPr>
            <p:cNvPr id="24" name="右矢印 23"/>
            <p:cNvSpPr/>
            <p:nvPr/>
          </p:nvSpPr>
          <p:spPr>
            <a:xfrm>
              <a:off x="1792771" y="1182064"/>
              <a:ext cx="694739" cy="677682"/>
            </a:xfrm>
            <a:prstGeom prst="rightArrow">
              <a:avLst/>
            </a:prstGeom>
            <a:solidFill>
              <a:schemeClr val="accent2">
                <a:lumMod val="40000"/>
                <a:lumOff val="6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dirty="0" smtClean="0">
                <a:solidFill>
                  <a:prstClr val="black"/>
                </a:solidFill>
              </a:endParaRPr>
            </a:p>
          </p:txBody>
        </p:sp>
        <p:sp>
          <p:nvSpPr>
            <p:cNvPr id="21" name="角丸四角形 20"/>
            <p:cNvSpPr/>
            <p:nvPr/>
          </p:nvSpPr>
          <p:spPr>
            <a:xfrm>
              <a:off x="2710641" y="627888"/>
              <a:ext cx="4812904" cy="554176"/>
            </a:xfrm>
            <a:prstGeom prst="roundRect">
              <a:avLst/>
            </a:prstGeom>
            <a:solidFill>
              <a:schemeClr val="accent2">
                <a:lumMod val="20000"/>
                <a:lumOff val="80000"/>
              </a:schemeClr>
            </a:solidFill>
            <a:ln w="6350">
              <a:solidFill>
                <a:schemeClr val="accent2"/>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a:solidFill>
                    <a:prstClr val="black"/>
                  </a:solidFill>
                </a:rPr>
                <a:t>　既存の訪問介護事業所による身体介護・生　</a:t>
              </a:r>
              <a:endParaRPr lang="en-US" altLang="ja-JP" sz="1100" dirty="0">
                <a:solidFill>
                  <a:prstClr val="black"/>
                </a:solidFill>
              </a:endParaRPr>
            </a:p>
            <a:p>
              <a:pPr defTabSz="913575"/>
              <a:r>
                <a:rPr lang="ja-JP" altLang="en-US" sz="1100" dirty="0">
                  <a:solidFill>
                    <a:prstClr val="black"/>
                  </a:solidFill>
                </a:rPr>
                <a:t>　活援助の訪問介護</a:t>
              </a:r>
            </a:p>
          </p:txBody>
        </p:sp>
      </p:grpSp>
      <p:sp>
        <p:nvSpPr>
          <p:cNvPr id="78" name="右矢印 77"/>
          <p:cNvSpPr/>
          <p:nvPr/>
        </p:nvSpPr>
        <p:spPr>
          <a:xfrm rot="17856062">
            <a:off x="4416589" y="4251433"/>
            <a:ext cx="1107748" cy="198283"/>
          </a:xfrm>
          <a:prstGeom prst="rightArrow">
            <a:avLst/>
          </a:prstGeom>
          <a:solidFill>
            <a:schemeClr val="tx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grpSp>
        <p:nvGrpSpPr>
          <p:cNvPr id="26" name="グループ化 25"/>
          <p:cNvGrpSpPr/>
          <p:nvPr/>
        </p:nvGrpSpPr>
        <p:grpSpPr>
          <a:xfrm>
            <a:off x="322409" y="3755745"/>
            <a:ext cx="4379207" cy="1596858"/>
            <a:chOff x="948103" y="2846312"/>
            <a:chExt cx="8082295" cy="1231347"/>
          </a:xfrm>
        </p:grpSpPr>
        <p:sp>
          <p:nvSpPr>
            <p:cNvPr id="28" name="角丸四角形 27"/>
            <p:cNvSpPr/>
            <p:nvPr/>
          </p:nvSpPr>
          <p:spPr>
            <a:xfrm>
              <a:off x="948103" y="3335098"/>
              <a:ext cx="1529329" cy="300208"/>
            </a:xfrm>
            <a:prstGeom prst="roundRect">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r>
                <a:rPr lang="ja-JP" altLang="en-US" sz="1100" dirty="0">
                  <a:solidFill>
                    <a:prstClr val="black"/>
                  </a:solidFill>
                </a:rPr>
                <a:t>通所介護</a:t>
              </a:r>
            </a:p>
          </p:txBody>
        </p:sp>
        <p:sp>
          <p:nvSpPr>
            <p:cNvPr id="29" name="角丸四角形 28"/>
            <p:cNvSpPr/>
            <p:nvPr/>
          </p:nvSpPr>
          <p:spPr>
            <a:xfrm>
              <a:off x="3675247" y="2846312"/>
              <a:ext cx="5322409" cy="348041"/>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100" dirty="0">
                  <a:solidFill>
                    <a:prstClr val="black"/>
                  </a:solidFill>
                </a:rPr>
                <a:t>　既存の通所介護事業所による機能訓練等</a:t>
              </a:r>
              <a:endParaRPr lang="en-US" altLang="ja-JP" sz="1100" dirty="0">
                <a:solidFill>
                  <a:prstClr val="black"/>
                </a:solidFill>
              </a:endParaRPr>
            </a:p>
            <a:p>
              <a:pPr defTabSz="913575"/>
              <a:r>
                <a:rPr lang="ja-JP" altLang="en-US" sz="1100" dirty="0">
                  <a:solidFill>
                    <a:prstClr val="black"/>
                  </a:solidFill>
                </a:rPr>
                <a:t>　の通所介護</a:t>
              </a:r>
            </a:p>
          </p:txBody>
        </p:sp>
        <p:sp>
          <p:nvSpPr>
            <p:cNvPr id="30" name="角丸四角形 29"/>
            <p:cNvSpPr/>
            <p:nvPr/>
          </p:nvSpPr>
          <p:spPr>
            <a:xfrm>
              <a:off x="3685874" y="3199722"/>
              <a:ext cx="5328909" cy="245893"/>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200" dirty="0">
                  <a:solidFill>
                    <a:prstClr val="black"/>
                  </a:solidFill>
                </a:rPr>
                <a:t>　ＮＰＯ、民間事業者等によるﾐﾆﾃﾞｲｻｰﾋﾞｽ</a:t>
              </a:r>
            </a:p>
          </p:txBody>
        </p:sp>
        <p:sp>
          <p:nvSpPr>
            <p:cNvPr id="31" name="角丸四角形 30"/>
            <p:cNvSpPr/>
            <p:nvPr/>
          </p:nvSpPr>
          <p:spPr>
            <a:xfrm>
              <a:off x="3675245" y="3445615"/>
              <a:ext cx="5355153" cy="288031"/>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a:solidFill>
                    <a:prstClr val="black"/>
                  </a:solidFill>
                </a:rPr>
                <a:t>　ｺﾐｭﾆﾃｨｻﾛﾝ、住民主体の運動・交流の場</a:t>
              </a:r>
            </a:p>
          </p:txBody>
        </p:sp>
        <p:sp>
          <p:nvSpPr>
            <p:cNvPr id="32" name="角丸四角形 31"/>
            <p:cNvSpPr/>
            <p:nvPr/>
          </p:nvSpPr>
          <p:spPr>
            <a:xfrm>
              <a:off x="3685874" y="3733646"/>
              <a:ext cx="5328908" cy="344013"/>
            </a:xfrm>
            <a:prstGeom prst="roundRect">
              <a:avLst/>
            </a:prstGeom>
            <a:solidFill>
              <a:schemeClr val="accent1">
                <a:lumMod val="20000"/>
                <a:lumOff val="8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575"/>
              <a:r>
                <a:rPr lang="ja-JP" altLang="en-US" sz="1000" dirty="0">
                  <a:solidFill>
                    <a:prstClr val="black"/>
                  </a:solidFill>
                </a:rPr>
                <a:t>　リハビリ</a:t>
              </a:r>
              <a:r>
                <a:rPr lang="ja-JP" altLang="en-US" sz="1100" dirty="0">
                  <a:solidFill>
                    <a:prstClr val="black"/>
                  </a:solidFill>
                </a:rPr>
                <a:t>、栄養、口腔ケア等の専門職等関与</a:t>
              </a:r>
              <a:endParaRPr lang="en-US" altLang="ja-JP" sz="1100" dirty="0">
                <a:solidFill>
                  <a:prstClr val="black"/>
                </a:solidFill>
              </a:endParaRPr>
            </a:p>
            <a:p>
              <a:pPr defTabSz="913575"/>
              <a:r>
                <a:rPr lang="ja-JP" altLang="en-US" sz="1100" dirty="0">
                  <a:solidFill>
                    <a:prstClr val="black"/>
                  </a:solidFill>
                </a:rPr>
                <a:t>　する教室</a:t>
              </a:r>
            </a:p>
          </p:txBody>
        </p:sp>
        <p:sp>
          <p:nvSpPr>
            <p:cNvPr id="33" name="右矢印 32"/>
            <p:cNvSpPr/>
            <p:nvPr/>
          </p:nvSpPr>
          <p:spPr>
            <a:xfrm>
              <a:off x="2677376" y="3263090"/>
              <a:ext cx="792089" cy="398857"/>
            </a:xfrm>
            <a:prstGeom prst="rightArrow">
              <a:avLst/>
            </a:prstGeom>
            <a:solidFill>
              <a:schemeClr val="accent1">
                <a:lumMod val="40000"/>
                <a:lumOff val="60000"/>
              </a:schemeClr>
            </a:solidFill>
            <a:ln w="6350">
              <a:solidFill>
                <a:schemeClr val="accent1"/>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3575"/>
              <a:endParaRPr lang="ja-JP" altLang="en-US" sz="1000" dirty="0">
                <a:solidFill>
                  <a:prstClr val="black"/>
                </a:solidFill>
              </a:endParaRPr>
            </a:p>
          </p:txBody>
        </p:sp>
      </p:grpSp>
      <p:sp>
        <p:nvSpPr>
          <p:cNvPr id="79" name="角丸四角形 78"/>
          <p:cNvSpPr/>
          <p:nvPr/>
        </p:nvSpPr>
        <p:spPr>
          <a:xfrm>
            <a:off x="180006" y="5661394"/>
            <a:ext cx="1892723" cy="242649"/>
          </a:xfrm>
          <a:prstGeom prst="roundRect">
            <a:avLst/>
          </a:prstGeom>
          <a:ln/>
        </p:spPr>
        <p:style>
          <a:lnRef idx="0">
            <a:schemeClr val="accent6"/>
          </a:lnRef>
          <a:fillRef idx="3">
            <a:schemeClr val="accent6"/>
          </a:fillRef>
          <a:effectRef idx="3">
            <a:schemeClr val="accent6"/>
          </a:effectRef>
          <a:fontRef idx="minor">
            <a:schemeClr val="lt1"/>
          </a:fontRef>
        </p:style>
        <p:txBody>
          <a:bodyPr lIns="91357" tIns="45680" rIns="91357" bIns="45680" rtlCol="0" anchor="ctr"/>
          <a:lstStyle/>
          <a:p>
            <a:pPr algn="ctr" defTabSz="913575"/>
            <a:r>
              <a:rPr lang="ja-JP" altLang="en-US" sz="1100" dirty="0">
                <a:solidFill>
                  <a:prstClr val="black"/>
                </a:solidFill>
              </a:rPr>
              <a:t>介護予防・生活支援の充実</a:t>
            </a:r>
          </a:p>
        </p:txBody>
      </p:sp>
      <p:sp>
        <p:nvSpPr>
          <p:cNvPr id="6" name="右矢印 5"/>
          <p:cNvSpPr/>
          <p:nvPr/>
        </p:nvSpPr>
        <p:spPr>
          <a:xfrm>
            <a:off x="4670237" y="3079339"/>
            <a:ext cx="570525" cy="229984"/>
          </a:xfrm>
          <a:prstGeom prst="rightArrow">
            <a:avLst/>
          </a:prstGeom>
          <a:solidFill>
            <a:schemeClr val="tx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sp>
        <p:nvSpPr>
          <p:cNvPr id="48" name="十字形 47"/>
          <p:cNvSpPr/>
          <p:nvPr/>
        </p:nvSpPr>
        <p:spPr>
          <a:xfrm>
            <a:off x="2471376" y="5523838"/>
            <a:ext cx="246335" cy="274830"/>
          </a:xfrm>
          <a:prstGeom prst="plus">
            <a:avLst>
              <a:gd name="adj" fmla="val 31544"/>
            </a:avLst>
          </a:prstGeom>
        </p:spPr>
        <p:style>
          <a:lnRef idx="1">
            <a:schemeClr val="accent1"/>
          </a:lnRef>
          <a:fillRef idx="2">
            <a:schemeClr val="accent1"/>
          </a:fillRef>
          <a:effectRef idx="1">
            <a:schemeClr val="accent1"/>
          </a:effectRef>
          <a:fontRef idx="minor">
            <a:schemeClr val="dk1"/>
          </a:fontRef>
        </p:style>
        <p:txBody>
          <a:bodyPr lIns="91357" tIns="45680" rIns="91357" bIns="45680" rtlCol="0" anchor="ctr"/>
          <a:lstStyle/>
          <a:p>
            <a:pPr algn="ctr" defTabSz="913575"/>
            <a:endParaRPr lang="ja-JP" altLang="en-US">
              <a:solidFill>
                <a:prstClr val="black"/>
              </a:solidFill>
            </a:endParaRPr>
          </a:p>
        </p:txBody>
      </p:sp>
    </p:spTree>
    <p:extLst>
      <p:ext uri="{BB962C8B-B14F-4D97-AF65-F5344CB8AC3E}">
        <p14:creationId xmlns:p14="http://schemas.microsoft.com/office/powerpoint/2010/main" val="164421023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正方形/長方形 24"/>
          <p:cNvSpPr/>
          <p:nvPr/>
        </p:nvSpPr>
        <p:spPr>
          <a:xfrm>
            <a:off x="5071249" y="3348000"/>
            <a:ext cx="4524000" cy="2664000"/>
          </a:xfrm>
          <a:prstGeom prst="rect">
            <a:avLst/>
          </a:prstGeom>
          <a:solidFill>
            <a:schemeClr val="accent5">
              <a:lumMod val="20000"/>
              <a:lumOff val="80000"/>
            </a:schemeClr>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700"/>
              </a:lnSpc>
            </a:pPr>
            <a:endParaRPr lang="en-US" altLang="ja-JP" sz="1200" dirty="0" smtClean="0">
              <a:solidFill>
                <a:prstClr val="black"/>
              </a:solidFill>
              <a:latin typeface="HGS創英角ｺﾞｼｯｸUB" pitchFamily="50" charset="-128"/>
              <a:ea typeface="ＤＨＰ特太ゴシック体" pitchFamily="2" charset="-128"/>
            </a:endParaRPr>
          </a:p>
          <a:p>
            <a:pPr marL="88900">
              <a:spcBef>
                <a:spcPts val="100"/>
              </a:spcBef>
            </a:pPr>
            <a:endParaRPr lang="en-US" altLang="ja-JP" sz="1400" dirty="0" smtClean="0">
              <a:solidFill>
                <a:prstClr val="black"/>
              </a:solidFill>
              <a:latin typeface="HGS創英角ｺﾞｼｯｸUB" pitchFamily="50" charset="-128"/>
              <a:ea typeface="HGS創英角ｺﾞｼｯｸUB" pitchFamily="50" charset="-128"/>
            </a:endParaRPr>
          </a:p>
          <a:p>
            <a:pPr marL="88900">
              <a:spcBef>
                <a:spcPts val="100"/>
              </a:spcBef>
            </a:pPr>
            <a:endParaRPr lang="en-US" altLang="ja-JP" sz="1400" dirty="0">
              <a:solidFill>
                <a:prstClr val="black"/>
              </a:solidFill>
              <a:latin typeface="HGS創英角ｺﾞｼｯｸUB" pitchFamily="50" charset="-128"/>
              <a:ea typeface="HGS創英角ｺﾞｼｯｸUB" pitchFamily="50" charset="-128"/>
            </a:endParaRPr>
          </a:p>
          <a:p>
            <a:pPr marL="88900">
              <a:spcBef>
                <a:spcPts val="100"/>
              </a:spcBef>
            </a:pPr>
            <a:r>
              <a:rPr lang="en-US" altLang="ja-JP" sz="1400" dirty="0">
                <a:solidFill>
                  <a:prstClr val="black"/>
                </a:solidFill>
                <a:latin typeface="HGS創英角ｺﾞｼｯｸUB" pitchFamily="50" charset="-128"/>
                <a:ea typeface="HGS創英角ｺﾞｼｯｸUB" pitchFamily="50" charset="-128"/>
              </a:rPr>
              <a:t>※</a:t>
            </a:r>
            <a:r>
              <a:rPr lang="ja-JP" altLang="en-US" sz="1400" dirty="0" smtClean="0">
                <a:solidFill>
                  <a:prstClr val="black"/>
                </a:solidFill>
                <a:latin typeface="HGS創英角ｺﾞｼｯｸUB" pitchFamily="50" charset="-128"/>
                <a:ea typeface="HGS創英角ｺﾞｼｯｸUB" pitchFamily="50" charset="-128"/>
              </a:rPr>
              <a:t>⑧　</a:t>
            </a:r>
            <a:r>
              <a:rPr lang="ja-JP" altLang="en-US" sz="1400" dirty="0" smtClean="0">
                <a:solidFill>
                  <a:prstClr val="black"/>
                </a:solidFill>
                <a:latin typeface="HGP創英角ｺﾞｼｯｸUB" pitchFamily="50" charset="-128"/>
                <a:ea typeface="HGP創英角ｺﾞｼｯｸUB" pitchFamily="50" charset="-128"/>
              </a:rPr>
              <a:t>一定以上の所得のある利用者の自己負担を</a:t>
            </a:r>
            <a:endParaRPr lang="en-US" altLang="ja-JP" sz="1400" dirty="0" smtClean="0">
              <a:solidFill>
                <a:prstClr val="black"/>
              </a:solidFill>
              <a:latin typeface="HGP創英角ｺﾞｼｯｸUB" pitchFamily="50" charset="-128"/>
              <a:ea typeface="HGP創英角ｺﾞｼｯｸUB" pitchFamily="50" charset="-128"/>
            </a:endParaRPr>
          </a:p>
          <a:p>
            <a:pPr marL="88900">
              <a:spcBef>
                <a:spcPts val="100"/>
              </a:spcBef>
            </a:pPr>
            <a:r>
              <a:rPr lang="ja-JP" altLang="en-US" sz="1400" dirty="0">
                <a:solidFill>
                  <a:prstClr val="black"/>
                </a:solidFill>
                <a:latin typeface="HGP創英角ｺﾞｼｯｸUB" pitchFamily="50" charset="-128"/>
                <a:ea typeface="HGP創英角ｺﾞｼｯｸUB" pitchFamily="50" charset="-128"/>
              </a:rPr>
              <a:t>　</a:t>
            </a:r>
            <a:r>
              <a:rPr lang="ja-JP" altLang="en-US" sz="1400" dirty="0" smtClean="0">
                <a:solidFill>
                  <a:prstClr val="black"/>
                </a:solidFill>
                <a:latin typeface="HGP創英角ｺﾞｼｯｸUB" pitchFamily="50" charset="-128"/>
                <a:ea typeface="HGP創英角ｺﾞｼｯｸUB" pitchFamily="50" charset="-128"/>
              </a:rPr>
              <a:t>　　引き上げ</a:t>
            </a:r>
            <a:endParaRPr lang="en-US" altLang="ja-JP" sz="1400" dirty="0" smtClean="0">
              <a:solidFill>
                <a:prstClr val="black"/>
              </a:solidFill>
              <a:latin typeface="HGP創英角ｺﾞｼｯｸUB" pitchFamily="50" charset="-128"/>
              <a:ea typeface="HGP創英角ｺﾞｼｯｸUB" pitchFamily="50" charset="-128"/>
            </a:endParaRPr>
          </a:p>
          <a:p>
            <a:pPr marL="88900">
              <a:spcBef>
                <a:spcPts val="100"/>
              </a:spcBef>
            </a:pPr>
            <a:endParaRPr lang="en-US" altLang="ja-JP" sz="1400" dirty="0">
              <a:solidFill>
                <a:prstClr val="black"/>
              </a:solidFill>
              <a:latin typeface="HGP創英角ｺﾞｼｯｸUB" pitchFamily="50" charset="-128"/>
              <a:ea typeface="HGP創英角ｺﾞｼｯｸUB" pitchFamily="50" charset="-128"/>
            </a:endParaRPr>
          </a:p>
          <a:p>
            <a:pPr marL="88900">
              <a:spcBef>
                <a:spcPts val="100"/>
              </a:spcBef>
            </a:pPr>
            <a:endParaRPr lang="en-US" altLang="ja-JP" sz="1400" dirty="0" smtClean="0">
              <a:solidFill>
                <a:prstClr val="black"/>
              </a:solidFill>
              <a:latin typeface="ＭＳ ゴシック" pitchFamily="49" charset="-128"/>
              <a:ea typeface="ＭＳ ゴシック" pitchFamily="49" charset="-128"/>
            </a:endParaRPr>
          </a:p>
          <a:p>
            <a:pPr marL="266700" indent="-177800">
              <a:spcBef>
                <a:spcPts val="300"/>
              </a:spcBef>
            </a:pPr>
            <a:r>
              <a:rPr lang="en-US" altLang="ja-JP" sz="1400" dirty="0">
                <a:solidFill>
                  <a:prstClr val="black"/>
                </a:solidFill>
                <a:latin typeface="HGS創英角ｺﾞｼｯｸUB" pitchFamily="50" charset="-128"/>
                <a:ea typeface="HGS創英角ｺﾞｼｯｸUB" pitchFamily="50" charset="-128"/>
              </a:rPr>
              <a:t>※</a:t>
            </a:r>
            <a:r>
              <a:rPr lang="ja-JP" altLang="en-US" sz="1400" dirty="0" smtClean="0">
                <a:solidFill>
                  <a:prstClr val="black"/>
                </a:solidFill>
                <a:latin typeface="HGS創英角ｺﾞｼｯｸUB" pitchFamily="50" charset="-128"/>
                <a:ea typeface="HGS創英角ｺﾞｼｯｸUB" pitchFamily="50" charset="-128"/>
              </a:rPr>
              <a:t>⑨　</a:t>
            </a:r>
            <a:r>
              <a:rPr lang="ja-JP" altLang="en-US" sz="1400" dirty="0" smtClean="0">
                <a:solidFill>
                  <a:prstClr val="black"/>
                </a:solidFill>
                <a:latin typeface="HGP創英角ｺﾞｼｯｸUB" pitchFamily="50" charset="-128"/>
                <a:ea typeface="HGP創英角ｺﾞｼｯｸUB" pitchFamily="50" charset="-128"/>
              </a:rPr>
              <a:t>施設利用者の食費・居住費の見直し</a:t>
            </a:r>
            <a:endParaRPr lang="en-US" altLang="ja-JP" sz="1400" dirty="0" smtClean="0">
              <a:solidFill>
                <a:prstClr val="black"/>
              </a:solidFill>
              <a:latin typeface="HGP創英角ｺﾞｼｯｸUB" pitchFamily="50" charset="-128"/>
              <a:ea typeface="HGP創英角ｺﾞｼｯｸUB" pitchFamily="50" charset="-128"/>
            </a:endParaRPr>
          </a:p>
          <a:p>
            <a:pPr marL="266700" indent="366713">
              <a:spcBef>
                <a:spcPts val="300"/>
              </a:spcBef>
            </a:pPr>
            <a:r>
              <a:rPr lang="ja-JP" altLang="en-US" sz="1400" dirty="0" smtClean="0">
                <a:solidFill>
                  <a:prstClr val="black"/>
                </a:solidFill>
                <a:latin typeface="+mj-ea"/>
                <a:ea typeface="+mj-ea"/>
              </a:rPr>
              <a:t>低所得の施設利用者の食費・居住費を補塡する</a:t>
            </a:r>
            <a:endParaRPr lang="en-US" altLang="ja-JP" sz="1400" dirty="0" smtClean="0">
              <a:solidFill>
                <a:prstClr val="black"/>
              </a:solidFill>
              <a:latin typeface="+mj-ea"/>
              <a:ea typeface="+mj-ea"/>
            </a:endParaRPr>
          </a:p>
          <a:p>
            <a:pPr marL="266700" indent="184150">
              <a:spcBef>
                <a:spcPts val="300"/>
              </a:spcBef>
            </a:pPr>
            <a:r>
              <a:rPr lang="ja-JP" altLang="en-US" sz="1400" dirty="0" smtClean="0">
                <a:solidFill>
                  <a:prstClr val="black"/>
                </a:solidFill>
                <a:latin typeface="+mj-ea"/>
                <a:ea typeface="+mj-ea"/>
              </a:rPr>
              <a:t>要件に資産などを追加</a:t>
            </a:r>
            <a:endParaRPr lang="en-US" altLang="ja-JP" sz="1400" dirty="0" smtClean="0">
              <a:solidFill>
                <a:prstClr val="black"/>
              </a:solidFill>
              <a:latin typeface="+mj-ea"/>
              <a:ea typeface="+mj-ea"/>
            </a:endParaRPr>
          </a:p>
        </p:txBody>
      </p:sp>
      <p:sp>
        <p:nvSpPr>
          <p:cNvPr id="26" name="正方形/長方形 25"/>
          <p:cNvSpPr/>
          <p:nvPr/>
        </p:nvSpPr>
        <p:spPr>
          <a:xfrm>
            <a:off x="5175946" y="3240000"/>
            <a:ext cx="1521000" cy="216024"/>
          </a:xfrm>
          <a:prstGeom prst="rect">
            <a:avLst/>
          </a:prstGeom>
          <a:ln>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200" b="1" dirty="0" smtClean="0">
                <a:solidFill>
                  <a:prstClr val="black"/>
                </a:solidFill>
                <a:latin typeface="HG丸ｺﾞｼｯｸM-PRO" pitchFamily="50" charset="-128"/>
                <a:ea typeface="HG丸ｺﾞｼｯｸM-PRO" pitchFamily="50" charset="-128"/>
              </a:rPr>
              <a:t>重点化・効率化</a:t>
            </a:r>
            <a:endParaRPr lang="ja-JP" altLang="en-US" sz="1200" b="1" dirty="0">
              <a:solidFill>
                <a:prstClr val="black"/>
              </a:solidFill>
              <a:latin typeface="HG丸ｺﾞｼｯｸM-PRO" pitchFamily="50" charset="-128"/>
              <a:ea typeface="HG丸ｺﾞｼｯｸM-PRO" pitchFamily="50" charset="-128"/>
            </a:endParaRPr>
          </a:p>
        </p:txBody>
      </p:sp>
      <p:grpSp>
        <p:nvGrpSpPr>
          <p:cNvPr id="20" name="グループ化 19"/>
          <p:cNvGrpSpPr/>
          <p:nvPr/>
        </p:nvGrpSpPr>
        <p:grpSpPr>
          <a:xfrm>
            <a:off x="5078720" y="1620000"/>
            <a:ext cx="4524000" cy="1503624"/>
            <a:chOff x="4688049" y="1556376"/>
            <a:chExt cx="4320000" cy="1503624"/>
          </a:xfrm>
        </p:grpSpPr>
        <p:sp>
          <p:nvSpPr>
            <p:cNvPr id="21" name="正方形/長方形 20"/>
            <p:cNvSpPr/>
            <p:nvPr/>
          </p:nvSpPr>
          <p:spPr>
            <a:xfrm>
              <a:off x="4688049" y="1692000"/>
              <a:ext cx="4320000" cy="1368000"/>
            </a:xfrm>
            <a:prstGeom prst="rect">
              <a:avLst/>
            </a:prstGeom>
            <a:solidFill>
              <a:srgbClr val="CCFFCC"/>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700"/>
                </a:lnSpc>
              </a:pPr>
              <a:endParaRPr lang="en-US" altLang="ja-JP" sz="1200" dirty="0" smtClean="0">
                <a:solidFill>
                  <a:prstClr val="black"/>
                </a:solidFill>
                <a:latin typeface="HGS創英角ｺﾞｼｯｸUB" pitchFamily="50" charset="-128"/>
                <a:ea typeface="ＤＨＰ特太ゴシック体" pitchFamily="2" charset="-128"/>
              </a:endParaRPr>
            </a:p>
            <a:p>
              <a:pPr marL="88900"/>
              <a:endParaRPr lang="en-US" altLang="ja-JP" sz="1400" dirty="0" smtClean="0">
                <a:solidFill>
                  <a:prstClr val="black"/>
                </a:solidFill>
                <a:latin typeface="HGS創英角ｺﾞｼｯｸUB" pitchFamily="50" charset="-128"/>
                <a:ea typeface="HGS創英角ｺﾞｼｯｸUB" pitchFamily="50" charset="-128"/>
              </a:endParaRPr>
            </a:p>
            <a:p>
              <a:pPr marL="88900"/>
              <a:endParaRPr lang="en-US" altLang="ja-JP" sz="1400" dirty="0" smtClean="0">
                <a:solidFill>
                  <a:prstClr val="black"/>
                </a:solidFill>
                <a:latin typeface="HGS創英角ｺﾞｼｯｸUB" pitchFamily="50" charset="-128"/>
                <a:ea typeface="HGS創英角ｺﾞｼｯｸUB" pitchFamily="50" charset="-128"/>
              </a:endParaRPr>
            </a:p>
            <a:p>
              <a:pPr marL="88900"/>
              <a:r>
                <a:rPr lang="en-US" altLang="ja-JP" sz="1400" dirty="0">
                  <a:solidFill>
                    <a:prstClr val="black"/>
                  </a:solidFill>
                  <a:latin typeface="HGS創英角ｺﾞｼｯｸUB" pitchFamily="50" charset="-128"/>
                  <a:ea typeface="HGS創英角ｺﾞｼｯｸUB" pitchFamily="50" charset="-128"/>
                </a:rPr>
                <a:t>※</a:t>
              </a:r>
              <a:r>
                <a:rPr lang="ja-JP" altLang="en-US" sz="1400" dirty="0" smtClean="0">
                  <a:solidFill>
                    <a:prstClr val="black"/>
                  </a:solidFill>
                  <a:latin typeface="HGS創英角ｺﾞｼｯｸUB" pitchFamily="50" charset="-128"/>
                  <a:ea typeface="HGS創英角ｺﾞｼｯｸUB" pitchFamily="50" charset="-128"/>
                </a:rPr>
                <a:t>⑦　低所得者の保険料の軽減割合を拡大</a:t>
              </a:r>
              <a:endParaRPr lang="en-US" altLang="ja-JP" sz="1400" dirty="0">
                <a:solidFill>
                  <a:prstClr val="black"/>
                </a:solidFill>
                <a:latin typeface="HGS創英角ｺﾞｼｯｸUB" pitchFamily="50" charset="-128"/>
                <a:ea typeface="HGS創英角ｺﾞｼｯｸUB" pitchFamily="50" charset="-128"/>
              </a:endParaRPr>
            </a:p>
            <a:p>
              <a:pPr marL="268288">
                <a:spcBef>
                  <a:spcPts val="500"/>
                </a:spcBef>
              </a:pPr>
              <a:endParaRPr lang="ja-JP" altLang="en-US" sz="1000" dirty="0">
                <a:solidFill>
                  <a:prstClr val="black"/>
                </a:solidFill>
                <a:latin typeface="ＭＳ 明朝" pitchFamily="17" charset="-128"/>
                <a:ea typeface="ＭＳ 明朝" pitchFamily="17" charset="-128"/>
              </a:endParaRPr>
            </a:p>
          </p:txBody>
        </p:sp>
        <p:sp>
          <p:nvSpPr>
            <p:cNvPr id="22" name="正方形/長方形 21"/>
            <p:cNvSpPr/>
            <p:nvPr/>
          </p:nvSpPr>
          <p:spPr>
            <a:xfrm>
              <a:off x="4788025" y="1556376"/>
              <a:ext cx="2271724" cy="216024"/>
            </a:xfrm>
            <a:prstGeom prst="rect">
              <a:avLst/>
            </a:prstGeom>
            <a:ln>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200" b="1" dirty="0" smtClean="0">
                  <a:solidFill>
                    <a:prstClr val="black"/>
                  </a:solidFill>
                  <a:latin typeface="HG丸ｺﾞｼｯｸM-PRO" pitchFamily="50" charset="-128"/>
                  <a:ea typeface="HG丸ｺﾞｼｯｸM-PRO" pitchFamily="50" charset="-128"/>
                </a:rPr>
                <a:t>低所得者の保険料軽減を拡充</a:t>
              </a:r>
              <a:endParaRPr lang="ja-JP" altLang="en-US" sz="1200" b="1" dirty="0">
                <a:solidFill>
                  <a:prstClr val="black"/>
                </a:solidFill>
                <a:latin typeface="HG丸ｺﾞｼｯｸM-PRO" pitchFamily="50" charset="-128"/>
                <a:ea typeface="HG丸ｺﾞｼｯｸM-PRO" pitchFamily="50" charset="-128"/>
              </a:endParaRPr>
            </a:p>
          </p:txBody>
        </p:sp>
      </p:grpSp>
      <p:grpSp>
        <p:nvGrpSpPr>
          <p:cNvPr id="14" name="グループ化 13"/>
          <p:cNvGrpSpPr/>
          <p:nvPr/>
        </p:nvGrpSpPr>
        <p:grpSpPr>
          <a:xfrm>
            <a:off x="5039374" y="849118"/>
            <a:ext cx="4740979" cy="786226"/>
            <a:chOff x="4621146" y="732706"/>
            <a:chExt cx="4376288" cy="786226"/>
          </a:xfrm>
        </p:grpSpPr>
        <p:sp>
          <p:nvSpPr>
            <p:cNvPr id="7" name="円/楕円 6"/>
            <p:cNvSpPr/>
            <p:nvPr/>
          </p:nvSpPr>
          <p:spPr>
            <a:xfrm>
              <a:off x="4830017" y="732706"/>
              <a:ext cx="3852000" cy="324000"/>
            </a:xfrm>
            <a:prstGeom prst="ellipse">
              <a:avLst/>
            </a:prstGeom>
            <a:solidFill>
              <a:schemeClr val="accent4">
                <a:lumMod val="40000"/>
                <a:lumOff val="6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latin typeface="HGP創英角ｺﾞｼｯｸUB" pitchFamily="50" charset="-128"/>
                  <a:ea typeface="HGP創英角ｺﾞｼｯｸUB" pitchFamily="50" charset="-128"/>
                </a:rPr>
                <a:t>２　費用負担の公平化</a:t>
              </a:r>
              <a:endParaRPr lang="ja-JP" altLang="en-US" sz="1400" dirty="0">
                <a:solidFill>
                  <a:prstClr val="black"/>
                </a:solidFill>
                <a:latin typeface="HGP創英角ｺﾞｼｯｸUB" pitchFamily="50" charset="-128"/>
                <a:ea typeface="HGP創英角ｺﾞｼｯｸUB" pitchFamily="50" charset="-128"/>
              </a:endParaRPr>
            </a:p>
          </p:txBody>
        </p:sp>
        <p:sp>
          <p:nvSpPr>
            <p:cNvPr id="15" name="正方形/長方形 14"/>
            <p:cNvSpPr/>
            <p:nvPr/>
          </p:nvSpPr>
          <p:spPr>
            <a:xfrm>
              <a:off x="4621146" y="1042140"/>
              <a:ext cx="4376288" cy="476792"/>
            </a:xfrm>
            <a:prstGeom prst="rect">
              <a:avLst/>
            </a:prstGeom>
            <a:no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300" dirty="0" smtClean="0">
                  <a:solidFill>
                    <a:prstClr val="black"/>
                  </a:solidFill>
                  <a:latin typeface="HGP創英角ｺﾞｼｯｸUB" pitchFamily="50" charset="-128"/>
                  <a:ea typeface="HGP創英角ｺﾞｼｯｸUB" pitchFamily="50" charset="-128"/>
                </a:rPr>
                <a:t>低所得者の保険料軽減を拡充。</a:t>
              </a:r>
              <a:r>
                <a:rPr lang="ja-JP" altLang="en-US" sz="1250" b="1" dirty="0" smtClean="0">
                  <a:solidFill>
                    <a:prstClr val="black"/>
                  </a:solidFill>
                  <a:latin typeface="ＭＳ Ｐゴシック"/>
                </a:rPr>
                <a:t>また、</a:t>
              </a:r>
              <a:r>
                <a:rPr lang="ja-JP" altLang="en-US" sz="1300" dirty="0" smtClean="0">
                  <a:solidFill>
                    <a:prstClr val="black"/>
                  </a:solidFill>
                  <a:latin typeface="HGP創英角ｺﾞｼｯｸUB" pitchFamily="50" charset="-128"/>
                  <a:ea typeface="HGP創英角ｺﾞｼｯｸUB" pitchFamily="50" charset="-128"/>
                </a:rPr>
                <a:t>保険料上昇をできる限り抑える</a:t>
              </a:r>
              <a:r>
                <a:rPr lang="ja-JP" altLang="en-US" sz="1250" b="1" dirty="0" smtClean="0">
                  <a:solidFill>
                    <a:prstClr val="black"/>
                  </a:solidFill>
                  <a:latin typeface="ＭＳ Ｐゴシック"/>
                </a:rPr>
                <a:t>ため、</a:t>
              </a:r>
              <a:r>
                <a:rPr lang="ja-JP" altLang="en-US" sz="1300" dirty="0" smtClean="0">
                  <a:solidFill>
                    <a:prstClr val="black"/>
                  </a:solidFill>
                  <a:latin typeface="HGP創英角ｺﾞｼｯｸUB" pitchFamily="50" charset="-128"/>
                  <a:ea typeface="HGP創英角ｺﾞｼｯｸUB" pitchFamily="50" charset="-128"/>
                </a:rPr>
                <a:t>所得や資産のある人の利用料負担を見直す。</a:t>
              </a:r>
              <a:endParaRPr lang="ja-JP" altLang="en-US" sz="1300" dirty="0">
                <a:solidFill>
                  <a:prstClr val="white"/>
                </a:solidFill>
                <a:latin typeface="HGP創英角ｺﾞｼｯｸUB" pitchFamily="50" charset="-128"/>
                <a:ea typeface="HGP創英角ｺﾞｼｯｸUB" pitchFamily="50" charset="-128"/>
              </a:endParaRPr>
            </a:p>
          </p:txBody>
        </p:sp>
      </p:grpSp>
      <p:grpSp>
        <p:nvGrpSpPr>
          <p:cNvPr id="16" name="グループ化 15"/>
          <p:cNvGrpSpPr/>
          <p:nvPr/>
        </p:nvGrpSpPr>
        <p:grpSpPr>
          <a:xfrm>
            <a:off x="209519" y="188640"/>
            <a:ext cx="9197855" cy="5823376"/>
            <a:chOff x="179512" y="188640"/>
            <a:chExt cx="8490328" cy="5823376"/>
          </a:xfrm>
        </p:grpSpPr>
        <p:sp>
          <p:nvSpPr>
            <p:cNvPr id="4" name="タイトル 60"/>
            <p:cNvSpPr txBox="1">
              <a:spLocks/>
            </p:cNvSpPr>
            <p:nvPr/>
          </p:nvSpPr>
          <p:spPr>
            <a:xfrm>
              <a:off x="605840" y="188640"/>
              <a:ext cx="8064000" cy="516462"/>
            </a:xfrm>
            <a:prstGeom prst="rect">
              <a:avLst/>
            </a:prstGeom>
            <a:noFill/>
            <a:ln w="28575">
              <a:solidFill>
                <a:schemeClr val="tx2">
                  <a:lumMod val="75000"/>
                </a:schemeClr>
              </a:solidFill>
            </a:ln>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400" b="1" dirty="0" smtClean="0">
                  <a:solidFill>
                    <a:prstClr val="black"/>
                  </a:solidFill>
                  <a:latin typeface="HGP創英角ｺﾞｼｯｸUB" pitchFamily="50" charset="-128"/>
                  <a:ea typeface="HGP創英角ｺﾞｼｯｸUB" pitchFamily="50" charset="-128"/>
                </a:rPr>
                <a:t>介護保険制度の改正の主な内容について</a:t>
              </a:r>
              <a:endParaRPr lang="ja-JP" altLang="en-US" sz="2400" b="1" dirty="0">
                <a:solidFill>
                  <a:prstClr val="black"/>
                </a:solidFill>
                <a:latin typeface="HGP創英角ｺﾞｼｯｸUB" pitchFamily="50" charset="-128"/>
                <a:ea typeface="HGP創英角ｺﾞｼｯｸUB" pitchFamily="50" charset="-128"/>
              </a:endParaRPr>
            </a:p>
          </p:txBody>
        </p:sp>
        <p:grpSp>
          <p:nvGrpSpPr>
            <p:cNvPr id="8" name="グループ化 7"/>
            <p:cNvGrpSpPr/>
            <p:nvPr/>
          </p:nvGrpSpPr>
          <p:grpSpPr>
            <a:xfrm>
              <a:off x="179512" y="849118"/>
              <a:ext cx="4320488" cy="5162898"/>
              <a:chOff x="179512" y="849118"/>
              <a:chExt cx="4320488" cy="5162898"/>
            </a:xfrm>
          </p:grpSpPr>
          <p:grpSp>
            <p:nvGrpSpPr>
              <p:cNvPr id="13" name="グループ化 12"/>
              <p:cNvGrpSpPr/>
              <p:nvPr/>
            </p:nvGrpSpPr>
            <p:grpSpPr>
              <a:xfrm>
                <a:off x="179512" y="849118"/>
                <a:ext cx="4268398" cy="800792"/>
                <a:chOff x="159586" y="756000"/>
                <a:chExt cx="4268398" cy="800792"/>
              </a:xfrm>
            </p:grpSpPr>
            <p:sp>
              <p:nvSpPr>
                <p:cNvPr id="5" name="円/楕円 4"/>
                <p:cNvSpPr/>
                <p:nvPr/>
              </p:nvSpPr>
              <p:spPr>
                <a:xfrm>
                  <a:off x="360000" y="756000"/>
                  <a:ext cx="3960440" cy="324000"/>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dirty="0" smtClean="0">
                      <a:solidFill>
                        <a:prstClr val="black"/>
                      </a:solidFill>
                      <a:latin typeface="HGP創英角ｺﾞｼｯｸUB" pitchFamily="50" charset="-128"/>
                      <a:ea typeface="HGP創英角ｺﾞｼｯｸUB" pitchFamily="50" charset="-128"/>
                    </a:rPr>
                    <a:t>１　地域包括ケアシステムの構築</a:t>
                  </a:r>
                  <a:endParaRPr lang="ja-JP" altLang="en-US" sz="1400" dirty="0">
                    <a:solidFill>
                      <a:prstClr val="black"/>
                    </a:solidFill>
                    <a:latin typeface="HGP創英角ｺﾞｼｯｸUB" pitchFamily="50" charset="-128"/>
                    <a:ea typeface="HGP創英角ｺﾞｼｯｸUB" pitchFamily="50" charset="-128"/>
                  </a:endParaRPr>
                </a:p>
              </p:txBody>
            </p:sp>
            <p:sp>
              <p:nvSpPr>
                <p:cNvPr id="12" name="正方形/長方形 11"/>
                <p:cNvSpPr/>
                <p:nvPr/>
              </p:nvSpPr>
              <p:spPr>
                <a:xfrm>
                  <a:off x="159586" y="1080000"/>
                  <a:ext cx="4268398" cy="476792"/>
                </a:xfrm>
                <a:prstGeom prst="rect">
                  <a:avLst/>
                </a:prstGeom>
                <a:noFill/>
                <a:ln>
                  <a:noFill/>
                </a:ln>
                <a:effectLst>
                  <a:outerShdw sx="1000" sy="1000" algn="ctr" rotWithShape="0">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50" b="1" spc="30" dirty="0" smtClean="0">
                      <a:solidFill>
                        <a:prstClr val="black"/>
                      </a:solidFill>
                      <a:latin typeface="ＭＳ Ｐゴシック"/>
                    </a:rPr>
                    <a:t>高齢者が</a:t>
                  </a:r>
                  <a:r>
                    <a:rPr lang="ja-JP" altLang="en-US" sz="1300" spc="30" dirty="0" smtClean="0">
                      <a:solidFill>
                        <a:prstClr val="black"/>
                      </a:solidFill>
                      <a:latin typeface="HGP創英角ｺﾞｼｯｸUB" pitchFamily="50" charset="-128"/>
                      <a:ea typeface="HGP創英角ｺﾞｼｯｸUB" pitchFamily="50" charset="-128"/>
                    </a:rPr>
                    <a:t>住みなれた地域で生活を継続</a:t>
                  </a:r>
                  <a:r>
                    <a:rPr lang="ja-JP" altLang="en-US" sz="1250" b="1" spc="30" dirty="0" smtClean="0">
                      <a:solidFill>
                        <a:prstClr val="black"/>
                      </a:solidFill>
                      <a:latin typeface="ＭＳ Ｐゴシック"/>
                    </a:rPr>
                    <a:t>できるようにするため、</a:t>
                  </a:r>
                  <a:r>
                    <a:rPr lang="ja-JP" altLang="en-US" sz="1300" dirty="0" smtClean="0">
                      <a:solidFill>
                        <a:prstClr val="black"/>
                      </a:solidFill>
                      <a:latin typeface="HGP創英角ｺﾞｼｯｸUB" pitchFamily="50" charset="-128"/>
                      <a:ea typeface="HGP創英角ｺﾞｼｯｸUB" pitchFamily="50" charset="-128"/>
                    </a:rPr>
                    <a:t>介護、医療、予防、生活支援、住まいを充実。</a:t>
                  </a:r>
                  <a:endParaRPr lang="ja-JP" altLang="en-US" sz="1300" dirty="0">
                    <a:solidFill>
                      <a:prstClr val="white"/>
                    </a:solidFill>
                    <a:latin typeface="HGP創英角ｺﾞｼｯｸUB" pitchFamily="50" charset="-128"/>
                    <a:ea typeface="HGP創英角ｺﾞｼｯｸUB" pitchFamily="50" charset="-128"/>
                  </a:endParaRPr>
                </a:p>
              </p:txBody>
            </p:sp>
          </p:grpSp>
          <p:grpSp>
            <p:nvGrpSpPr>
              <p:cNvPr id="6" name="グループ化 5"/>
              <p:cNvGrpSpPr/>
              <p:nvPr/>
            </p:nvGrpSpPr>
            <p:grpSpPr>
              <a:xfrm>
                <a:off x="180000" y="1620000"/>
                <a:ext cx="4320000" cy="4392016"/>
                <a:chOff x="180000" y="1620000"/>
                <a:chExt cx="4320000" cy="4392016"/>
              </a:xfrm>
            </p:grpSpPr>
            <p:grpSp>
              <p:nvGrpSpPr>
                <p:cNvPr id="11" name="グループ化 10"/>
                <p:cNvGrpSpPr/>
                <p:nvPr/>
              </p:nvGrpSpPr>
              <p:grpSpPr>
                <a:xfrm>
                  <a:off x="180000" y="1620000"/>
                  <a:ext cx="4320000" cy="2088232"/>
                  <a:chOff x="251520" y="1556792"/>
                  <a:chExt cx="4320480" cy="2088232"/>
                </a:xfrm>
              </p:grpSpPr>
              <p:sp>
                <p:nvSpPr>
                  <p:cNvPr id="9" name="正方形/長方形 8"/>
                  <p:cNvSpPr/>
                  <p:nvPr/>
                </p:nvSpPr>
                <p:spPr>
                  <a:xfrm>
                    <a:off x="251520" y="1700808"/>
                    <a:ext cx="4320480" cy="1944216"/>
                  </a:xfrm>
                  <a:prstGeom prst="rect">
                    <a:avLst/>
                  </a:prstGeom>
                  <a:solidFill>
                    <a:srgbClr val="CCFFCC"/>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800"/>
                      </a:lnSpc>
                    </a:pPr>
                    <a:endParaRPr lang="en-US" altLang="ja-JP" sz="1200" dirty="0" smtClean="0">
                      <a:solidFill>
                        <a:prstClr val="black"/>
                      </a:solidFill>
                      <a:latin typeface="HGS創英角ｺﾞｼｯｸUB" pitchFamily="50" charset="-128"/>
                      <a:ea typeface="ＤＨＰ特太ゴシック体" pitchFamily="2" charset="-128"/>
                    </a:endParaRPr>
                  </a:p>
                  <a:p>
                    <a:pPr marL="88900"/>
                    <a:r>
                      <a:rPr lang="ja-JP" altLang="en-US" sz="1400" dirty="0" smtClean="0">
                        <a:solidFill>
                          <a:prstClr val="black"/>
                        </a:solidFill>
                        <a:latin typeface="HGS創英角ｺﾞｼｯｸUB" pitchFamily="50" charset="-128"/>
                        <a:ea typeface="HGS創英角ｺﾞｼｯｸUB" pitchFamily="50" charset="-128"/>
                      </a:rPr>
                      <a:t>○地域包括ｹｱｼｽﾃﾑの構築に向けた地域支援事業の</a:t>
                    </a:r>
                    <a:endParaRPr lang="en-US" altLang="ja-JP" sz="1400" dirty="0" smtClean="0">
                      <a:solidFill>
                        <a:prstClr val="black"/>
                      </a:solidFill>
                      <a:latin typeface="HGS創英角ｺﾞｼｯｸUB" pitchFamily="50" charset="-128"/>
                      <a:ea typeface="HGS創英角ｺﾞｼｯｸUB" pitchFamily="50" charset="-128"/>
                    </a:endParaRPr>
                  </a:p>
                  <a:p>
                    <a:pPr marL="88900">
                      <a:spcAft>
                        <a:spcPts val="1200"/>
                      </a:spcAft>
                    </a:pPr>
                    <a:r>
                      <a:rPr lang="ja-JP" altLang="en-US" sz="1400" dirty="0">
                        <a:solidFill>
                          <a:prstClr val="black"/>
                        </a:solidFill>
                        <a:latin typeface="HGS創英角ｺﾞｼｯｸUB" pitchFamily="50" charset="-128"/>
                        <a:ea typeface="HGS創英角ｺﾞｼｯｸUB" pitchFamily="50" charset="-128"/>
                      </a:rPr>
                      <a:t>　</a:t>
                    </a:r>
                    <a:r>
                      <a:rPr lang="ja-JP" altLang="en-US" sz="1400" dirty="0" smtClean="0">
                        <a:solidFill>
                          <a:prstClr val="black"/>
                        </a:solidFill>
                        <a:latin typeface="HGS創英角ｺﾞｼｯｸUB" pitchFamily="50" charset="-128"/>
                        <a:ea typeface="HGS創英角ｺﾞｼｯｸUB" pitchFamily="50" charset="-128"/>
                      </a:rPr>
                      <a:t>充実</a:t>
                    </a:r>
                    <a:endParaRPr lang="en-US" altLang="ja-JP" sz="1400" dirty="0">
                      <a:solidFill>
                        <a:prstClr val="black"/>
                      </a:solidFill>
                      <a:latin typeface="HGS創英角ｺﾞｼｯｸUB" pitchFamily="50" charset="-128"/>
                      <a:ea typeface="HGS創英角ｺﾞｼｯｸUB" pitchFamily="50" charset="-128"/>
                    </a:endParaRPr>
                  </a:p>
                  <a:p>
                    <a:pPr marL="88900"/>
                    <a:r>
                      <a:rPr lang="ja-JP" altLang="en-US" sz="1400" dirty="0" smtClean="0">
                        <a:solidFill>
                          <a:prstClr val="black"/>
                        </a:solidFill>
                        <a:latin typeface="HGS創英角ｺﾞｼｯｸUB" pitchFamily="50" charset="-128"/>
                        <a:ea typeface="HGS創英角ｺﾞｼｯｸUB" pitchFamily="50" charset="-128"/>
                      </a:rPr>
                      <a:t>　①　在宅医療・介護連携の推進</a:t>
                    </a:r>
                    <a:endParaRPr lang="en-US" altLang="ja-JP" sz="1400" dirty="0">
                      <a:solidFill>
                        <a:prstClr val="black"/>
                      </a:solidFill>
                      <a:latin typeface="HGS創英角ｺﾞｼｯｸUB" pitchFamily="50" charset="-128"/>
                      <a:ea typeface="HGS創英角ｺﾞｼｯｸUB" pitchFamily="50" charset="-128"/>
                    </a:endParaRPr>
                  </a:p>
                  <a:p>
                    <a:pPr marL="88900"/>
                    <a:r>
                      <a:rPr lang="en-US" altLang="ja-JP" sz="1400" dirty="0" smtClean="0">
                        <a:solidFill>
                          <a:prstClr val="black"/>
                        </a:solidFill>
                        <a:latin typeface="HGS創英角ｺﾞｼｯｸUB" pitchFamily="50" charset="-128"/>
                        <a:ea typeface="HGS創英角ｺﾞｼｯｸUB" pitchFamily="50" charset="-128"/>
                      </a:rPr>
                      <a:t>※</a:t>
                    </a:r>
                    <a:r>
                      <a:rPr lang="ja-JP" altLang="en-US" sz="1400" dirty="0" smtClean="0">
                        <a:solidFill>
                          <a:prstClr val="black"/>
                        </a:solidFill>
                        <a:latin typeface="HGS創英角ｺﾞｼｯｸUB" pitchFamily="50" charset="-128"/>
                        <a:ea typeface="HGS創英角ｺﾞｼｯｸUB" pitchFamily="50" charset="-128"/>
                      </a:rPr>
                      <a:t>②　認知症施策の推進</a:t>
                    </a:r>
                    <a:endParaRPr lang="en-US" altLang="ja-JP" sz="1400" dirty="0">
                      <a:solidFill>
                        <a:prstClr val="black"/>
                      </a:solidFill>
                      <a:latin typeface="HGS創英角ｺﾞｼｯｸUB" pitchFamily="50" charset="-128"/>
                      <a:ea typeface="HGS創英角ｺﾞｼｯｸUB" pitchFamily="50" charset="-128"/>
                    </a:endParaRPr>
                  </a:p>
                  <a:p>
                    <a:pPr marL="88900"/>
                    <a:r>
                      <a:rPr lang="ja-JP" altLang="en-US" sz="1400" dirty="0" smtClean="0">
                        <a:solidFill>
                          <a:prstClr val="black"/>
                        </a:solidFill>
                        <a:latin typeface="HGS創英角ｺﾞｼｯｸUB" pitchFamily="50" charset="-128"/>
                        <a:ea typeface="HGS創英角ｺﾞｼｯｸUB" pitchFamily="50" charset="-128"/>
                      </a:rPr>
                      <a:t>　③　地域ケア会議の推進</a:t>
                    </a:r>
                    <a:endParaRPr lang="en-US" altLang="ja-JP" sz="1400" dirty="0">
                      <a:solidFill>
                        <a:prstClr val="black"/>
                      </a:solidFill>
                      <a:latin typeface="HGS創英角ｺﾞｼｯｸUB" pitchFamily="50" charset="-128"/>
                      <a:ea typeface="HGS創英角ｺﾞｼｯｸUB" pitchFamily="50" charset="-128"/>
                    </a:endParaRPr>
                  </a:p>
                  <a:p>
                    <a:pPr marL="88900"/>
                    <a:r>
                      <a:rPr lang="ja-JP" altLang="en-US" sz="1400" dirty="0" smtClean="0">
                        <a:solidFill>
                          <a:prstClr val="black"/>
                        </a:solidFill>
                        <a:latin typeface="HGS創英角ｺﾞｼｯｸUB" pitchFamily="50" charset="-128"/>
                        <a:ea typeface="HGS創英角ｺﾞｼｯｸUB" pitchFamily="50" charset="-128"/>
                      </a:rPr>
                      <a:t>　④　地域支え合い推進員の配置</a:t>
                    </a:r>
                    <a:endParaRPr lang="en-US" altLang="ja-JP" sz="1400" dirty="0" smtClean="0">
                      <a:solidFill>
                        <a:prstClr val="black"/>
                      </a:solidFill>
                      <a:latin typeface="HGS創英角ｺﾞｼｯｸUB" pitchFamily="50" charset="-128"/>
                      <a:ea typeface="HGS創英角ｺﾞｼｯｸUB" pitchFamily="50" charset="-128"/>
                    </a:endParaRPr>
                  </a:p>
                </p:txBody>
              </p:sp>
              <p:sp>
                <p:nvSpPr>
                  <p:cNvPr id="10" name="正方形/長方形 9"/>
                  <p:cNvSpPr/>
                  <p:nvPr/>
                </p:nvSpPr>
                <p:spPr>
                  <a:xfrm>
                    <a:off x="360000" y="1556792"/>
                    <a:ext cx="1403688" cy="21602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200" b="1" dirty="0" smtClean="0">
                        <a:solidFill>
                          <a:prstClr val="black"/>
                        </a:solidFill>
                        <a:latin typeface="HG丸ｺﾞｼｯｸM-PRO" pitchFamily="50" charset="-128"/>
                        <a:ea typeface="HG丸ｺﾞｼｯｸM-PRO" pitchFamily="50" charset="-128"/>
                      </a:rPr>
                      <a:t>サービスの充実</a:t>
                    </a:r>
                    <a:endParaRPr lang="ja-JP" altLang="en-US" sz="1200" b="1" dirty="0">
                      <a:solidFill>
                        <a:prstClr val="black"/>
                      </a:solidFill>
                      <a:latin typeface="HG丸ｺﾞｼｯｸM-PRO" pitchFamily="50" charset="-128"/>
                      <a:ea typeface="HG丸ｺﾞｼｯｸM-PRO" pitchFamily="50" charset="-128"/>
                    </a:endParaRPr>
                  </a:p>
                </p:txBody>
              </p:sp>
            </p:grpSp>
            <p:sp>
              <p:nvSpPr>
                <p:cNvPr id="18" name="正方形/長方形 17"/>
                <p:cNvSpPr/>
                <p:nvPr/>
              </p:nvSpPr>
              <p:spPr>
                <a:xfrm>
                  <a:off x="180000" y="3924016"/>
                  <a:ext cx="4320000" cy="2088000"/>
                </a:xfrm>
                <a:prstGeom prst="rect">
                  <a:avLst/>
                </a:prstGeom>
                <a:solidFill>
                  <a:schemeClr val="accent5">
                    <a:lumMod val="20000"/>
                    <a:lumOff val="80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88900">
                    <a:lnSpc>
                      <a:spcPts val="600"/>
                    </a:lnSpc>
                  </a:pPr>
                  <a:endParaRPr lang="en-US" altLang="ja-JP" sz="1200" dirty="0">
                    <a:solidFill>
                      <a:prstClr val="black"/>
                    </a:solidFill>
                    <a:latin typeface="HGS創英角ｺﾞｼｯｸUB" pitchFamily="50" charset="-128"/>
                    <a:ea typeface="ＤＨＰ特太ゴシック体" pitchFamily="2" charset="-128"/>
                  </a:endParaRPr>
                </a:p>
                <a:p>
                  <a:pPr marL="268288" indent="-179388">
                    <a:spcBef>
                      <a:spcPts val="1200"/>
                    </a:spcBef>
                  </a:pPr>
                  <a:r>
                    <a:rPr lang="en-US" altLang="ja-JP" sz="1400" spc="-50" dirty="0">
                      <a:solidFill>
                        <a:prstClr val="black"/>
                      </a:solidFill>
                      <a:latin typeface="HGS創英角ｺﾞｼｯｸUB" pitchFamily="50" charset="-128"/>
                      <a:ea typeface="HGS創英角ｺﾞｼｯｸUB" pitchFamily="50" charset="-128"/>
                    </a:rPr>
                    <a:t>※</a:t>
                  </a:r>
                  <a:r>
                    <a:rPr lang="ja-JP" altLang="en-US" sz="1400" spc="-50" dirty="0" smtClean="0">
                      <a:solidFill>
                        <a:prstClr val="black"/>
                      </a:solidFill>
                      <a:latin typeface="HGS創英角ｺﾞｼｯｸUB" pitchFamily="50" charset="-128"/>
                      <a:ea typeface="HGS創英角ｺﾞｼｯｸUB" pitchFamily="50" charset="-128"/>
                    </a:rPr>
                    <a:t>⑤　</a:t>
                  </a:r>
                  <a:r>
                    <a:rPr lang="ja-JP" altLang="en-US" sz="1400" dirty="0" smtClean="0">
                      <a:solidFill>
                        <a:prstClr val="black"/>
                      </a:solidFill>
                      <a:latin typeface="HGP創英角ｺﾞｼｯｸUB" pitchFamily="50" charset="-128"/>
                      <a:ea typeface="HGP創英角ｺﾞｼｯｸUB" pitchFamily="50" charset="-128"/>
                    </a:rPr>
                    <a:t>生活</a:t>
                  </a:r>
                  <a:r>
                    <a:rPr lang="ja-JP" altLang="en-US" sz="1400" dirty="0">
                      <a:solidFill>
                        <a:prstClr val="black"/>
                      </a:solidFill>
                      <a:latin typeface="HGP創英角ｺﾞｼｯｸUB" pitchFamily="50" charset="-128"/>
                      <a:ea typeface="HGP創英角ｺﾞｼｯｸUB" pitchFamily="50" charset="-128"/>
                    </a:rPr>
                    <a:t>支援サービスの充実</a:t>
                  </a:r>
                  <a:endParaRPr lang="en-US" altLang="ja-JP" sz="1400" spc="-50" dirty="0" smtClean="0">
                    <a:solidFill>
                      <a:prstClr val="black"/>
                    </a:solidFill>
                    <a:latin typeface="HGS創英角ｺﾞｼｯｸUB" pitchFamily="50" charset="-128"/>
                    <a:ea typeface="HGS創英角ｺﾞｼｯｸUB" pitchFamily="50" charset="-128"/>
                  </a:endParaRPr>
                </a:p>
                <a:p>
                  <a:pPr marL="268288" indent="365125">
                    <a:spcBef>
                      <a:spcPts val="100"/>
                    </a:spcBef>
                  </a:pPr>
                  <a:r>
                    <a:rPr lang="ja-JP" altLang="en-US" sz="1400" spc="-50" dirty="0" smtClean="0">
                      <a:solidFill>
                        <a:prstClr val="black"/>
                      </a:solidFill>
                      <a:latin typeface="+mj-ea"/>
                      <a:ea typeface="+mj-ea"/>
                    </a:rPr>
                    <a:t>全国一律の予防給付（訪問介護・通所介護）を</a:t>
                  </a:r>
                  <a:endParaRPr lang="en-US" altLang="ja-JP" sz="1400" spc="-50" dirty="0" smtClean="0">
                    <a:solidFill>
                      <a:prstClr val="black"/>
                    </a:solidFill>
                    <a:latin typeface="+mj-ea"/>
                    <a:ea typeface="+mj-ea"/>
                  </a:endParaRPr>
                </a:p>
                <a:p>
                  <a:pPr marL="268288" indent="182563">
                    <a:spcBef>
                      <a:spcPts val="100"/>
                    </a:spcBef>
                  </a:pPr>
                  <a:r>
                    <a:rPr lang="ja-JP" altLang="en-US" sz="1400" spc="-50" dirty="0" smtClean="0">
                      <a:solidFill>
                        <a:prstClr val="black"/>
                      </a:solidFill>
                      <a:latin typeface="+mj-ea"/>
                      <a:ea typeface="+mj-ea"/>
                    </a:rPr>
                    <a:t>市町村が取り組む事業に移行し、多様化</a:t>
                  </a:r>
                  <a:endParaRPr lang="en-US" altLang="ja-JP" sz="1400" spc="-50" dirty="0" smtClean="0">
                    <a:solidFill>
                      <a:prstClr val="black"/>
                    </a:solidFill>
                    <a:latin typeface="+mj-ea"/>
                    <a:ea typeface="+mj-ea"/>
                  </a:endParaRPr>
                </a:p>
                <a:p>
                  <a:pPr marL="268288" indent="-179388">
                    <a:spcBef>
                      <a:spcPts val="1200"/>
                    </a:spcBef>
                  </a:pPr>
                  <a:r>
                    <a:rPr lang="en-US" altLang="ja-JP" sz="1400" dirty="0">
                      <a:solidFill>
                        <a:prstClr val="black"/>
                      </a:solidFill>
                      <a:latin typeface="HGS創英角ｺﾞｼｯｸUB" pitchFamily="50" charset="-128"/>
                      <a:ea typeface="HGS創英角ｺﾞｼｯｸUB" pitchFamily="50" charset="-128"/>
                    </a:rPr>
                    <a:t>※</a:t>
                  </a:r>
                  <a:r>
                    <a:rPr lang="ja-JP" altLang="en-US" sz="1400" dirty="0" smtClean="0">
                      <a:solidFill>
                        <a:prstClr val="black"/>
                      </a:solidFill>
                      <a:latin typeface="HGS創英角ｺﾞｼｯｸUB" pitchFamily="50" charset="-128"/>
                      <a:ea typeface="HGS創英角ｺﾞｼｯｸUB" pitchFamily="50" charset="-128"/>
                    </a:rPr>
                    <a:t>⑥　</a:t>
                  </a:r>
                  <a:r>
                    <a:rPr lang="ja-JP" altLang="en-US" sz="1400" dirty="0" smtClean="0">
                      <a:solidFill>
                        <a:prstClr val="black"/>
                      </a:solidFill>
                      <a:latin typeface="HGP創英角ｺﾞｼｯｸUB" pitchFamily="50" charset="-128"/>
                      <a:ea typeface="HGP創英角ｺﾞｼｯｸUB" pitchFamily="50" charset="-128"/>
                    </a:rPr>
                    <a:t>特別</a:t>
                  </a:r>
                  <a:r>
                    <a:rPr lang="ja-JP" altLang="en-US" sz="1400" dirty="0">
                      <a:solidFill>
                        <a:prstClr val="black"/>
                      </a:solidFill>
                      <a:latin typeface="HGP創英角ｺﾞｼｯｸUB" pitchFamily="50" charset="-128"/>
                      <a:ea typeface="HGP創英角ｺﾞｼｯｸUB" pitchFamily="50" charset="-128"/>
                    </a:rPr>
                    <a:t>養護老人ホームの</a:t>
                  </a:r>
                  <a:r>
                    <a:rPr lang="ja-JP" altLang="en-US" sz="1400" dirty="0" smtClean="0">
                      <a:solidFill>
                        <a:prstClr val="black"/>
                      </a:solidFill>
                      <a:latin typeface="HGP創英角ｺﾞｼｯｸUB" pitchFamily="50" charset="-128"/>
                      <a:ea typeface="HGP創英角ｺﾞｼｯｸUB" pitchFamily="50" charset="-128"/>
                    </a:rPr>
                    <a:t>重点化</a:t>
                  </a:r>
                  <a:endParaRPr lang="en-US" altLang="ja-JP" sz="1400" dirty="0" smtClean="0">
                    <a:solidFill>
                      <a:prstClr val="black"/>
                    </a:solidFill>
                    <a:latin typeface="HGS創英角ｺﾞｼｯｸUB" pitchFamily="50" charset="-128"/>
                    <a:ea typeface="HGS創英角ｺﾞｼｯｸUB" pitchFamily="50" charset="-128"/>
                  </a:endParaRPr>
                </a:p>
                <a:p>
                  <a:pPr marL="268288" indent="365125"/>
                  <a:r>
                    <a:rPr lang="ja-JP" altLang="en-US" sz="1400" dirty="0" smtClean="0">
                      <a:solidFill>
                        <a:prstClr val="black"/>
                      </a:solidFill>
                      <a:latin typeface="+mj-ea"/>
                      <a:ea typeface="+mj-ea"/>
                    </a:rPr>
                    <a:t>特別養護老人ホームの新規入所者を、</a:t>
                  </a:r>
                  <a:endParaRPr lang="en-US" altLang="ja-JP" sz="1400" dirty="0" smtClean="0">
                    <a:solidFill>
                      <a:prstClr val="black"/>
                    </a:solidFill>
                    <a:latin typeface="+mj-ea"/>
                    <a:ea typeface="+mj-ea"/>
                  </a:endParaRPr>
                </a:p>
                <a:p>
                  <a:pPr marL="268288" indent="182563"/>
                  <a:r>
                    <a:rPr lang="ja-JP" altLang="en-US" sz="1400" dirty="0" smtClean="0">
                      <a:solidFill>
                        <a:prstClr val="black"/>
                      </a:solidFill>
                      <a:latin typeface="+mj-ea"/>
                      <a:ea typeface="+mj-ea"/>
                    </a:rPr>
                    <a:t>原則、要介護</a:t>
                  </a:r>
                  <a:r>
                    <a:rPr lang="en-US" altLang="ja-JP" sz="1400" dirty="0" smtClean="0">
                      <a:solidFill>
                        <a:prstClr val="black"/>
                      </a:solidFill>
                      <a:latin typeface="+mj-ea"/>
                      <a:ea typeface="+mj-ea"/>
                    </a:rPr>
                    <a:t>3</a:t>
                  </a:r>
                  <a:r>
                    <a:rPr lang="ja-JP" altLang="en-US" sz="1400" spc="50" dirty="0" smtClean="0">
                      <a:solidFill>
                        <a:prstClr val="black"/>
                      </a:solidFill>
                      <a:latin typeface="+mj-ea"/>
                      <a:ea typeface="+mj-ea"/>
                    </a:rPr>
                    <a:t>以上に限定（既入所者は除く）</a:t>
                  </a:r>
                  <a:endParaRPr lang="en-US" altLang="ja-JP" sz="1400" spc="50" dirty="0" smtClean="0">
                    <a:solidFill>
                      <a:prstClr val="black"/>
                    </a:solidFill>
                    <a:latin typeface="+mj-ea"/>
                    <a:ea typeface="+mj-ea"/>
                  </a:endParaRPr>
                </a:p>
                <a:p>
                  <a:pPr marL="179388" indent="-90488"/>
                  <a:endParaRPr lang="en-US" altLang="ja-JP" sz="1250" spc="50" dirty="0" smtClean="0">
                    <a:solidFill>
                      <a:prstClr val="black"/>
                    </a:solidFill>
                    <a:latin typeface="+mj-ea"/>
                    <a:ea typeface="+mj-ea"/>
                  </a:endParaRPr>
                </a:p>
                <a:p>
                  <a:pPr marL="179388" indent="-90488"/>
                  <a:endParaRPr lang="en-US" altLang="ja-JP" sz="1250" spc="50" dirty="0">
                    <a:solidFill>
                      <a:prstClr val="black"/>
                    </a:solidFill>
                    <a:latin typeface="HGS創英角ｺﾞｼｯｸUB" pitchFamily="50" charset="-128"/>
                    <a:ea typeface="ＤＨＰ特太ゴシック体" pitchFamily="2" charset="-128"/>
                  </a:endParaRPr>
                </a:p>
                <a:p>
                  <a:pPr marL="358775"/>
                  <a:endParaRPr lang="ja-JP" altLang="en-US" sz="1050" dirty="0">
                    <a:solidFill>
                      <a:prstClr val="black"/>
                    </a:solidFill>
                    <a:latin typeface="ＭＳ 明朝" pitchFamily="17" charset="-128"/>
                    <a:ea typeface="ＭＳ 明朝" pitchFamily="17" charset="-128"/>
                  </a:endParaRPr>
                </a:p>
              </p:txBody>
            </p:sp>
          </p:grpSp>
        </p:grpSp>
      </p:grpSp>
      <p:sp>
        <p:nvSpPr>
          <p:cNvPr id="32" name="正方形/長方形 31"/>
          <p:cNvSpPr/>
          <p:nvPr/>
        </p:nvSpPr>
        <p:spPr>
          <a:xfrm>
            <a:off x="343235" y="3816004"/>
            <a:ext cx="1521000" cy="216024"/>
          </a:xfrm>
          <a:prstGeom prst="rect">
            <a:avLst/>
          </a:prstGeom>
          <a:ln>
            <a:solidFill>
              <a:schemeClr val="accent4">
                <a:lumMod val="60000"/>
                <a:lumOff val="40000"/>
              </a:schemeClr>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200" b="1" dirty="0" smtClean="0">
                <a:solidFill>
                  <a:prstClr val="black"/>
                </a:solidFill>
                <a:latin typeface="HG丸ｺﾞｼｯｸM-PRO" pitchFamily="50" charset="-128"/>
                <a:ea typeface="HG丸ｺﾞｼｯｸM-PRO" pitchFamily="50" charset="-128"/>
              </a:rPr>
              <a:t>重点化・効率化</a:t>
            </a:r>
            <a:endParaRPr lang="ja-JP" altLang="en-US" sz="1200" b="1" dirty="0">
              <a:solidFill>
                <a:prstClr val="black"/>
              </a:solidFill>
              <a:latin typeface="HG丸ｺﾞｼｯｸM-PRO" pitchFamily="50" charset="-128"/>
              <a:ea typeface="HG丸ｺﾞｼｯｸM-PRO" pitchFamily="50" charset="-128"/>
            </a:endParaRPr>
          </a:p>
        </p:txBody>
      </p:sp>
    </p:spTree>
    <p:extLst>
      <p:ext uri="{BB962C8B-B14F-4D97-AF65-F5344CB8AC3E}">
        <p14:creationId xmlns:p14="http://schemas.microsoft.com/office/powerpoint/2010/main" val="18628128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319" y="1628800"/>
            <a:ext cx="10065568" cy="4525963"/>
          </a:xfrm>
        </p:spPr>
        <p:txBody>
          <a:bodyPr>
            <a:normAutofit/>
          </a:bodyPr>
          <a:lstStyle/>
          <a:p>
            <a:pPr marL="0" indent="0">
              <a:buNone/>
            </a:pPr>
            <a:r>
              <a:rPr lang="ja-JP" altLang="en-US" sz="4800" b="1" dirty="0">
                <a:latin typeface="メイリオ" panose="020B0604030504040204" pitchFamily="50" charset="-128"/>
                <a:ea typeface="メイリオ" panose="020B0604030504040204" pitchFamily="50" charset="-128"/>
                <a:cs typeface="メイリオ" panose="020B0604030504040204" pitchFamily="50" charset="-128"/>
              </a:rPr>
              <a:t>高い保険料を払い続けて</a:t>
            </a:r>
            <a:r>
              <a:rPr lang="ja-JP" altLang="en-US" sz="4800" b="1" dirty="0" smtClean="0">
                <a:latin typeface="メイリオ" panose="020B0604030504040204" pitchFamily="50" charset="-128"/>
                <a:ea typeface="メイリオ" panose="020B0604030504040204" pitchFamily="50" charset="-128"/>
                <a:cs typeface="メイリオ" panose="020B0604030504040204" pitchFamily="50" charset="-128"/>
              </a:rPr>
              <a:t>きたのに</a:t>
            </a:r>
            <a:r>
              <a:rPr lang="ja-JP" altLang="en-US" sz="4800" b="1" dirty="0">
                <a:latin typeface="メイリオ" panose="020B0604030504040204" pitchFamily="50" charset="-128"/>
                <a:ea typeface="メイリオ" panose="020B0604030504040204" pitchFamily="50" charset="-128"/>
                <a:cs typeface="メイリオ" panose="020B0604030504040204" pitchFamily="50" charset="-128"/>
              </a:rPr>
              <a:t>、いざ必要になったときに</a:t>
            </a:r>
            <a:r>
              <a:rPr lang="ja-JP" altLang="en-US" sz="4800" b="1" dirty="0" smtClean="0">
                <a:latin typeface="メイリオ" panose="020B0604030504040204" pitchFamily="50" charset="-128"/>
                <a:ea typeface="メイリオ" panose="020B0604030504040204" pitchFamily="50" charset="-128"/>
                <a:cs typeface="メイリオ" panose="020B0604030504040204" pitchFamily="50" charset="-128"/>
              </a:rPr>
              <a:t>使えない</a:t>
            </a:r>
            <a:endParaRPr lang="en-US" altLang="ja-JP" sz="48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marL="0" indent="0">
              <a:buNone/>
            </a:pPr>
            <a:r>
              <a:rPr lang="ja-JP" altLang="en-US" sz="4800" b="1" dirty="0" smtClean="0">
                <a:latin typeface="メイリオ" panose="020B0604030504040204" pitchFamily="50" charset="-128"/>
                <a:ea typeface="メイリオ" panose="020B0604030504040204" pitchFamily="50" charset="-128"/>
                <a:cs typeface="メイリオ" panose="020B0604030504040204" pitchFamily="50" charset="-128"/>
              </a:rPr>
              <a:t>のは、おかしい！</a:t>
            </a:r>
            <a:endParaRPr kumimoji="1" lang="ja-JP" altLang="en-US" sz="4800"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398955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長寿安心プラン２０１５</a:t>
            </a:r>
            <a:endParaRPr kumimoji="1" lang="ja-JP" altLang="en-US"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 2"/>
          <p:cNvSpPr>
            <a:spLocks noGrp="1"/>
          </p:cNvSpPr>
          <p:nvPr>
            <p:ph idx="1"/>
          </p:nvPr>
        </p:nvSpPr>
        <p:spPr/>
        <p:txBody>
          <a:bodyPr>
            <a:normAutofit lnSpcReduction="10000"/>
          </a:bodyPr>
          <a:lstStyle/>
          <a:p>
            <a:pPr>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２０１５年３月に示される。</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２０１５～２０１７年までの３年間の計画。</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buNone/>
            </a:pP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・介護保険事業計画・・保険料など</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・老人福祉計画・・施設など</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buNone/>
            </a:pP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buNone/>
            </a:pPr>
            <a:r>
              <a:rPr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上位に、</a:t>
            </a: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地域包括ケアプラン（今年３月に１０年分）</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ぜひご意見を寄せてください。</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 2"/>
          <p:cNvSpPr>
            <a:spLocks noGrp="1"/>
          </p:cNvSpPr>
          <p:nvPr>
            <p:ph idx="1"/>
          </p:nvPr>
        </p:nvSpPr>
        <p:spPr>
          <a:xfrm>
            <a:off x="344488" y="2132856"/>
            <a:ext cx="9289032" cy="4525963"/>
          </a:xfrm>
        </p:spPr>
        <p:txBody>
          <a:bodyPr/>
          <a:lstStyle/>
          <a:p>
            <a:pPr>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１２月に骨子案が出て、パブリックコメント開始</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buNone/>
            </a:pP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buNone/>
            </a:pPr>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→年が明けたら介護フォーラム</a:t>
            </a:r>
            <a:endParaRPr kumimoji="1"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buNone/>
            </a:pPr>
            <a:endParaRPr lang="en-US" altLang="ja-JP" b="1" dirty="0" smtClean="0">
              <a:latin typeface="メイリオ" panose="020B0604030504040204" pitchFamily="50" charset="-128"/>
              <a:ea typeface="メイリオ" panose="020B0604030504040204" pitchFamily="50" charset="-128"/>
              <a:cs typeface="メイリオ" panose="020B0604030504040204" pitchFamily="50" charset="-128"/>
            </a:endParaRPr>
          </a:p>
          <a:p>
            <a:pPr>
              <a:buNone/>
            </a:pPr>
            <a:r>
              <a:rPr kumimoji="1" lang="ja-JP" altLang="en-US"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ぜひ、市民の意見を反映させましょう！！</a:t>
            </a:r>
            <a:endParaRPr kumimoji="1" lang="en-US" altLang="ja-JP"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a:p>
            <a:pPr>
              <a:buNone/>
            </a:pP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b="1" dirty="0" smtClean="0">
                <a:latin typeface="メイリオ" panose="020B0604030504040204" pitchFamily="50" charset="-128"/>
                <a:ea typeface="メイリオ" panose="020B0604030504040204" pitchFamily="50" charset="-128"/>
                <a:cs typeface="メイリオ" panose="020B0604030504040204" pitchFamily="50" charset="-128"/>
              </a:rPr>
              <a:t>そして、</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コンテンツ プレースホルダ 2"/>
          <p:cNvSpPr>
            <a:spLocks noGrp="1"/>
          </p:cNvSpPr>
          <p:nvPr>
            <p:ph idx="1"/>
          </p:nvPr>
        </p:nvSpPr>
        <p:spPr>
          <a:xfrm>
            <a:off x="416496" y="2708920"/>
            <a:ext cx="8915400" cy="4525963"/>
          </a:xfrm>
        </p:spPr>
        <p:txBody>
          <a:bodyPr>
            <a:normAutofit/>
          </a:bodyPr>
          <a:lstStyle/>
          <a:p>
            <a:pPr>
              <a:buNone/>
            </a:pPr>
            <a:r>
              <a:rPr kumimoji="1" lang="ja-JP" altLang="en-US" sz="4400" b="1" dirty="0" smtClean="0">
                <a:latin typeface="メイリオ" panose="020B0604030504040204" pitchFamily="50" charset="-128"/>
                <a:ea typeface="メイリオ" panose="020B0604030504040204" pitchFamily="50" charset="-128"/>
                <a:cs typeface="メイリオ" panose="020B0604030504040204" pitchFamily="50" charset="-128"/>
              </a:rPr>
              <a:t>根本的に制度を見直すために</a:t>
            </a:r>
            <a:r>
              <a:rPr lang="ja-JP" altLang="en-US" sz="4400" b="1" dirty="0" smtClean="0">
                <a:latin typeface="メイリオ" panose="020B0604030504040204" pitchFamily="50" charset="-128"/>
                <a:ea typeface="メイリオ" panose="020B0604030504040204" pitchFamily="50" charset="-128"/>
                <a:cs typeface="メイリオ" panose="020B0604030504040204" pitchFamily="50" charset="-128"/>
              </a:rPr>
              <a:t>も</a:t>
            </a:r>
            <a:endParaRPr lang="en-US" altLang="ja-JP" sz="4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buNone/>
            </a:pPr>
            <a:endParaRPr kumimoji="1" lang="en-US" altLang="ja-JP" sz="4400" b="1" dirty="0" smtClean="0">
              <a:latin typeface="メイリオ" panose="020B0604030504040204" pitchFamily="50" charset="-128"/>
              <a:ea typeface="メイリオ" panose="020B0604030504040204" pitchFamily="50" charset="-128"/>
              <a:cs typeface="メイリオ" panose="020B0604030504040204" pitchFamily="50" charset="-128"/>
            </a:endParaRPr>
          </a:p>
          <a:p>
            <a:pPr>
              <a:buNone/>
            </a:pPr>
            <a:r>
              <a:rPr lang="ja-JP" altLang="en-US" sz="4400" b="1" dirty="0" smtClean="0">
                <a:solidFill>
                  <a:schemeClr val="tx2"/>
                </a:solidFill>
                <a:latin typeface="メイリオ" panose="020B0604030504040204" pitchFamily="50" charset="-128"/>
                <a:ea typeface="メイリオ" panose="020B0604030504040204" pitchFamily="50" charset="-128"/>
                <a:cs typeface="メイリオ" panose="020B0604030504040204" pitchFamily="50" charset="-128"/>
              </a:rPr>
              <a:t>総選挙はチャンスです！！</a:t>
            </a:r>
            <a:endParaRPr kumimoji="1" lang="ja-JP" altLang="en-US" sz="4400" b="1" dirty="0">
              <a:solidFill>
                <a:schemeClr val="tx2"/>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829076" y="851944"/>
            <a:ext cx="3737185" cy="2141537"/>
          </a:xfrm>
          <a:prstGeom prst="rect">
            <a:avLst/>
          </a:prstGeom>
          <a:noFill/>
          <a:ln w="38100">
            <a:solidFill>
              <a:schemeClr val="tx1"/>
            </a:solidFill>
            <a:miter lim="800000"/>
            <a:headEnd/>
            <a:tailEnd/>
          </a:ln>
        </p:spPr>
        <p:txBody>
          <a:bodyPr wrap="none" anchor="ctr"/>
          <a:lstStyle/>
          <a:p>
            <a:endParaRPr lang="ja-JP" altLang="en-US">
              <a:solidFill>
                <a:srgbClr val="000000"/>
              </a:solidFill>
            </a:endParaRPr>
          </a:p>
        </p:txBody>
      </p:sp>
      <p:sp>
        <p:nvSpPr>
          <p:cNvPr id="17411" name="Rectangle 3"/>
          <p:cNvSpPr>
            <a:spLocks noChangeArrowheads="1"/>
          </p:cNvSpPr>
          <p:nvPr/>
        </p:nvSpPr>
        <p:spPr bwMode="auto">
          <a:xfrm>
            <a:off x="5030030" y="764632"/>
            <a:ext cx="1445321" cy="588963"/>
          </a:xfrm>
          <a:prstGeom prst="rect">
            <a:avLst/>
          </a:prstGeom>
          <a:solidFill>
            <a:srgbClr val="FFFF99"/>
          </a:solidFill>
          <a:ln w="38100" cmpd="dbl">
            <a:solidFill>
              <a:schemeClr val="tx1"/>
            </a:solidFill>
            <a:miter lim="800000"/>
            <a:headEnd/>
            <a:tailEnd/>
          </a:ln>
        </p:spPr>
        <p:txBody>
          <a:bodyPr wrap="none" anchor="ctr"/>
          <a:lstStyle/>
          <a:p>
            <a:endParaRPr lang="ja-JP" altLang="en-US">
              <a:solidFill>
                <a:srgbClr val="000000"/>
              </a:solidFill>
            </a:endParaRPr>
          </a:p>
        </p:txBody>
      </p:sp>
      <p:sp>
        <p:nvSpPr>
          <p:cNvPr id="17412" name="Oval 4"/>
          <p:cNvSpPr>
            <a:spLocks noChangeArrowheads="1"/>
          </p:cNvSpPr>
          <p:nvPr/>
        </p:nvSpPr>
        <p:spPr bwMode="auto">
          <a:xfrm>
            <a:off x="3159082" y="3499891"/>
            <a:ext cx="1404025" cy="508000"/>
          </a:xfrm>
          <a:prstGeom prst="ellipse">
            <a:avLst/>
          </a:prstGeom>
          <a:solidFill>
            <a:srgbClr val="CCECFF"/>
          </a:solidFill>
          <a:ln w="12700">
            <a:solidFill>
              <a:schemeClr val="tx1"/>
            </a:solidFill>
            <a:round/>
            <a:headEnd/>
            <a:tailEnd/>
          </a:ln>
        </p:spPr>
        <p:txBody>
          <a:bodyPr wrap="none" lIns="87279" tIns="43640" rIns="87279" bIns="43640" anchor="ctr"/>
          <a:lstStyle/>
          <a:p>
            <a:pPr algn="ctr" defTabSz="873125"/>
            <a:endParaRPr lang="ja-JP" altLang="ja-JP" sz="2300" dirty="0">
              <a:solidFill>
                <a:srgbClr val="000000"/>
              </a:solidFill>
              <a:latin typeface="Times New Roman" pitchFamily="18" charset="0"/>
            </a:endParaRPr>
          </a:p>
        </p:txBody>
      </p:sp>
      <p:sp>
        <p:nvSpPr>
          <p:cNvPr id="17413" name="Rectangle 5"/>
          <p:cNvSpPr>
            <a:spLocks noChangeArrowheads="1"/>
          </p:cNvSpPr>
          <p:nvPr/>
        </p:nvSpPr>
        <p:spPr bwMode="auto">
          <a:xfrm>
            <a:off x="5030035" y="764628"/>
            <a:ext cx="1462790"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86" tIns="43943" rIns="87886" bIns="43943"/>
          <a:lstStyle/>
          <a:p>
            <a:pPr algn="ctr" defTabSz="727075"/>
            <a:r>
              <a:rPr lang="ja-JP" altLang="en-US" sz="1500" dirty="0">
                <a:solidFill>
                  <a:srgbClr val="000000"/>
                </a:solidFill>
                <a:latin typeface="Times New Roman" pitchFamily="18" charset="0"/>
              </a:rPr>
              <a:t>費用の９割分</a:t>
            </a:r>
          </a:p>
          <a:p>
            <a:pPr algn="ctr" defTabSz="727075"/>
            <a:r>
              <a:rPr lang="ja-JP" altLang="en-US" sz="1500" dirty="0">
                <a:solidFill>
                  <a:srgbClr val="000000"/>
                </a:solidFill>
                <a:latin typeface="Times New Roman" pitchFamily="18" charset="0"/>
              </a:rPr>
              <a:t>の支払い</a:t>
            </a:r>
          </a:p>
        </p:txBody>
      </p:sp>
      <p:sp>
        <p:nvSpPr>
          <p:cNvPr id="17414" name="Rectangle 6"/>
          <p:cNvSpPr>
            <a:spLocks noChangeArrowheads="1"/>
          </p:cNvSpPr>
          <p:nvPr/>
        </p:nvSpPr>
        <p:spPr bwMode="auto">
          <a:xfrm>
            <a:off x="2476107" y="4652416"/>
            <a:ext cx="5128502" cy="1484312"/>
          </a:xfrm>
          <a:prstGeom prst="rect">
            <a:avLst/>
          </a:prstGeom>
          <a:solidFill>
            <a:srgbClr val="FFFFCC">
              <a:alpha val="50195"/>
            </a:srgbClr>
          </a:solidFill>
          <a:ln w="38100">
            <a:solidFill>
              <a:schemeClr val="tx1"/>
            </a:solidFill>
            <a:miter lim="800000"/>
            <a:headEnd/>
            <a:tailEnd/>
          </a:ln>
        </p:spPr>
        <p:txBody>
          <a:bodyPr wrap="none" anchor="ctr"/>
          <a:lstStyle/>
          <a:p>
            <a:endParaRPr lang="ja-JP" altLang="en-US">
              <a:solidFill>
                <a:srgbClr val="000000"/>
              </a:solidFill>
            </a:endParaRPr>
          </a:p>
        </p:txBody>
      </p:sp>
      <p:sp>
        <p:nvSpPr>
          <p:cNvPr id="17415" name="Rectangle 7" descr="20%"/>
          <p:cNvSpPr>
            <a:spLocks noChangeArrowheads="1"/>
          </p:cNvSpPr>
          <p:nvPr/>
        </p:nvSpPr>
        <p:spPr bwMode="auto">
          <a:xfrm>
            <a:off x="2612719" y="5300163"/>
            <a:ext cx="2082213" cy="561975"/>
          </a:xfrm>
          <a:prstGeom prst="rect">
            <a:avLst/>
          </a:prstGeom>
          <a:solidFill>
            <a:srgbClr val="FFFF66"/>
          </a:solidFill>
          <a:ln w="15875">
            <a:solidFill>
              <a:schemeClr val="tx1"/>
            </a:solidFill>
            <a:prstDash val="solid"/>
            <a:miter lim="800000"/>
            <a:headEnd/>
            <a:tailEnd/>
          </a:ln>
        </p:spPr>
        <p:txBody>
          <a:bodyPr lIns="87886" tIns="43943" rIns="87886" bIns="43943">
            <a:spAutoFit/>
          </a:bodyPr>
          <a:lstStyle/>
          <a:p>
            <a:pPr algn="ctr" defTabSz="727075"/>
            <a:r>
              <a:rPr lang="ja-JP" altLang="en-US" sz="1500" b="1" dirty="0" smtClean="0">
                <a:solidFill>
                  <a:srgbClr val="000000"/>
                </a:solidFill>
              </a:rPr>
              <a:t>第１号被</a:t>
            </a:r>
            <a:r>
              <a:rPr lang="ja-JP" altLang="en-US" sz="1500" b="1" dirty="0">
                <a:solidFill>
                  <a:srgbClr val="000000"/>
                </a:solidFill>
              </a:rPr>
              <a:t>保険者　</a:t>
            </a:r>
            <a:endParaRPr lang="ja-JP" altLang="en-US" sz="1000" b="1" dirty="0">
              <a:solidFill>
                <a:srgbClr val="000000"/>
              </a:solidFill>
            </a:endParaRPr>
          </a:p>
          <a:p>
            <a:pPr algn="ctr" defTabSz="727075"/>
            <a:r>
              <a:rPr lang="ja-JP" altLang="en-US" sz="1500" dirty="0" smtClean="0">
                <a:solidFill>
                  <a:srgbClr val="000000"/>
                </a:solidFill>
              </a:rPr>
              <a:t>・</a:t>
            </a:r>
            <a:r>
              <a:rPr lang="en-US" altLang="ja-JP" sz="1500" dirty="0" smtClean="0">
                <a:solidFill>
                  <a:srgbClr val="000000"/>
                </a:solidFill>
              </a:rPr>
              <a:t>65</a:t>
            </a:r>
            <a:r>
              <a:rPr lang="ja-JP" altLang="en-US" sz="1500" dirty="0" smtClean="0">
                <a:solidFill>
                  <a:srgbClr val="000000"/>
                </a:solidFill>
              </a:rPr>
              <a:t>歳</a:t>
            </a:r>
            <a:r>
              <a:rPr lang="ja-JP" altLang="en-US" sz="1500" dirty="0">
                <a:solidFill>
                  <a:srgbClr val="000000"/>
                </a:solidFill>
              </a:rPr>
              <a:t>以上の者</a:t>
            </a:r>
          </a:p>
        </p:txBody>
      </p:sp>
      <p:sp>
        <p:nvSpPr>
          <p:cNvPr id="17416" name="Rectangle 8" descr="50%"/>
          <p:cNvSpPr>
            <a:spLocks noChangeArrowheads="1"/>
          </p:cNvSpPr>
          <p:nvPr/>
        </p:nvSpPr>
        <p:spPr bwMode="auto">
          <a:xfrm>
            <a:off x="4875906" y="5300163"/>
            <a:ext cx="2165212" cy="550409"/>
          </a:xfrm>
          <a:prstGeom prst="rect">
            <a:avLst/>
          </a:prstGeom>
          <a:solidFill>
            <a:srgbClr val="66FF66"/>
          </a:solidFill>
          <a:ln w="15875">
            <a:solidFill>
              <a:schemeClr val="tx1"/>
            </a:solidFill>
            <a:prstDash val="solid"/>
            <a:miter lim="800000"/>
            <a:headEnd/>
            <a:tailEnd/>
          </a:ln>
        </p:spPr>
        <p:txBody>
          <a:bodyPr wrap="none" lIns="87886" tIns="43943" rIns="87886" bIns="43943">
            <a:spAutoFit/>
          </a:bodyPr>
          <a:lstStyle/>
          <a:p>
            <a:pPr algn="ctr" defTabSz="727075"/>
            <a:r>
              <a:rPr lang="ja-JP" altLang="en-US" sz="1500" b="1" dirty="0" smtClean="0">
                <a:solidFill>
                  <a:srgbClr val="000000"/>
                </a:solidFill>
              </a:rPr>
              <a:t>第２号被</a:t>
            </a:r>
            <a:r>
              <a:rPr lang="ja-JP" altLang="en-US" sz="1500" b="1" dirty="0">
                <a:solidFill>
                  <a:srgbClr val="000000"/>
                </a:solidFill>
              </a:rPr>
              <a:t>保険者</a:t>
            </a:r>
            <a:endParaRPr lang="ja-JP" altLang="en-US" sz="1000" b="1" dirty="0">
              <a:solidFill>
                <a:srgbClr val="000000"/>
              </a:solidFill>
            </a:endParaRPr>
          </a:p>
          <a:p>
            <a:pPr algn="ctr" defTabSz="727075"/>
            <a:r>
              <a:rPr lang="ja-JP" altLang="en-US" sz="1500" dirty="0" smtClean="0">
                <a:solidFill>
                  <a:srgbClr val="000000"/>
                </a:solidFill>
              </a:rPr>
              <a:t>・</a:t>
            </a:r>
            <a:r>
              <a:rPr lang="en-US" altLang="ja-JP" sz="1500" dirty="0" smtClean="0">
                <a:solidFill>
                  <a:srgbClr val="000000"/>
                </a:solidFill>
              </a:rPr>
              <a:t>40</a:t>
            </a:r>
            <a:r>
              <a:rPr lang="ja-JP" altLang="en-US" sz="1500" dirty="0" smtClean="0">
                <a:solidFill>
                  <a:srgbClr val="000000"/>
                </a:solidFill>
              </a:rPr>
              <a:t>歳から</a:t>
            </a:r>
            <a:r>
              <a:rPr lang="en-US" altLang="ja-JP" sz="1500" dirty="0">
                <a:solidFill>
                  <a:srgbClr val="000000"/>
                </a:solidFill>
              </a:rPr>
              <a:t>64</a:t>
            </a:r>
            <a:r>
              <a:rPr lang="ja-JP" altLang="en-US" sz="1500" dirty="0" smtClean="0">
                <a:solidFill>
                  <a:srgbClr val="000000"/>
                </a:solidFill>
              </a:rPr>
              <a:t>歳</a:t>
            </a:r>
            <a:r>
              <a:rPr lang="ja-JP" altLang="en-US" sz="1500" dirty="0">
                <a:solidFill>
                  <a:srgbClr val="000000"/>
                </a:solidFill>
              </a:rPr>
              <a:t>までの</a:t>
            </a:r>
            <a:r>
              <a:rPr lang="ja-JP" altLang="en-US" sz="1500" dirty="0" smtClean="0">
                <a:solidFill>
                  <a:srgbClr val="000000"/>
                </a:solidFill>
              </a:rPr>
              <a:t>者</a:t>
            </a:r>
            <a:endParaRPr lang="ja-JP" altLang="en-US" sz="1500" b="1" dirty="0">
              <a:solidFill>
                <a:srgbClr val="000000"/>
              </a:solidFill>
            </a:endParaRPr>
          </a:p>
        </p:txBody>
      </p:sp>
      <p:sp>
        <p:nvSpPr>
          <p:cNvPr id="17417" name="Rectangle 9"/>
          <p:cNvSpPr>
            <a:spLocks noChangeArrowheads="1"/>
          </p:cNvSpPr>
          <p:nvPr/>
        </p:nvSpPr>
        <p:spPr bwMode="auto">
          <a:xfrm>
            <a:off x="1053028" y="4004716"/>
            <a:ext cx="937075" cy="50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86" tIns="43943" rIns="87886" bIns="43943">
            <a:spAutoFit/>
          </a:bodyPr>
          <a:lstStyle/>
          <a:p>
            <a:pPr defTabSz="727075"/>
            <a:r>
              <a:rPr lang="ja-JP" altLang="en-US" sz="1500" dirty="0">
                <a:solidFill>
                  <a:srgbClr val="000000"/>
                </a:solidFill>
                <a:latin typeface="Times New Roman" pitchFamily="18" charset="0"/>
              </a:rPr>
              <a:t>保険料</a:t>
            </a:r>
          </a:p>
          <a:p>
            <a:pPr defTabSz="727075"/>
            <a:endParaRPr lang="en-US" altLang="ja-JP" sz="1200" dirty="0">
              <a:solidFill>
                <a:srgbClr val="000000"/>
              </a:solidFill>
              <a:latin typeface="Times New Roman" pitchFamily="18" charset="0"/>
            </a:endParaRPr>
          </a:p>
        </p:txBody>
      </p:sp>
      <p:sp>
        <p:nvSpPr>
          <p:cNvPr id="17418" name="Rectangle 10"/>
          <p:cNvSpPr>
            <a:spLocks noChangeArrowheads="1"/>
          </p:cNvSpPr>
          <p:nvPr/>
        </p:nvSpPr>
        <p:spPr bwMode="auto">
          <a:xfrm>
            <a:off x="12" y="4353966"/>
            <a:ext cx="2353807"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86" tIns="43943" rIns="87886" bIns="43943">
            <a:spAutoFit/>
          </a:bodyPr>
          <a:lstStyle/>
          <a:p>
            <a:pPr defTabSz="727075"/>
            <a:r>
              <a:rPr lang="ja-JP" altLang="en-US" sz="1500" b="1">
                <a:solidFill>
                  <a:srgbClr val="000000"/>
                </a:solidFill>
                <a:latin typeface="Times New Roman" pitchFamily="18" charset="0"/>
              </a:rPr>
              <a:t>　</a:t>
            </a:r>
          </a:p>
        </p:txBody>
      </p:sp>
      <p:sp>
        <p:nvSpPr>
          <p:cNvPr id="17419" name="Rectangle 11"/>
          <p:cNvSpPr>
            <a:spLocks noChangeArrowheads="1"/>
          </p:cNvSpPr>
          <p:nvPr/>
        </p:nvSpPr>
        <p:spPr bwMode="auto">
          <a:xfrm>
            <a:off x="428835" y="4292099"/>
            <a:ext cx="1844612" cy="288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defTabSz="727075"/>
            <a:r>
              <a:rPr lang="ja-JP" altLang="en-US" sz="1300" u="sng" dirty="0">
                <a:solidFill>
                  <a:srgbClr val="000000"/>
                </a:solidFill>
                <a:latin typeface="Times New Roman" pitchFamily="18" charset="0"/>
                <a:ea typeface="ＭＳ ゴシック" pitchFamily="49" charset="-128"/>
              </a:rPr>
              <a:t>原則年金からの天引き</a:t>
            </a:r>
          </a:p>
        </p:txBody>
      </p:sp>
      <p:sp>
        <p:nvSpPr>
          <p:cNvPr id="17420" name="Rectangle 12"/>
          <p:cNvSpPr>
            <a:spLocks noChangeArrowheads="1"/>
          </p:cNvSpPr>
          <p:nvPr/>
        </p:nvSpPr>
        <p:spPr bwMode="auto">
          <a:xfrm>
            <a:off x="3365062" y="3585444"/>
            <a:ext cx="1047920"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ctr" defTabSz="727075"/>
            <a:r>
              <a:rPr lang="ja-JP" altLang="en-US" sz="1400" dirty="0">
                <a:solidFill>
                  <a:srgbClr val="000000"/>
                </a:solidFill>
                <a:latin typeface="Times New Roman" pitchFamily="18" charset="0"/>
              </a:rPr>
              <a:t>全国プール</a:t>
            </a:r>
          </a:p>
        </p:txBody>
      </p:sp>
      <p:sp>
        <p:nvSpPr>
          <p:cNvPr id="17421" name="Line 13"/>
          <p:cNvSpPr>
            <a:spLocks noChangeShapeType="1"/>
          </p:cNvSpPr>
          <p:nvPr/>
        </p:nvSpPr>
        <p:spPr bwMode="auto">
          <a:xfrm flipH="1" flipV="1">
            <a:off x="4016720" y="4004716"/>
            <a:ext cx="859250" cy="1295400"/>
          </a:xfrm>
          <a:prstGeom prst="line">
            <a:avLst/>
          </a:prstGeom>
          <a:noFill/>
          <a:ln w="381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7422" name="Rectangle 14"/>
          <p:cNvSpPr>
            <a:spLocks noChangeArrowheads="1"/>
          </p:cNvSpPr>
          <p:nvPr/>
        </p:nvSpPr>
        <p:spPr bwMode="auto">
          <a:xfrm>
            <a:off x="4255733" y="3804150"/>
            <a:ext cx="1613779" cy="719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defTabSz="727075"/>
            <a:r>
              <a:rPr lang="ja-JP" altLang="en-US" sz="1300" dirty="0">
                <a:solidFill>
                  <a:srgbClr val="000000"/>
                </a:solidFill>
                <a:latin typeface="+mn-ea"/>
              </a:rPr>
              <a:t>　</a:t>
            </a:r>
            <a:r>
              <a:rPr lang="ja-JP" altLang="en-US" sz="1500" dirty="0" smtClean="0">
                <a:solidFill>
                  <a:srgbClr val="000000"/>
                </a:solidFill>
                <a:latin typeface="+mn-ea"/>
              </a:rPr>
              <a:t>保険料</a:t>
            </a:r>
            <a:endParaRPr lang="en-US" altLang="ja-JP" sz="1500" dirty="0" smtClean="0">
              <a:solidFill>
                <a:srgbClr val="000000"/>
              </a:solidFill>
              <a:latin typeface="+mn-ea"/>
            </a:endParaRPr>
          </a:p>
          <a:p>
            <a:pPr defTabSz="727075"/>
            <a:r>
              <a:rPr lang="ja-JP" altLang="en-US" sz="1300" u="sng" dirty="0">
                <a:solidFill>
                  <a:srgbClr val="000000"/>
                </a:solidFill>
                <a:latin typeface="+mn-ea"/>
              </a:rPr>
              <a:t>医療</a:t>
            </a:r>
            <a:r>
              <a:rPr lang="ja-JP" altLang="en-US" sz="1300" u="sng" dirty="0" smtClean="0">
                <a:solidFill>
                  <a:srgbClr val="000000"/>
                </a:solidFill>
                <a:latin typeface="+mn-ea"/>
              </a:rPr>
              <a:t>保険とあわせて</a:t>
            </a:r>
            <a:endParaRPr lang="en-US" altLang="ja-JP" sz="1300" u="sng" dirty="0" smtClean="0">
              <a:solidFill>
                <a:srgbClr val="000000"/>
              </a:solidFill>
              <a:latin typeface="+mn-ea"/>
            </a:endParaRPr>
          </a:p>
          <a:p>
            <a:pPr defTabSz="727075"/>
            <a:r>
              <a:rPr lang="ja-JP" altLang="en-US" sz="1300" u="sng" dirty="0" smtClean="0">
                <a:solidFill>
                  <a:srgbClr val="000000"/>
                </a:solidFill>
                <a:latin typeface="+mn-ea"/>
              </a:rPr>
              <a:t>給料から天引き</a:t>
            </a:r>
            <a:endParaRPr lang="ja-JP" altLang="en-US" sz="1300" u="sng" dirty="0">
              <a:solidFill>
                <a:srgbClr val="000000"/>
              </a:solidFill>
              <a:latin typeface="+mn-ea"/>
            </a:endParaRPr>
          </a:p>
        </p:txBody>
      </p:sp>
      <p:sp>
        <p:nvSpPr>
          <p:cNvPr id="17423" name="Line 15"/>
          <p:cNvSpPr>
            <a:spLocks noChangeAspect="1" noChangeShapeType="1"/>
          </p:cNvSpPr>
          <p:nvPr/>
        </p:nvSpPr>
        <p:spPr bwMode="auto">
          <a:xfrm flipV="1">
            <a:off x="5889281" y="2860128"/>
            <a:ext cx="1963094" cy="1936750"/>
          </a:xfrm>
          <a:prstGeom prst="line">
            <a:avLst/>
          </a:prstGeom>
          <a:noFill/>
          <a:ln w="254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7424" name="Rectangle 16"/>
          <p:cNvSpPr>
            <a:spLocks noChangeArrowheads="1"/>
          </p:cNvSpPr>
          <p:nvPr/>
        </p:nvSpPr>
        <p:spPr bwMode="auto">
          <a:xfrm>
            <a:off x="6311763" y="3028450"/>
            <a:ext cx="886016" cy="319577"/>
          </a:xfrm>
          <a:prstGeom prst="rect">
            <a:avLst/>
          </a:prstGeom>
          <a:solidFill>
            <a:srgbClr val="FFCCCC"/>
          </a:solidFill>
          <a:ln w="9525">
            <a:solidFill>
              <a:schemeClr val="tx1"/>
            </a:solidFill>
            <a:miter lim="800000"/>
            <a:headEnd/>
            <a:tailEnd/>
          </a:ln>
        </p:spPr>
        <p:txBody>
          <a:bodyPr wrap="none" lIns="87886" tIns="43943" rIns="87886" bIns="43943">
            <a:spAutoFit/>
          </a:bodyPr>
          <a:lstStyle/>
          <a:p>
            <a:pPr defTabSz="727075"/>
            <a:r>
              <a:rPr lang="ja-JP" altLang="en-US" sz="1500">
                <a:solidFill>
                  <a:srgbClr val="000000"/>
                </a:solidFill>
                <a:latin typeface="Times New Roman" pitchFamily="18" charset="0"/>
              </a:rPr>
              <a:t>１割負担</a:t>
            </a:r>
          </a:p>
        </p:txBody>
      </p:sp>
      <p:sp>
        <p:nvSpPr>
          <p:cNvPr id="17425" name="Line 17"/>
          <p:cNvSpPr>
            <a:spLocks noChangeAspect="1" noChangeShapeType="1"/>
          </p:cNvSpPr>
          <p:nvPr/>
        </p:nvSpPr>
        <p:spPr bwMode="auto">
          <a:xfrm rot="60000" flipV="1">
            <a:off x="6202195" y="2855366"/>
            <a:ext cx="1901151" cy="1936750"/>
          </a:xfrm>
          <a:prstGeom prst="line">
            <a:avLst/>
          </a:prstGeom>
          <a:noFill/>
          <a:ln w="25400">
            <a:solidFill>
              <a:schemeClr val="tx1"/>
            </a:solidFill>
            <a:round/>
            <a:headEnd type="stealth" w="med" len="lg"/>
            <a:tailEnd type="none" w="sm" len="sm"/>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7426" name="Rectangle 18"/>
          <p:cNvSpPr>
            <a:spLocks noChangeArrowheads="1"/>
          </p:cNvSpPr>
          <p:nvPr/>
        </p:nvSpPr>
        <p:spPr bwMode="auto">
          <a:xfrm>
            <a:off x="7450549" y="3644362"/>
            <a:ext cx="1278752" cy="319577"/>
          </a:xfrm>
          <a:prstGeom prst="rect">
            <a:avLst/>
          </a:prstGeom>
          <a:solidFill>
            <a:srgbClr val="FFCCCC"/>
          </a:solidFill>
          <a:ln w="9525">
            <a:solidFill>
              <a:schemeClr val="tx1"/>
            </a:solidFill>
            <a:miter lim="800000"/>
            <a:headEnd/>
            <a:tailEnd/>
          </a:ln>
        </p:spPr>
        <p:txBody>
          <a:bodyPr wrap="none" lIns="87886" tIns="43943" rIns="87886" bIns="43943">
            <a:spAutoFit/>
          </a:bodyPr>
          <a:lstStyle/>
          <a:p>
            <a:pPr defTabSz="727075"/>
            <a:r>
              <a:rPr lang="ja-JP" altLang="en-US" sz="1500">
                <a:solidFill>
                  <a:srgbClr val="000000"/>
                </a:solidFill>
                <a:latin typeface="Times New Roman" pitchFamily="18" charset="0"/>
              </a:rPr>
              <a:t>サービス利用</a:t>
            </a:r>
          </a:p>
        </p:txBody>
      </p:sp>
      <p:sp>
        <p:nvSpPr>
          <p:cNvPr id="17428" name="Line 20"/>
          <p:cNvSpPr>
            <a:spLocks noChangeShapeType="1"/>
          </p:cNvSpPr>
          <p:nvPr/>
        </p:nvSpPr>
        <p:spPr bwMode="auto">
          <a:xfrm flipH="1" flipV="1">
            <a:off x="1832860" y="2996661"/>
            <a:ext cx="1481851" cy="2303463"/>
          </a:xfrm>
          <a:prstGeom prst="line">
            <a:avLst/>
          </a:prstGeom>
          <a:noFill/>
          <a:ln w="381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7429" name="Line 21"/>
          <p:cNvSpPr>
            <a:spLocks noChangeShapeType="1"/>
          </p:cNvSpPr>
          <p:nvPr/>
        </p:nvSpPr>
        <p:spPr bwMode="auto">
          <a:xfrm>
            <a:off x="4718731" y="1628228"/>
            <a:ext cx="2107625" cy="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7431" name="Rectangle 23"/>
          <p:cNvSpPr>
            <a:spLocks noChangeArrowheads="1"/>
          </p:cNvSpPr>
          <p:nvPr/>
        </p:nvSpPr>
        <p:spPr bwMode="auto">
          <a:xfrm>
            <a:off x="1539052" y="1307553"/>
            <a:ext cx="201709"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ja-JP" altLang="en-US">
              <a:solidFill>
                <a:srgbClr val="000000"/>
              </a:solidFill>
            </a:endParaRPr>
          </a:p>
        </p:txBody>
      </p:sp>
      <p:sp>
        <p:nvSpPr>
          <p:cNvPr id="17432" name="Rectangle 24"/>
          <p:cNvSpPr>
            <a:spLocks noChangeArrowheads="1"/>
          </p:cNvSpPr>
          <p:nvPr/>
        </p:nvSpPr>
        <p:spPr bwMode="auto">
          <a:xfrm>
            <a:off x="860614" y="2198084"/>
            <a:ext cx="1411941" cy="31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7886" tIns="43943" rIns="87886" bIns="43943">
            <a:spAutoFit/>
          </a:bodyPr>
          <a:lstStyle/>
          <a:p>
            <a:pPr algn="ctr" defTabSz="727075"/>
            <a:r>
              <a:rPr lang="ja-JP" altLang="en-US" sz="1500" b="1" dirty="0" smtClean="0">
                <a:solidFill>
                  <a:srgbClr val="000000"/>
                </a:solidFill>
                <a:latin typeface="ＭＳ Ｐゴシック"/>
              </a:rPr>
              <a:t>２１％</a:t>
            </a:r>
            <a:endParaRPr lang="en-US" altLang="ja-JP" sz="1500" b="1" dirty="0" smtClean="0">
              <a:solidFill>
                <a:srgbClr val="000000"/>
              </a:solidFill>
              <a:latin typeface="ＭＳ Ｐゴシック"/>
            </a:endParaRPr>
          </a:p>
        </p:txBody>
      </p:sp>
      <p:sp>
        <p:nvSpPr>
          <p:cNvPr id="17433" name="Rectangle 25"/>
          <p:cNvSpPr>
            <a:spLocks noChangeArrowheads="1"/>
          </p:cNvSpPr>
          <p:nvPr/>
        </p:nvSpPr>
        <p:spPr bwMode="auto">
          <a:xfrm>
            <a:off x="2916728" y="2198089"/>
            <a:ext cx="688943" cy="550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algn="ctr" defTabSz="727075"/>
            <a:r>
              <a:rPr lang="ja-JP" altLang="en-US" sz="1500" b="1" dirty="0" smtClean="0">
                <a:solidFill>
                  <a:srgbClr val="000000"/>
                </a:solidFill>
                <a:latin typeface="Times New Roman" pitchFamily="18" charset="0"/>
              </a:rPr>
              <a:t>２９％</a:t>
            </a:r>
            <a:endParaRPr lang="ja-JP" altLang="en-US" sz="1100" b="1" dirty="0" smtClean="0">
              <a:solidFill>
                <a:srgbClr val="000000"/>
              </a:solidFill>
              <a:latin typeface="ＭＳ Ｐゴシック"/>
            </a:endParaRPr>
          </a:p>
          <a:p>
            <a:pPr defTabSz="727075"/>
            <a:endParaRPr lang="ja-JP" altLang="en-US" sz="1500" b="1" dirty="0">
              <a:solidFill>
                <a:srgbClr val="000000"/>
              </a:solidFill>
              <a:latin typeface="Times New Roman" pitchFamily="18" charset="0"/>
            </a:endParaRPr>
          </a:p>
        </p:txBody>
      </p:sp>
      <p:sp>
        <p:nvSpPr>
          <p:cNvPr id="17434" name="Line 26"/>
          <p:cNvSpPr>
            <a:spLocks noChangeShapeType="1"/>
          </p:cNvSpPr>
          <p:nvPr/>
        </p:nvSpPr>
        <p:spPr bwMode="auto">
          <a:xfrm>
            <a:off x="817961" y="2060029"/>
            <a:ext cx="3729243" cy="3175"/>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7435" name="Line 27"/>
          <p:cNvSpPr>
            <a:spLocks noChangeShapeType="1"/>
          </p:cNvSpPr>
          <p:nvPr/>
        </p:nvSpPr>
        <p:spPr bwMode="auto">
          <a:xfrm>
            <a:off x="2296518" y="2100413"/>
            <a:ext cx="0" cy="936625"/>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7436" name="Rectangle 28"/>
          <p:cNvSpPr>
            <a:spLocks noChangeArrowheads="1"/>
          </p:cNvSpPr>
          <p:nvPr/>
        </p:nvSpPr>
        <p:spPr bwMode="auto">
          <a:xfrm>
            <a:off x="3" y="1196474"/>
            <a:ext cx="738540" cy="31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defTabSz="727075"/>
            <a:r>
              <a:rPr lang="en-US" altLang="ja-JP" sz="1500" b="1">
                <a:solidFill>
                  <a:srgbClr val="000000"/>
                </a:solidFill>
                <a:latin typeface="Times New Roman" pitchFamily="18" charset="0"/>
              </a:rPr>
              <a:t> </a:t>
            </a:r>
            <a:r>
              <a:rPr lang="ja-JP" altLang="en-US" sz="1500" b="1">
                <a:solidFill>
                  <a:srgbClr val="000000"/>
                </a:solidFill>
                <a:latin typeface="Times New Roman" pitchFamily="18" charset="0"/>
              </a:rPr>
              <a:t>税　金</a:t>
            </a:r>
          </a:p>
        </p:txBody>
      </p:sp>
      <p:sp>
        <p:nvSpPr>
          <p:cNvPr id="17437" name="Rectangle 29"/>
          <p:cNvSpPr>
            <a:spLocks noChangeArrowheads="1"/>
          </p:cNvSpPr>
          <p:nvPr/>
        </p:nvSpPr>
        <p:spPr bwMode="auto">
          <a:xfrm>
            <a:off x="38122" y="2204537"/>
            <a:ext cx="754570" cy="319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defTabSz="727075"/>
            <a:r>
              <a:rPr lang="ja-JP" altLang="en-US" sz="1500" b="1">
                <a:solidFill>
                  <a:srgbClr val="000000"/>
                </a:solidFill>
                <a:latin typeface="Times New Roman" pitchFamily="18" charset="0"/>
              </a:rPr>
              <a:t>保険料</a:t>
            </a:r>
          </a:p>
        </p:txBody>
      </p:sp>
      <p:sp>
        <p:nvSpPr>
          <p:cNvPr id="17438" name="Line 30"/>
          <p:cNvSpPr>
            <a:spLocks noChangeShapeType="1"/>
          </p:cNvSpPr>
          <p:nvPr/>
        </p:nvSpPr>
        <p:spPr bwMode="auto">
          <a:xfrm>
            <a:off x="1725280" y="909092"/>
            <a:ext cx="0" cy="1150937"/>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7439" name="Line 31"/>
          <p:cNvSpPr>
            <a:spLocks noChangeShapeType="1"/>
          </p:cNvSpPr>
          <p:nvPr/>
        </p:nvSpPr>
        <p:spPr bwMode="auto">
          <a:xfrm>
            <a:off x="2656641" y="909092"/>
            <a:ext cx="0" cy="1150937"/>
          </a:xfrm>
          <a:prstGeom prst="line">
            <a:avLst/>
          </a:prstGeom>
          <a:noFill/>
          <a:ln w="12700">
            <a:solidFill>
              <a:schemeClr val="tx1"/>
            </a:solidFill>
            <a:prstDash val="dash"/>
            <a:round/>
            <a:headEnd type="none" w="sm" len="sm"/>
            <a:tailEnd type="none" w="sm" len="sm"/>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7440" name="Rectangle 32"/>
          <p:cNvSpPr>
            <a:spLocks noChangeArrowheads="1"/>
          </p:cNvSpPr>
          <p:nvPr/>
        </p:nvSpPr>
        <p:spPr bwMode="auto">
          <a:xfrm>
            <a:off x="975194" y="980529"/>
            <a:ext cx="716098"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defTabSz="727075"/>
            <a:r>
              <a:rPr lang="ja-JP" altLang="en-US" sz="1400">
                <a:solidFill>
                  <a:srgbClr val="000000"/>
                </a:solidFill>
                <a:latin typeface="Times New Roman" pitchFamily="18" charset="0"/>
              </a:rPr>
              <a:t>市町村</a:t>
            </a:r>
          </a:p>
        </p:txBody>
      </p:sp>
      <p:sp>
        <p:nvSpPr>
          <p:cNvPr id="17441" name="Rectangle 33"/>
          <p:cNvSpPr>
            <a:spLocks noChangeArrowheads="1"/>
          </p:cNvSpPr>
          <p:nvPr/>
        </p:nvSpPr>
        <p:spPr bwMode="auto">
          <a:xfrm>
            <a:off x="1910685" y="980529"/>
            <a:ext cx="895634"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defTabSz="727075"/>
            <a:r>
              <a:rPr lang="ja-JP" altLang="en-US" sz="1400">
                <a:solidFill>
                  <a:srgbClr val="000000"/>
                </a:solidFill>
                <a:latin typeface="Times New Roman" pitchFamily="18" charset="0"/>
              </a:rPr>
              <a:t>都道府県</a:t>
            </a:r>
          </a:p>
        </p:txBody>
      </p:sp>
      <p:sp>
        <p:nvSpPr>
          <p:cNvPr id="17442" name="Rectangle 34"/>
          <p:cNvSpPr>
            <a:spLocks noChangeArrowheads="1"/>
          </p:cNvSpPr>
          <p:nvPr/>
        </p:nvSpPr>
        <p:spPr bwMode="auto">
          <a:xfrm>
            <a:off x="3549777" y="980529"/>
            <a:ext cx="357025"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defTabSz="727075"/>
            <a:r>
              <a:rPr lang="ja-JP" altLang="en-US" sz="1400">
                <a:solidFill>
                  <a:srgbClr val="000000"/>
                </a:solidFill>
                <a:latin typeface="Times New Roman" pitchFamily="18" charset="0"/>
              </a:rPr>
              <a:t>国</a:t>
            </a:r>
          </a:p>
        </p:txBody>
      </p:sp>
      <p:sp>
        <p:nvSpPr>
          <p:cNvPr id="17443" name="Rectangle 35"/>
          <p:cNvSpPr>
            <a:spLocks noChangeArrowheads="1"/>
          </p:cNvSpPr>
          <p:nvPr/>
        </p:nvSpPr>
        <p:spPr bwMode="auto">
          <a:xfrm>
            <a:off x="895781" y="1196430"/>
            <a:ext cx="847544"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defTabSz="727075"/>
            <a:r>
              <a:rPr lang="ja-JP" altLang="en-US" sz="1400" b="1" dirty="0">
                <a:solidFill>
                  <a:srgbClr val="000000"/>
                </a:solidFill>
                <a:latin typeface="Times New Roman" pitchFamily="18" charset="0"/>
              </a:rPr>
              <a:t>１２．５％</a:t>
            </a:r>
          </a:p>
        </p:txBody>
      </p:sp>
      <p:sp>
        <p:nvSpPr>
          <p:cNvPr id="17444" name="Rectangle 36"/>
          <p:cNvSpPr>
            <a:spLocks noChangeArrowheads="1"/>
          </p:cNvSpPr>
          <p:nvPr/>
        </p:nvSpPr>
        <p:spPr bwMode="auto">
          <a:xfrm>
            <a:off x="1857334" y="1196475"/>
            <a:ext cx="158349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86" tIns="43943" rIns="87886" bIns="43943">
            <a:spAutoFit/>
          </a:bodyPr>
          <a:lstStyle/>
          <a:p>
            <a:pPr defTabSz="727075"/>
            <a:r>
              <a:rPr lang="ja-JP" altLang="en-US" sz="1400" b="1" dirty="0">
                <a:solidFill>
                  <a:srgbClr val="000000"/>
                </a:solidFill>
                <a:latin typeface="Times New Roman" pitchFamily="18" charset="0"/>
              </a:rPr>
              <a:t>１２．５％</a:t>
            </a:r>
            <a:r>
              <a:rPr lang="ja-JP" altLang="en-US" sz="1000" dirty="0">
                <a:solidFill>
                  <a:srgbClr val="000000"/>
                </a:solidFill>
                <a:latin typeface="Times New Roman" pitchFamily="18" charset="0"/>
              </a:rPr>
              <a:t>（</a:t>
            </a:r>
            <a:r>
              <a:rPr lang="en-US" altLang="ja-JP" sz="1000" dirty="0">
                <a:solidFill>
                  <a:srgbClr val="000000"/>
                </a:solidFill>
                <a:latin typeface="Times New Roman" pitchFamily="18" charset="0"/>
              </a:rPr>
              <a:t>※</a:t>
            </a:r>
            <a:r>
              <a:rPr lang="ja-JP" altLang="en-US" sz="1000" dirty="0">
                <a:solidFill>
                  <a:srgbClr val="000000"/>
                </a:solidFill>
                <a:latin typeface="Times New Roman" pitchFamily="18" charset="0"/>
              </a:rPr>
              <a:t>）</a:t>
            </a:r>
          </a:p>
        </p:txBody>
      </p:sp>
      <p:sp>
        <p:nvSpPr>
          <p:cNvPr id="17445" name="Rectangle 37"/>
          <p:cNvSpPr>
            <a:spLocks noChangeArrowheads="1"/>
          </p:cNvSpPr>
          <p:nvPr/>
        </p:nvSpPr>
        <p:spPr bwMode="auto">
          <a:xfrm>
            <a:off x="3454474" y="1196430"/>
            <a:ext cx="860368"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defTabSz="727075"/>
            <a:r>
              <a:rPr lang="ja-JP" altLang="en-US" sz="1400" b="1">
                <a:solidFill>
                  <a:srgbClr val="000000"/>
                </a:solidFill>
                <a:latin typeface="Times New Roman" pitchFamily="18" charset="0"/>
              </a:rPr>
              <a:t>２５％</a:t>
            </a:r>
            <a:r>
              <a:rPr lang="ja-JP" altLang="en-US" sz="1000">
                <a:solidFill>
                  <a:srgbClr val="000000"/>
                </a:solidFill>
                <a:latin typeface="Times New Roman" pitchFamily="18" charset="0"/>
              </a:rPr>
              <a:t>（</a:t>
            </a:r>
            <a:r>
              <a:rPr lang="en-US" altLang="ja-JP" sz="1000">
                <a:solidFill>
                  <a:srgbClr val="000000"/>
                </a:solidFill>
                <a:latin typeface="Times New Roman" pitchFamily="18" charset="0"/>
              </a:rPr>
              <a:t>※</a:t>
            </a:r>
            <a:r>
              <a:rPr lang="ja-JP" altLang="en-US" sz="1000">
                <a:solidFill>
                  <a:srgbClr val="000000"/>
                </a:solidFill>
                <a:latin typeface="Times New Roman" pitchFamily="18" charset="0"/>
              </a:rPr>
              <a:t>）</a:t>
            </a:r>
          </a:p>
        </p:txBody>
      </p:sp>
      <p:sp>
        <p:nvSpPr>
          <p:cNvPr id="17447" name="Text Box 39"/>
          <p:cNvSpPr txBox="1">
            <a:spLocks noChangeArrowheads="1"/>
          </p:cNvSpPr>
          <p:nvPr/>
        </p:nvSpPr>
        <p:spPr bwMode="auto">
          <a:xfrm>
            <a:off x="3703830" y="3068137"/>
            <a:ext cx="1486615" cy="257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7279" tIns="43640" rIns="87279" bIns="43640">
            <a:spAutoFit/>
          </a:bodyPr>
          <a:lstStyle>
            <a:lvl1pPr defTabSz="727075" eaLnBrk="0" hangingPunct="0">
              <a:defRPr kumimoji="1">
                <a:solidFill>
                  <a:schemeClr val="tx1"/>
                </a:solidFill>
                <a:latin typeface="Arial" charset="0"/>
                <a:ea typeface="ＭＳ Ｐゴシック" pitchFamily="50" charset="-128"/>
              </a:defRPr>
            </a:lvl1pPr>
            <a:lvl2pPr marL="742950" indent="-285750" defTabSz="727075" eaLnBrk="0" hangingPunct="0">
              <a:defRPr kumimoji="1">
                <a:solidFill>
                  <a:schemeClr val="tx1"/>
                </a:solidFill>
                <a:latin typeface="Arial" charset="0"/>
                <a:ea typeface="ＭＳ Ｐゴシック" pitchFamily="50" charset="-128"/>
              </a:defRPr>
            </a:lvl2pPr>
            <a:lvl3pPr marL="1143000" indent="-228600" defTabSz="727075" eaLnBrk="0" hangingPunct="0">
              <a:defRPr kumimoji="1">
                <a:solidFill>
                  <a:schemeClr val="tx1"/>
                </a:solidFill>
                <a:latin typeface="Arial" charset="0"/>
                <a:ea typeface="ＭＳ Ｐゴシック" pitchFamily="50" charset="-128"/>
              </a:defRPr>
            </a:lvl3pPr>
            <a:lvl4pPr marL="1600200" indent="-228600" defTabSz="727075" eaLnBrk="0" hangingPunct="0">
              <a:defRPr kumimoji="1">
                <a:solidFill>
                  <a:schemeClr val="tx1"/>
                </a:solidFill>
                <a:latin typeface="Arial" charset="0"/>
                <a:ea typeface="ＭＳ Ｐゴシック" pitchFamily="50" charset="-128"/>
              </a:defRPr>
            </a:lvl4pPr>
            <a:lvl5pPr marL="2057400" indent="-228600" defTabSz="727075" eaLnBrk="0" hangingPunct="0">
              <a:defRPr kumimoji="1">
                <a:solidFill>
                  <a:schemeClr val="tx1"/>
                </a:solidFill>
                <a:latin typeface="Arial" charset="0"/>
                <a:ea typeface="ＭＳ Ｐゴシック" pitchFamily="50" charset="-128"/>
              </a:defRPr>
            </a:lvl5pPr>
            <a:lvl6pPr marL="2514600" indent="-228600" algn="ctr" defTabSz="727075"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defTabSz="727075"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defTabSz="727075"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defTabSz="727075"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spcBef>
                <a:spcPct val="50000"/>
              </a:spcBef>
            </a:pPr>
            <a:r>
              <a:rPr lang="ja-JP" altLang="en-US" sz="1100" dirty="0">
                <a:solidFill>
                  <a:srgbClr val="000000"/>
                </a:solidFill>
                <a:latin typeface="Times New Roman" pitchFamily="18" charset="0"/>
              </a:rPr>
              <a:t>（平成</a:t>
            </a:r>
            <a:r>
              <a:rPr lang="en-US" altLang="ja-JP" sz="1100" dirty="0" smtClean="0">
                <a:solidFill>
                  <a:srgbClr val="000000"/>
                </a:solidFill>
                <a:latin typeface="Times New Roman" pitchFamily="18" charset="0"/>
              </a:rPr>
              <a:t>24</a:t>
            </a:r>
            <a:r>
              <a:rPr lang="ja-JP" altLang="en-US" sz="1100" dirty="0" smtClean="0">
                <a:solidFill>
                  <a:srgbClr val="000000"/>
                </a:solidFill>
                <a:latin typeface="Times New Roman" pitchFamily="18" charset="0"/>
              </a:rPr>
              <a:t>－</a:t>
            </a:r>
            <a:r>
              <a:rPr lang="en-US" altLang="ja-JP" sz="1100" dirty="0" smtClean="0">
                <a:solidFill>
                  <a:srgbClr val="000000"/>
                </a:solidFill>
                <a:latin typeface="Times New Roman" pitchFamily="18" charset="0"/>
              </a:rPr>
              <a:t>26</a:t>
            </a:r>
            <a:r>
              <a:rPr lang="ja-JP" altLang="en-US" sz="1100" dirty="0" smtClean="0">
                <a:solidFill>
                  <a:srgbClr val="000000"/>
                </a:solidFill>
                <a:latin typeface="Times New Roman" pitchFamily="18" charset="0"/>
              </a:rPr>
              <a:t>年度</a:t>
            </a:r>
            <a:r>
              <a:rPr lang="ja-JP" altLang="en-US" sz="1100" dirty="0">
                <a:solidFill>
                  <a:srgbClr val="000000"/>
                </a:solidFill>
                <a:latin typeface="Times New Roman" pitchFamily="18" charset="0"/>
              </a:rPr>
              <a:t>）</a:t>
            </a:r>
          </a:p>
        </p:txBody>
      </p:sp>
      <p:sp>
        <p:nvSpPr>
          <p:cNvPr id="17448" name="Rectangle 40"/>
          <p:cNvSpPr>
            <a:spLocks noChangeArrowheads="1"/>
          </p:cNvSpPr>
          <p:nvPr/>
        </p:nvSpPr>
        <p:spPr bwMode="auto">
          <a:xfrm>
            <a:off x="7007443" y="764628"/>
            <a:ext cx="2787403" cy="2089292"/>
          </a:xfrm>
          <a:prstGeom prst="rect">
            <a:avLst/>
          </a:prstGeom>
          <a:noFill/>
          <a:ln w="38100" cmpd="dbl">
            <a:solidFill>
              <a:schemeClr val="tx1"/>
            </a:solidFill>
            <a:miter lim="800000"/>
            <a:headEnd/>
            <a:tailEnd/>
          </a:ln>
        </p:spPr>
        <p:txBody>
          <a:bodyPr lIns="87886" tIns="43943" rIns="87886" bIns="43943">
            <a:spAutoFit/>
          </a:bodyPr>
          <a:lstStyle/>
          <a:p>
            <a:pPr defTabSz="727075"/>
            <a:endParaRPr lang="ja-JP" altLang="en-US" sz="1400" b="1" dirty="0">
              <a:solidFill>
                <a:srgbClr val="000000"/>
              </a:solidFill>
              <a:latin typeface="Times New Roman" pitchFamily="18" charset="0"/>
              <a:ea typeface="ＭＳ ゴシック" pitchFamily="49" charset="-128"/>
            </a:endParaRPr>
          </a:p>
          <a:p>
            <a:pPr defTabSz="727075"/>
            <a:r>
              <a:rPr lang="ja-JP" altLang="en-US" sz="1400" dirty="0">
                <a:solidFill>
                  <a:srgbClr val="000000"/>
                </a:solidFill>
                <a:latin typeface="Times New Roman" pitchFamily="18" charset="0"/>
                <a:ea typeface="ＭＳ ゴシック" pitchFamily="49" charset="-128"/>
              </a:rPr>
              <a:t>　○在宅サービス</a:t>
            </a:r>
          </a:p>
          <a:p>
            <a:pPr defTabSz="727075"/>
            <a:r>
              <a:rPr lang="ja-JP" altLang="en-US" sz="1400" dirty="0">
                <a:solidFill>
                  <a:srgbClr val="000000"/>
                </a:solidFill>
                <a:latin typeface="Times New Roman" pitchFamily="18" charset="0"/>
                <a:ea typeface="ＭＳ ゴシック" pitchFamily="49" charset="-128"/>
              </a:rPr>
              <a:t>  　 </a:t>
            </a:r>
            <a:r>
              <a:rPr lang="ja-JP" altLang="en-US" sz="1200" dirty="0">
                <a:solidFill>
                  <a:srgbClr val="000000"/>
                </a:solidFill>
                <a:latin typeface="Times New Roman" pitchFamily="18" charset="0"/>
                <a:ea typeface="ＭＳ ゴシック" pitchFamily="49" charset="-128"/>
              </a:rPr>
              <a:t>・訪問介護　　      　</a:t>
            </a:r>
          </a:p>
          <a:p>
            <a:pPr defTabSz="727075"/>
            <a:r>
              <a:rPr lang="ja-JP" altLang="en-US" sz="1200" dirty="0">
                <a:solidFill>
                  <a:srgbClr val="000000"/>
                </a:solidFill>
                <a:latin typeface="Times New Roman" pitchFamily="18" charset="0"/>
                <a:ea typeface="ＭＳ ゴシック" pitchFamily="49" charset="-128"/>
              </a:rPr>
              <a:t>　　・通所介護　等</a:t>
            </a:r>
          </a:p>
          <a:p>
            <a:pPr defTabSz="727075"/>
            <a:r>
              <a:rPr lang="ja-JP" altLang="en-US" sz="1400" dirty="0">
                <a:solidFill>
                  <a:srgbClr val="000000"/>
                </a:solidFill>
                <a:latin typeface="Times New Roman" pitchFamily="18" charset="0"/>
                <a:ea typeface="ＭＳ ゴシック" pitchFamily="49" charset="-128"/>
              </a:rPr>
              <a:t>　○地域密着型サービス</a:t>
            </a:r>
            <a:endParaRPr lang="en-US" altLang="ja-JP" sz="1400" dirty="0">
              <a:solidFill>
                <a:srgbClr val="000000"/>
              </a:solidFill>
              <a:latin typeface="Times New Roman" pitchFamily="18" charset="0"/>
              <a:ea typeface="ＭＳ ゴシック" pitchFamily="49" charset="-128"/>
            </a:endParaRPr>
          </a:p>
          <a:p>
            <a:pPr defTabSz="727075"/>
            <a:r>
              <a:rPr lang="ja-JP" altLang="en-US" sz="1200" dirty="0">
                <a:solidFill>
                  <a:srgbClr val="000000"/>
                </a:solidFill>
                <a:latin typeface="Times New Roman" pitchFamily="18" charset="0"/>
                <a:ea typeface="ＭＳ ゴシック" pitchFamily="49" charset="-128"/>
              </a:rPr>
              <a:t>　　・夜間対応型訪問介護</a:t>
            </a:r>
            <a:endParaRPr lang="en-US" altLang="ja-JP" sz="1200" dirty="0">
              <a:solidFill>
                <a:srgbClr val="000000"/>
              </a:solidFill>
              <a:latin typeface="Times New Roman" pitchFamily="18" charset="0"/>
              <a:ea typeface="ＭＳ ゴシック" pitchFamily="49" charset="-128"/>
            </a:endParaRPr>
          </a:p>
          <a:p>
            <a:pPr defTabSz="727075"/>
            <a:r>
              <a:rPr lang="ja-JP" altLang="en-US" sz="1200" dirty="0">
                <a:solidFill>
                  <a:srgbClr val="000000"/>
                </a:solidFill>
                <a:latin typeface="Times New Roman" pitchFamily="18" charset="0"/>
                <a:ea typeface="ＭＳ ゴシック" pitchFamily="49" charset="-128"/>
              </a:rPr>
              <a:t>　　・認知症対応型共同生活介護　等</a:t>
            </a:r>
            <a:endParaRPr lang="en-US" altLang="ja-JP" sz="1200" dirty="0">
              <a:solidFill>
                <a:srgbClr val="000000"/>
              </a:solidFill>
              <a:latin typeface="Times New Roman" pitchFamily="18" charset="0"/>
              <a:ea typeface="ＭＳ ゴシック" pitchFamily="49" charset="-128"/>
            </a:endParaRPr>
          </a:p>
          <a:p>
            <a:pPr defTabSz="727075"/>
            <a:r>
              <a:rPr lang="ja-JP" altLang="en-US" sz="1400" dirty="0">
                <a:solidFill>
                  <a:srgbClr val="000000"/>
                </a:solidFill>
                <a:latin typeface="Times New Roman" pitchFamily="18" charset="0"/>
                <a:ea typeface="ＭＳ ゴシック" pitchFamily="49" charset="-128"/>
              </a:rPr>
              <a:t>　○施設サービス</a:t>
            </a:r>
          </a:p>
          <a:p>
            <a:pPr defTabSz="727075"/>
            <a:r>
              <a:rPr lang="ja-JP" altLang="en-US" sz="1200" dirty="0">
                <a:solidFill>
                  <a:srgbClr val="000000"/>
                </a:solidFill>
                <a:latin typeface="Times New Roman" pitchFamily="18" charset="0"/>
                <a:ea typeface="ＭＳ ゴシック" pitchFamily="49" charset="-128"/>
              </a:rPr>
              <a:t>　　</a:t>
            </a:r>
            <a:r>
              <a:rPr lang="ja-JP" altLang="en-US" sz="1200" smtClean="0">
                <a:solidFill>
                  <a:srgbClr val="000000"/>
                </a:solidFill>
                <a:latin typeface="Times New Roman" pitchFamily="18" charset="0"/>
                <a:ea typeface="ＭＳ ゴシック" pitchFamily="49" charset="-128"/>
              </a:rPr>
              <a:t>・特別養護老人</a:t>
            </a:r>
            <a:r>
              <a:rPr lang="ja-JP" altLang="en-US" sz="1200" dirty="0" smtClean="0">
                <a:solidFill>
                  <a:srgbClr val="000000"/>
                </a:solidFill>
                <a:latin typeface="Times New Roman" pitchFamily="18" charset="0"/>
                <a:ea typeface="ＭＳ ゴシック" pitchFamily="49" charset="-128"/>
              </a:rPr>
              <a:t>ホーム</a:t>
            </a:r>
            <a:r>
              <a:rPr lang="ja-JP" altLang="en-US" sz="1200" dirty="0">
                <a:solidFill>
                  <a:srgbClr val="000000"/>
                </a:solidFill>
                <a:latin typeface="Times New Roman" pitchFamily="18" charset="0"/>
                <a:ea typeface="ＭＳ ゴシック" pitchFamily="49" charset="-128"/>
              </a:rPr>
              <a:t>　　      　</a:t>
            </a:r>
          </a:p>
          <a:p>
            <a:pPr defTabSz="727075"/>
            <a:r>
              <a:rPr lang="ja-JP" altLang="en-US" sz="1200" dirty="0">
                <a:solidFill>
                  <a:srgbClr val="000000"/>
                </a:solidFill>
                <a:latin typeface="Times New Roman" pitchFamily="18" charset="0"/>
                <a:ea typeface="ＭＳ ゴシック" pitchFamily="49" charset="-128"/>
              </a:rPr>
              <a:t>　　・老人保健施設　等</a:t>
            </a:r>
          </a:p>
        </p:txBody>
      </p:sp>
      <p:sp>
        <p:nvSpPr>
          <p:cNvPr id="17452" name="Text Box 44"/>
          <p:cNvSpPr txBox="1">
            <a:spLocks noChangeArrowheads="1"/>
          </p:cNvSpPr>
          <p:nvPr/>
        </p:nvSpPr>
        <p:spPr bwMode="auto">
          <a:xfrm>
            <a:off x="3059021" y="4273003"/>
            <a:ext cx="1113373"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eaLnBrk="1" hangingPunct="1"/>
            <a:endParaRPr lang="ja-JP" altLang="ja-JP" sz="900">
              <a:solidFill>
                <a:srgbClr val="000000"/>
              </a:solidFill>
              <a:latin typeface="Times New Roman" pitchFamily="18" charset="0"/>
              <a:ea typeface="ＭＳ ゴシック" pitchFamily="49" charset="-128"/>
            </a:endParaRPr>
          </a:p>
        </p:txBody>
      </p:sp>
      <p:sp>
        <p:nvSpPr>
          <p:cNvPr id="17453" name="Oval 45"/>
          <p:cNvSpPr>
            <a:spLocks noChangeArrowheads="1"/>
          </p:cNvSpPr>
          <p:nvPr/>
        </p:nvSpPr>
        <p:spPr bwMode="auto">
          <a:xfrm>
            <a:off x="1910688" y="3860253"/>
            <a:ext cx="1404025" cy="503238"/>
          </a:xfrm>
          <a:prstGeom prst="ellipse">
            <a:avLst/>
          </a:prstGeom>
          <a:solidFill>
            <a:srgbClr val="CCECFF"/>
          </a:solidFill>
          <a:ln w="12700">
            <a:solidFill>
              <a:schemeClr val="tx1"/>
            </a:solidFill>
            <a:round/>
            <a:headEnd/>
            <a:tailEnd/>
          </a:ln>
        </p:spPr>
        <p:txBody>
          <a:bodyPr wrap="none" lIns="87279" tIns="43640" rIns="87279" bIns="43640" anchor="ctr"/>
          <a:lstStyle/>
          <a:p>
            <a:pPr defTabSz="873125"/>
            <a:r>
              <a:rPr lang="ja-JP" altLang="en-US" sz="1400">
                <a:solidFill>
                  <a:srgbClr val="000000"/>
                </a:solidFill>
                <a:latin typeface="Times New Roman" pitchFamily="18" charset="0"/>
              </a:rPr>
              <a:t>個別市町村</a:t>
            </a:r>
          </a:p>
        </p:txBody>
      </p:sp>
      <p:sp>
        <p:nvSpPr>
          <p:cNvPr id="17454" name="Rectangle 46"/>
          <p:cNvSpPr>
            <a:spLocks noChangeArrowheads="1"/>
          </p:cNvSpPr>
          <p:nvPr/>
        </p:nvSpPr>
        <p:spPr bwMode="auto">
          <a:xfrm>
            <a:off x="5454100" y="3528474"/>
            <a:ext cx="1235470" cy="319577"/>
          </a:xfrm>
          <a:prstGeom prst="rect">
            <a:avLst/>
          </a:prstGeom>
          <a:solidFill>
            <a:srgbClr val="FFCCCC"/>
          </a:solidFill>
          <a:ln w="9525">
            <a:solidFill>
              <a:schemeClr val="tx1"/>
            </a:solidFill>
            <a:miter lim="800000"/>
            <a:headEnd/>
            <a:tailEnd/>
          </a:ln>
        </p:spPr>
        <p:txBody>
          <a:bodyPr wrap="none" lIns="87886" tIns="43943" rIns="87886" bIns="43943">
            <a:spAutoFit/>
          </a:bodyPr>
          <a:lstStyle/>
          <a:p>
            <a:pPr defTabSz="727075"/>
            <a:r>
              <a:rPr lang="ja-JP" altLang="en-US" sz="1500">
                <a:solidFill>
                  <a:srgbClr val="000000"/>
                </a:solidFill>
                <a:latin typeface="Times New Roman" pitchFamily="18" charset="0"/>
              </a:rPr>
              <a:t>居住費・食費</a:t>
            </a:r>
          </a:p>
        </p:txBody>
      </p:sp>
      <p:sp>
        <p:nvSpPr>
          <p:cNvPr id="17455" name="Line 47"/>
          <p:cNvSpPr>
            <a:spLocks noChangeShapeType="1"/>
          </p:cNvSpPr>
          <p:nvPr/>
        </p:nvSpPr>
        <p:spPr bwMode="auto">
          <a:xfrm flipH="1" flipV="1">
            <a:off x="3392531" y="2996653"/>
            <a:ext cx="312888" cy="503238"/>
          </a:xfrm>
          <a:prstGeom prst="line">
            <a:avLst/>
          </a:prstGeom>
          <a:noFill/>
          <a:ln w="381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7456" name="Text Box 48"/>
          <p:cNvSpPr txBox="1">
            <a:spLocks noChangeArrowheads="1"/>
          </p:cNvSpPr>
          <p:nvPr/>
        </p:nvSpPr>
        <p:spPr bwMode="auto">
          <a:xfrm>
            <a:off x="5025269" y="4796925"/>
            <a:ext cx="1489791" cy="314325"/>
          </a:xfrm>
          <a:prstGeom prst="rect">
            <a:avLst/>
          </a:prstGeom>
          <a:solidFill>
            <a:srgbClr val="CCFFCC"/>
          </a:solidFill>
          <a:ln w="9525" algn="ctr">
            <a:solidFill>
              <a:schemeClr val="tx1"/>
            </a:solidFill>
            <a:prstDash val="dash"/>
            <a:miter lim="800000"/>
            <a:headEnd/>
            <a:tailEnd/>
          </a:ln>
        </p:spPr>
        <p:txBody>
          <a:bodyPr>
            <a:spAutoFit/>
          </a:bodyPr>
          <a:lstStyle>
            <a:lvl1pPr eaLnBrk="0" hangingPunct="0">
              <a:defRPr kumimoji="1">
                <a:solidFill>
                  <a:schemeClr val="tx1"/>
                </a:solidFill>
                <a:latin typeface="Arial" charset="0"/>
                <a:ea typeface="ＭＳ Ｐゴシック" pitchFamily="50" charset="-128"/>
              </a:defRPr>
            </a:lvl1pPr>
            <a:lvl2pPr marL="742950" indent="-285750" eaLnBrk="0" hangingPunct="0">
              <a:defRPr kumimoji="1">
                <a:solidFill>
                  <a:schemeClr val="tx1"/>
                </a:solidFill>
                <a:latin typeface="Arial" charset="0"/>
                <a:ea typeface="ＭＳ Ｐゴシック" pitchFamily="50" charset="-128"/>
              </a:defRPr>
            </a:lvl2pPr>
            <a:lvl3pPr marL="1143000" indent="-228600" eaLnBrk="0" hangingPunct="0">
              <a:defRPr kumimoji="1">
                <a:solidFill>
                  <a:schemeClr val="tx1"/>
                </a:solidFill>
                <a:latin typeface="Arial" charset="0"/>
                <a:ea typeface="ＭＳ Ｐゴシック" pitchFamily="50" charset="-128"/>
              </a:defRPr>
            </a:lvl3pPr>
            <a:lvl4pPr marL="1600200" indent="-228600" eaLnBrk="0" hangingPunct="0">
              <a:defRPr kumimoji="1">
                <a:solidFill>
                  <a:schemeClr val="tx1"/>
                </a:solidFill>
                <a:latin typeface="Arial" charset="0"/>
                <a:ea typeface="ＭＳ Ｐゴシック" pitchFamily="50" charset="-128"/>
              </a:defRPr>
            </a:lvl4pPr>
            <a:lvl5pPr marL="2057400" indent="-228600" eaLnBrk="0" hangingPunct="0">
              <a:defRPr kumimoji="1">
                <a:solidFill>
                  <a:schemeClr val="tx1"/>
                </a:solidFill>
                <a:latin typeface="Arial" charset="0"/>
                <a:ea typeface="ＭＳ Ｐゴシック" pitchFamily="50" charset="-128"/>
              </a:defRPr>
            </a:lvl5pPr>
            <a:lvl6pPr marL="2514600" indent="-228600" algn="ctr" eaLnBrk="0" fontAlgn="base" hangingPunct="0">
              <a:spcBef>
                <a:spcPct val="0"/>
              </a:spcBef>
              <a:spcAft>
                <a:spcPct val="0"/>
              </a:spcAft>
              <a:defRPr kumimoji="1">
                <a:solidFill>
                  <a:schemeClr val="tx1"/>
                </a:solidFill>
                <a:latin typeface="Arial" charset="0"/>
                <a:ea typeface="ＭＳ Ｐゴシック" pitchFamily="50" charset="-128"/>
              </a:defRPr>
            </a:lvl6pPr>
            <a:lvl7pPr marL="2971800" indent="-228600" algn="ctr" eaLnBrk="0" fontAlgn="base" hangingPunct="0">
              <a:spcBef>
                <a:spcPct val="0"/>
              </a:spcBef>
              <a:spcAft>
                <a:spcPct val="0"/>
              </a:spcAft>
              <a:defRPr kumimoji="1">
                <a:solidFill>
                  <a:schemeClr val="tx1"/>
                </a:solidFill>
                <a:latin typeface="Arial" charset="0"/>
                <a:ea typeface="ＭＳ Ｐゴシック" pitchFamily="50" charset="-128"/>
              </a:defRPr>
            </a:lvl7pPr>
            <a:lvl8pPr marL="3429000" indent="-228600" algn="ctr" eaLnBrk="0" fontAlgn="base" hangingPunct="0">
              <a:spcBef>
                <a:spcPct val="0"/>
              </a:spcBef>
              <a:spcAft>
                <a:spcPct val="0"/>
              </a:spcAft>
              <a:defRPr kumimoji="1">
                <a:solidFill>
                  <a:schemeClr val="tx1"/>
                </a:solidFill>
                <a:latin typeface="Arial" charset="0"/>
                <a:ea typeface="ＭＳ Ｐゴシック" pitchFamily="50" charset="-128"/>
              </a:defRPr>
            </a:lvl8pPr>
            <a:lvl9pPr marL="3886200" indent="-228600" algn="ctr" eaLnBrk="0" fontAlgn="base" hangingPunct="0">
              <a:spcBef>
                <a:spcPct val="0"/>
              </a:spcBef>
              <a:spcAft>
                <a:spcPct val="0"/>
              </a:spcAft>
              <a:defRPr kumimoji="1">
                <a:solidFill>
                  <a:schemeClr val="tx1"/>
                </a:solidFill>
                <a:latin typeface="Arial" charset="0"/>
                <a:ea typeface="ＭＳ Ｐゴシック" pitchFamily="50" charset="-128"/>
              </a:defRPr>
            </a:lvl9pPr>
          </a:lstStyle>
          <a:p>
            <a:pPr algn="ctr" eaLnBrk="1" hangingPunct="1">
              <a:spcBef>
                <a:spcPct val="50000"/>
              </a:spcBef>
            </a:pPr>
            <a:r>
              <a:rPr lang="ja-JP" altLang="en-US" sz="1400" b="1">
                <a:solidFill>
                  <a:srgbClr val="000000"/>
                </a:solidFill>
                <a:latin typeface="Times New Roman" pitchFamily="18" charset="0"/>
                <a:ea typeface="ＭＳ ゴシック" pitchFamily="49" charset="-128"/>
              </a:rPr>
              <a:t>要介護認定</a:t>
            </a:r>
          </a:p>
        </p:txBody>
      </p:sp>
      <p:sp>
        <p:nvSpPr>
          <p:cNvPr id="17457" name="Line 49"/>
          <p:cNvSpPr>
            <a:spLocks noChangeShapeType="1"/>
          </p:cNvSpPr>
          <p:nvPr/>
        </p:nvSpPr>
        <p:spPr bwMode="auto">
          <a:xfrm rot="10800000">
            <a:off x="4718731" y="2060028"/>
            <a:ext cx="2107625" cy="0"/>
          </a:xfrm>
          <a:prstGeom prst="line">
            <a:avLst/>
          </a:prstGeom>
          <a:noFill/>
          <a:ln w="508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ja-JP" altLang="en-US">
              <a:solidFill>
                <a:prstClr val="black"/>
              </a:solidFill>
            </a:endParaRPr>
          </a:p>
        </p:txBody>
      </p:sp>
      <p:sp>
        <p:nvSpPr>
          <p:cNvPr id="17458" name="Rectangle 50"/>
          <p:cNvSpPr>
            <a:spLocks noChangeArrowheads="1"/>
          </p:cNvSpPr>
          <p:nvPr/>
        </p:nvSpPr>
        <p:spPr bwMode="auto">
          <a:xfrm>
            <a:off x="5187272" y="2275975"/>
            <a:ext cx="1014901" cy="360363"/>
          </a:xfrm>
          <a:prstGeom prst="rect">
            <a:avLst/>
          </a:prstGeom>
          <a:solidFill>
            <a:srgbClr val="FFFF99"/>
          </a:solidFill>
          <a:ln w="38100" cmpd="dbl">
            <a:solidFill>
              <a:schemeClr val="tx1"/>
            </a:solidFill>
            <a:miter lim="800000"/>
            <a:headEnd/>
            <a:tailEnd/>
          </a:ln>
        </p:spPr>
        <p:txBody>
          <a:bodyPr wrap="none" anchor="ctr"/>
          <a:lstStyle/>
          <a:p>
            <a:endParaRPr lang="ja-JP" altLang="en-US">
              <a:solidFill>
                <a:srgbClr val="000000"/>
              </a:solidFill>
            </a:endParaRPr>
          </a:p>
        </p:txBody>
      </p:sp>
      <p:sp>
        <p:nvSpPr>
          <p:cNvPr id="17459" name="Rectangle 51"/>
          <p:cNvSpPr>
            <a:spLocks noChangeArrowheads="1"/>
          </p:cNvSpPr>
          <p:nvPr/>
        </p:nvSpPr>
        <p:spPr bwMode="auto">
          <a:xfrm>
            <a:off x="5443130" y="2300980"/>
            <a:ext cx="703601"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7886" tIns="43943" rIns="87886" bIns="43943"/>
          <a:lstStyle/>
          <a:p>
            <a:pPr defTabSz="727075"/>
            <a:r>
              <a:rPr lang="ja-JP" altLang="en-US" sz="1500">
                <a:solidFill>
                  <a:srgbClr val="000000"/>
                </a:solidFill>
                <a:latin typeface="Times New Roman" pitchFamily="18" charset="0"/>
              </a:rPr>
              <a:t>請求</a:t>
            </a:r>
          </a:p>
        </p:txBody>
      </p:sp>
      <p:sp>
        <p:nvSpPr>
          <p:cNvPr id="17460" name="Rectangle 52"/>
          <p:cNvSpPr>
            <a:spLocks noChangeArrowheads="1"/>
          </p:cNvSpPr>
          <p:nvPr/>
        </p:nvSpPr>
        <p:spPr bwMode="auto">
          <a:xfrm>
            <a:off x="2134629" y="1521871"/>
            <a:ext cx="2302983" cy="484187"/>
          </a:xfrm>
          <a:prstGeom prst="rect">
            <a:avLst/>
          </a:prstGeom>
          <a:noFill/>
          <a:ln>
            <a:noFill/>
          </a:ln>
          <a:extLst/>
        </p:spPr>
        <p:txBody>
          <a:bodyPr lIns="87886" tIns="43943" rIns="87886" bIns="43943">
            <a:spAutoFit/>
          </a:bodyPr>
          <a:lstStyle/>
          <a:p>
            <a:pPr defTabSz="727075"/>
            <a:r>
              <a:rPr lang="en-US" altLang="ja-JP" sz="1200" b="1" u="sng">
                <a:solidFill>
                  <a:srgbClr val="000000"/>
                </a:solidFill>
                <a:latin typeface="Times New Roman" pitchFamily="18" charset="0"/>
              </a:rPr>
              <a:t>※</a:t>
            </a:r>
            <a:r>
              <a:rPr lang="ja-JP" altLang="en-US" sz="1200" b="1" u="sng">
                <a:solidFill>
                  <a:srgbClr val="000000"/>
                </a:solidFill>
                <a:latin typeface="Times New Roman" pitchFamily="18" charset="0"/>
              </a:rPr>
              <a:t>施設等給付の場合は、</a:t>
            </a:r>
          </a:p>
          <a:p>
            <a:pPr defTabSz="727075"/>
            <a:r>
              <a:rPr lang="ja-JP" altLang="en-US" sz="1200" b="1">
                <a:solidFill>
                  <a:srgbClr val="000000"/>
                </a:solidFill>
                <a:latin typeface="Times New Roman" pitchFamily="18" charset="0"/>
              </a:rPr>
              <a:t>　</a:t>
            </a:r>
            <a:r>
              <a:rPr lang="ja-JP" altLang="en-US" sz="1200" b="1" u="sng">
                <a:solidFill>
                  <a:srgbClr val="000000"/>
                </a:solidFill>
                <a:latin typeface="Times New Roman" pitchFamily="18" charset="0"/>
              </a:rPr>
              <a:t>国２０％、都道府県１７．５％</a:t>
            </a:r>
            <a:r>
              <a:rPr lang="ja-JP" altLang="en-US" sz="1400" b="1" u="sng">
                <a:solidFill>
                  <a:srgbClr val="000000"/>
                </a:solidFill>
                <a:latin typeface="Times New Roman" pitchFamily="18" charset="0"/>
              </a:rPr>
              <a:t>　</a:t>
            </a:r>
          </a:p>
        </p:txBody>
      </p:sp>
      <p:sp>
        <p:nvSpPr>
          <p:cNvPr id="17461" name="Rectangle 53"/>
          <p:cNvSpPr>
            <a:spLocks noChangeArrowheads="1"/>
          </p:cNvSpPr>
          <p:nvPr/>
        </p:nvSpPr>
        <p:spPr bwMode="auto">
          <a:xfrm>
            <a:off x="95322" y="1412330"/>
            <a:ext cx="603887"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defTabSz="727075"/>
            <a:r>
              <a:rPr lang="ja-JP" altLang="en-US" sz="1400" b="1" u="sng">
                <a:solidFill>
                  <a:srgbClr val="000000"/>
                </a:solidFill>
                <a:latin typeface="Times New Roman" pitchFamily="18" charset="0"/>
              </a:rPr>
              <a:t>５０％</a:t>
            </a:r>
          </a:p>
        </p:txBody>
      </p:sp>
      <p:sp>
        <p:nvSpPr>
          <p:cNvPr id="17462" name="Rectangle 54"/>
          <p:cNvSpPr>
            <a:spLocks noChangeArrowheads="1"/>
          </p:cNvSpPr>
          <p:nvPr/>
        </p:nvSpPr>
        <p:spPr bwMode="auto">
          <a:xfrm>
            <a:off x="109615" y="2421980"/>
            <a:ext cx="603887" cy="30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7886" tIns="43943" rIns="87886" bIns="43943">
            <a:spAutoFit/>
          </a:bodyPr>
          <a:lstStyle/>
          <a:p>
            <a:pPr defTabSz="727075"/>
            <a:r>
              <a:rPr lang="ja-JP" altLang="en-US" sz="1400" b="1" u="sng">
                <a:solidFill>
                  <a:srgbClr val="000000"/>
                </a:solidFill>
                <a:latin typeface="Times New Roman" pitchFamily="18" charset="0"/>
              </a:rPr>
              <a:t>５０％</a:t>
            </a:r>
          </a:p>
        </p:txBody>
      </p:sp>
      <p:sp>
        <p:nvSpPr>
          <p:cNvPr id="17463" name="AutoShape 55"/>
          <p:cNvSpPr>
            <a:spLocks/>
          </p:cNvSpPr>
          <p:nvPr/>
        </p:nvSpPr>
        <p:spPr bwMode="auto">
          <a:xfrm rot="5400000">
            <a:off x="2288746" y="1407542"/>
            <a:ext cx="144463" cy="2447515"/>
          </a:xfrm>
          <a:prstGeom prst="rightBrace">
            <a:avLst>
              <a:gd name="adj1" fmla="val 141117"/>
              <a:gd name="adj2" fmla="val 31861"/>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ja-JP" altLang="en-US">
              <a:solidFill>
                <a:srgbClr val="000000"/>
              </a:solidFill>
            </a:endParaRPr>
          </a:p>
        </p:txBody>
      </p:sp>
      <p:sp>
        <p:nvSpPr>
          <p:cNvPr id="17464" name="Rectangle 56"/>
          <p:cNvSpPr>
            <a:spLocks noChangeArrowheads="1"/>
          </p:cNvSpPr>
          <p:nvPr/>
        </p:nvSpPr>
        <p:spPr bwMode="auto">
          <a:xfrm>
            <a:off x="2074275" y="2650532"/>
            <a:ext cx="1728032"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87886" tIns="43943" rIns="87886" bIns="43943">
            <a:spAutoFit/>
          </a:bodyPr>
          <a:lstStyle/>
          <a:p>
            <a:pPr defTabSz="727075"/>
            <a:r>
              <a:rPr lang="ja-JP" altLang="en-US" sz="1200" b="1" u="sng" dirty="0">
                <a:solidFill>
                  <a:srgbClr val="000000"/>
                </a:solidFill>
                <a:latin typeface="Times New Roman" pitchFamily="18" charset="0"/>
              </a:rPr>
              <a:t>人口比に基づき設定</a:t>
            </a:r>
            <a:r>
              <a:rPr lang="ja-JP" altLang="en-US" sz="1400" b="1" u="sng" dirty="0">
                <a:solidFill>
                  <a:srgbClr val="000000"/>
                </a:solidFill>
                <a:latin typeface="Times New Roman" pitchFamily="18" charset="0"/>
              </a:rPr>
              <a:t>　</a:t>
            </a:r>
          </a:p>
        </p:txBody>
      </p:sp>
      <p:sp>
        <p:nvSpPr>
          <p:cNvPr id="2" name="タイトル 1"/>
          <p:cNvSpPr>
            <a:spLocks noGrp="1"/>
          </p:cNvSpPr>
          <p:nvPr>
            <p:ph type="title"/>
          </p:nvPr>
        </p:nvSpPr>
        <p:spPr>
          <a:xfrm>
            <a:off x="0" y="-77714"/>
            <a:ext cx="9906000" cy="576263"/>
          </a:xfrm>
          <a:noFill/>
        </p:spPr>
        <p:txBody>
          <a:bodyPr/>
          <a:lstStyle/>
          <a:p>
            <a:r>
              <a:rPr lang="ja-JP" altLang="en-US" sz="2400" dirty="0" smtClean="0"/>
              <a:t>　</a:t>
            </a:r>
            <a:r>
              <a:rPr kumimoji="1" lang="ja-JP" altLang="en-US" sz="2400" dirty="0" smtClean="0"/>
              <a:t>介護保険制度の仕組み</a:t>
            </a:r>
            <a:endParaRPr kumimoji="1" lang="ja-JP" altLang="en-US" sz="2400" dirty="0"/>
          </a:p>
        </p:txBody>
      </p:sp>
      <p:sp>
        <p:nvSpPr>
          <p:cNvPr id="3" name="テキスト ボックス 2"/>
          <p:cNvSpPr txBox="1"/>
          <p:nvPr/>
        </p:nvSpPr>
        <p:spPr>
          <a:xfrm>
            <a:off x="3802307" y="5952062"/>
            <a:ext cx="2496754" cy="400110"/>
          </a:xfrm>
          <a:prstGeom prst="rect">
            <a:avLst/>
          </a:prstGeom>
          <a:solidFill>
            <a:srgbClr val="FFFF00"/>
          </a:solidFill>
          <a:ln w="25400">
            <a:solidFill>
              <a:schemeClr val="tx1"/>
            </a:solidFill>
          </a:ln>
        </p:spPr>
        <p:txBody>
          <a:bodyPr wrap="square" rtlCol="0">
            <a:spAutoFit/>
          </a:bodyPr>
          <a:lstStyle/>
          <a:p>
            <a:pPr algn="ctr"/>
            <a:r>
              <a:rPr kumimoji="1" lang="ja-JP" altLang="en-US" sz="2000" dirty="0" smtClean="0">
                <a:latin typeface="+mj-ea"/>
                <a:ea typeface="+mj-ea"/>
              </a:rPr>
              <a:t>加入者（被保険者）</a:t>
            </a:r>
            <a:endParaRPr kumimoji="1" lang="ja-JP" altLang="en-US" sz="2000" dirty="0">
              <a:latin typeface="+mj-ea"/>
              <a:ea typeface="+mj-ea"/>
            </a:endParaRPr>
          </a:p>
        </p:txBody>
      </p:sp>
      <p:sp>
        <p:nvSpPr>
          <p:cNvPr id="61" name="テキスト ボックス 60"/>
          <p:cNvSpPr txBox="1"/>
          <p:nvPr/>
        </p:nvSpPr>
        <p:spPr>
          <a:xfrm>
            <a:off x="1387904" y="528348"/>
            <a:ext cx="2496754" cy="400110"/>
          </a:xfrm>
          <a:prstGeom prst="rect">
            <a:avLst/>
          </a:prstGeom>
          <a:solidFill>
            <a:srgbClr val="FDA1D8"/>
          </a:solidFill>
          <a:ln w="25400">
            <a:solidFill>
              <a:schemeClr val="tx1"/>
            </a:solidFill>
          </a:ln>
        </p:spPr>
        <p:txBody>
          <a:bodyPr wrap="square" rtlCol="0">
            <a:spAutoFit/>
          </a:bodyPr>
          <a:lstStyle/>
          <a:p>
            <a:pPr algn="ctr"/>
            <a:r>
              <a:rPr lang="ja-JP" altLang="en-US" sz="2000" dirty="0">
                <a:latin typeface="+mj-ea"/>
                <a:ea typeface="+mj-ea"/>
              </a:rPr>
              <a:t>市町村</a:t>
            </a:r>
            <a:r>
              <a:rPr kumimoji="1" lang="ja-JP" altLang="en-US" sz="2000" dirty="0" smtClean="0">
                <a:latin typeface="+mj-ea"/>
                <a:ea typeface="+mj-ea"/>
              </a:rPr>
              <a:t>（保険者）</a:t>
            </a:r>
            <a:endParaRPr kumimoji="1" lang="ja-JP" altLang="en-US" sz="2000" dirty="0">
              <a:latin typeface="+mj-ea"/>
              <a:ea typeface="+mj-ea"/>
            </a:endParaRPr>
          </a:p>
        </p:txBody>
      </p:sp>
      <p:sp>
        <p:nvSpPr>
          <p:cNvPr id="62" name="テキスト ボックス 61"/>
          <p:cNvSpPr txBox="1"/>
          <p:nvPr/>
        </p:nvSpPr>
        <p:spPr>
          <a:xfrm>
            <a:off x="7152770" y="504773"/>
            <a:ext cx="2496754" cy="400110"/>
          </a:xfrm>
          <a:prstGeom prst="rect">
            <a:avLst/>
          </a:prstGeom>
          <a:solidFill>
            <a:schemeClr val="accent5">
              <a:lumMod val="40000"/>
              <a:lumOff val="60000"/>
            </a:schemeClr>
          </a:solidFill>
          <a:ln w="25400">
            <a:solidFill>
              <a:schemeClr val="tx1"/>
            </a:solidFill>
          </a:ln>
        </p:spPr>
        <p:txBody>
          <a:bodyPr wrap="square" rtlCol="0">
            <a:spAutoFit/>
          </a:bodyPr>
          <a:lstStyle/>
          <a:p>
            <a:pPr algn="ctr"/>
            <a:r>
              <a:rPr kumimoji="1" lang="ja-JP" altLang="en-US" sz="2000" dirty="0" smtClean="0">
                <a:latin typeface="+mj-ea"/>
                <a:ea typeface="+mj-ea"/>
              </a:rPr>
              <a:t>介護サービス事業者</a:t>
            </a:r>
            <a:endParaRPr kumimoji="1" lang="ja-JP" altLang="en-US" sz="2000" dirty="0">
              <a:latin typeface="+mj-ea"/>
              <a:ea typeface="+mj-ea"/>
            </a:endParaRPr>
          </a:p>
        </p:txBody>
      </p:sp>
    </p:spTree>
    <p:extLst>
      <p:ext uri="{BB962C8B-B14F-4D97-AF65-F5344CB8AC3E}">
        <p14:creationId xmlns:p14="http://schemas.microsoft.com/office/powerpoint/2010/main" val="33279372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48226" name="Group 2"/>
          <p:cNvGraphicFramePr>
            <a:graphicFrameLocks noGrp="1"/>
          </p:cNvGraphicFramePr>
          <p:nvPr>
            <p:extLst>
              <p:ext uri="{D42A27DB-BD31-4B8C-83A1-F6EECF244321}">
                <p14:modId xmlns:p14="http://schemas.microsoft.com/office/powerpoint/2010/main" val="3385447165"/>
              </p:ext>
            </p:extLst>
          </p:nvPr>
        </p:nvGraphicFramePr>
        <p:xfrm>
          <a:off x="559253" y="2228180"/>
          <a:ext cx="9000998" cy="732593"/>
        </p:xfrm>
        <a:graphic>
          <a:graphicData uri="http://schemas.openxmlformats.org/drawingml/2006/table">
            <a:tbl>
              <a:tblPr/>
              <a:tblGrid>
                <a:gridCol w="3312368"/>
                <a:gridCol w="1872208"/>
                <a:gridCol w="648072"/>
                <a:gridCol w="2016224"/>
                <a:gridCol w="1152126"/>
              </a:tblGrid>
              <a:tr h="36683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charset="0"/>
                        <a:ea typeface="HGPｺﾞｼｯｸM" pitchFamily="50" charset="-128"/>
                      </a:endParaRPr>
                    </a:p>
                  </a:txBody>
                  <a:tcPr marL="91485" marR="9148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平成１２年４月末</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HGPｺﾞｼｯｸM" pitchFamily="50" charset="-128"/>
                      </a:endParaRP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平成２５年４月末</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HGPｺﾞｼｯｸM" pitchFamily="50" charset="-128"/>
                      </a:endParaRPr>
                    </a:p>
                  </a:txBody>
                  <a:tcPr marL="91485" marR="914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532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第１号被保険者数</a:t>
                      </a:r>
                    </a:p>
                  </a:txBody>
                  <a:tcPr marL="91485" marR="914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７１，２１８人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１０３，１３９人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ＤＨＰ特太ゴシック体" pitchFamily="2" charset="-128"/>
                        </a:rPr>
                        <a:t>１．４５倍</a:t>
                      </a:r>
                    </a:p>
                  </a:txBody>
                  <a:tcPr marL="91485" marR="914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graphicFrame>
        <p:nvGraphicFramePr>
          <p:cNvPr id="948243" name="Group 19"/>
          <p:cNvGraphicFramePr>
            <a:graphicFrameLocks noGrp="1"/>
          </p:cNvGraphicFramePr>
          <p:nvPr>
            <p:extLst>
              <p:ext uri="{D42A27DB-BD31-4B8C-83A1-F6EECF244321}">
                <p14:modId xmlns:p14="http://schemas.microsoft.com/office/powerpoint/2010/main" val="3618391887"/>
              </p:ext>
            </p:extLst>
          </p:nvPr>
        </p:nvGraphicFramePr>
        <p:xfrm>
          <a:off x="559171" y="3429000"/>
          <a:ext cx="9001000" cy="731520"/>
        </p:xfrm>
        <a:graphic>
          <a:graphicData uri="http://schemas.openxmlformats.org/drawingml/2006/table">
            <a:tbl>
              <a:tblPr/>
              <a:tblGrid>
                <a:gridCol w="3312368"/>
                <a:gridCol w="1872208"/>
                <a:gridCol w="648072"/>
                <a:gridCol w="2016224"/>
                <a:gridCol w="1152128"/>
              </a:tblGrid>
              <a:tr h="3240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charset="0"/>
                        <a:ea typeface="HGPｺﾞｼｯｸM" pitchFamily="50" charset="-128"/>
                      </a:endParaRPr>
                    </a:p>
                  </a:txBody>
                  <a:tcPr marL="91485" marR="914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平成１２年４月末</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HGPｺﾞｼｯｸM" pitchFamily="50" charset="-128"/>
                      </a:endParaRP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平成２５年４月末</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HGPｺﾞｼｯｸM" pitchFamily="50" charset="-128"/>
                      </a:endParaRPr>
                    </a:p>
                  </a:txBody>
                  <a:tcPr marL="91485" marR="914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32403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認定者数</a:t>
                      </a:r>
                    </a:p>
                  </a:txBody>
                  <a:tcPr marL="91485" marR="914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７，９６２人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２０，９５１人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kern="1200" cap="none" normalizeH="0" baseline="0" dirty="0" smtClean="0">
                          <a:ln>
                            <a:noFill/>
                          </a:ln>
                          <a:solidFill>
                            <a:schemeClr val="tx1"/>
                          </a:solidFill>
                          <a:effectLst/>
                          <a:latin typeface="Arial" charset="0"/>
                          <a:ea typeface="ＤＨＰ特太ゴシック体" pitchFamily="2" charset="-128"/>
                          <a:cs typeface="+mn-cs"/>
                        </a:rPr>
                        <a:t>２．６３倍</a:t>
                      </a:r>
                    </a:p>
                  </a:txBody>
                  <a:tcPr marL="91485" marR="914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3102" name="Rectangle 36"/>
          <p:cNvSpPr>
            <a:spLocks noChangeArrowheads="1"/>
          </p:cNvSpPr>
          <p:nvPr/>
        </p:nvSpPr>
        <p:spPr bwMode="auto">
          <a:xfrm>
            <a:off x="70802" y="1867160"/>
            <a:ext cx="4971265" cy="354012"/>
          </a:xfrm>
          <a:prstGeom prst="rect">
            <a:avLst/>
          </a:prstGeom>
          <a:noFill/>
          <a:ln w="9525">
            <a:noFill/>
            <a:miter lim="800000"/>
            <a:headEnd/>
            <a:tailEnd/>
          </a:ln>
        </p:spPr>
        <p:txBody>
          <a:bodyPr wrap="none" lIns="91333" tIns="45668" rIns="91333" bIns="45668" anchor="ctr"/>
          <a:lstStyle/>
          <a:p>
            <a:pPr defTabSz="912813"/>
            <a:r>
              <a:rPr lang="en-US" altLang="ja-JP" b="1" dirty="0" smtClean="0">
                <a:solidFill>
                  <a:srgbClr val="333399"/>
                </a:solidFill>
                <a:latin typeface="HG丸ｺﾞｼｯｸM-PRO" pitchFamily="50" charset="-128"/>
                <a:ea typeface="HG丸ｺﾞｼｯｸM-PRO" pitchFamily="50" charset="-128"/>
              </a:rPr>
              <a:t>①</a:t>
            </a:r>
            <a:r>
              <a:rPr lang="ja-JP" altLang="en-US" b="1" dirty="0" smtClean="0">
                <a:solidFill>
                  <a:srgbClr val="333399"/>
                </a:solidFill>
                <a:latin typeface="HG丸ｺﾞｼｯｸM-PRO" pitchFamily="50" charset="-128"/>
                <a:ea typeface="HG丸ｺﾞｼｯｸM-PRO" pitchFamily="50" charset="-128"/>
              </a:rPr>
              <a:t>６５歳</a:t>
            </a:r>
            <a:r>
              <a:rPr lang="ja-JP" altLang="en-US" b="1" dirty="0">
                <a:solidFill>
                  <a:srgbClr val="333399"/>
                </a:solidFill>
                <a:latin typeface="HG丸ｺﾞｼｯｸM-PRO" pitchFamily="50" charset="-128"/>
                <a:ea typeface="HG丸ｺﾞｼｯｸM-PRO" pitchFamily="50" charset="-128"/>
              </a:rPr>
              <a:t>以上被</a:t>
            </a:r>
            <a:r>
              <a:rPr lang="ja-JP" altLang="en-US" b="1" dirty="0" smtClean="0">
                <a:solidFill>
                  <a:srgbClr val="333399"/>
                </a:solidFill>
                <a:latin typeface="HG丸ｺﾞｼｯｸM-PRO" pitchFamily="50" charset="-128"/>
                <a:ea typeface="HG丸ｺﾞｼｯｸM-PRO" pitchFamily="50" charset="-128"/>
              </a:rPr>
              <a:t>保険者の増加</a:t>
            </a:r>
            <a:endParaRPr lang="ja-JP" altLang="en-US" b="1" dirty="0">
              <a:solidFill>
                <a:srgbClr val="333399"/>
              </a:solidFill>
              <a:latin typeface="HG丸ｺﾞｼｯｸM-PRO" pitchFamily="50" charset="-128"/>
              <a:ea typeface="HG丸ｺﾞｼｯｸM-PRO" pitchFamily="50" charset="-128"/>
            </a:endParaRPr>
          </a:p>
        </p:txBody>
      </p:sp>
      <p:sp>
        <p:nvSpPr>
          <p:cNvPr id="3104" name="Rectangle 38"/>
          <p:cNvSpPr>
            <a:spLocks noChangeArrowheads="1"/>
          </p:cNvSpPr>
          <p:nvPr/>
        </p:nvSpPr>
        <p:spPr bwMode="auto">
          <a:xfrm>
            <a:off x="70662" y="3064257"/>
            <a:ext cx="5450920" cy="358775"/>
          </a:xfrm>
          <a:prstGeom prst="rect">
            <a:avLst/>
          </a:prstGeom>
          <a:noFill/>
          <a:ln w="9525">
            <a:noFill/>
            <a:miter lim="800000"/>
            <a:headEnd/>
            <a:tailEnd/>
          </a:ln>
        </p:spPr>
        <p:txBody>
          <a:bodyPr wrap="none" lIns="91333" tIns="45668" rIns="91333" bIns="45668" anchor="ctr"/>
          <a:lstStyle/>
          <a:p>
            <a:pPr defTabSz="912813"/>
            <a:r>
              <a:rPr lang="ja-JP" altLang="en-US" b="1" dirty="0" smtClean="0">
                <a:solidFill>
                  <a:srgbClr val="333399"/>
                </a:solidFill>
                <a:latin typeface="HG丸ｺﾞｼｯｸM-PRO" pitchFamily="50" charset="-128"/>
                <a:ea typeface="HG丸ｺﾞｼｯｸM-PRO" pitchFamily="50" charset="-128"/>
              </a:rPr>
              <a:t>②要介護</a:t>
            </a:r>
            <a:r>
              <a:rPr lang="ja-JP" altLang="en-US" b="1" dirty="0">
                <a:solidFill>
                  <a:srgbClr val="333399"/>
                </a:solidFill>
                <a:latin typeface="HG丸ｺﾞｼｯｸM-PRO" pitchFamily="50" charset="-128"/>
                <a:ea typeface="HG丸ｺﾞｼｯｸM-PRO" pitchFamily="50" charset="-128"/>
              </a:rPr>
              <a:t>（要支援）</a:t>
            </a:r>
            <a:r>
              <a:rPr lang="ja-JP" altLang="en-US" b="1" dirty="0" smtClean="0">
                <a:solidFill>
                  <a:srgbClr val="333399"/>
                </a:solidFill>
                <a:latin typeface="HG丸ｺﾞｼｯｸM-PRO" pitchFamily="50" charset="-128"/>
                <a:ea typeface="HG丸ｺﾞｼｯｸM-PRO" pitchFamily="50" charset="-128"/>
              </a:rPr>
              <a:t>認定者の増加</a:t>
            </a:r>
            <a:endParaRPr lang="ja-JP" altLang="en-US" b="1" dirty="0">
              <a:solidFill>
                <a:srgbClr val="333399"/>
              </a:solidFill>
              <a:latin typeface="HG丸ｺﾞｼｯｸM-PRO" pitchFamily="50" charset="-128"/>
              <a:ea typeface="HG丸ｺﾞｼｯｸM-PRO" pitchFamily="50" charset="-128"/>
            </a:endParaRPr>
          </a:p>
        </p:txBody>
      </p:sp>
      <p:sp>
        <p:nvSpPr>
          <p:cNvPr id="23" name="Rectangle 38"/>
          <p:cNvSpPr>
            <a:spLocks noChangeArrowheads="1"/>
          </p:cNvSpPr>
          <p:nvPr/>
        </p:nvSpPr>
        <p:spPr bwMode="auto">
          <a:xfrm>
            <a:off x="70772" y="4294076"/>
            <a:ext cx="3080792" cy="358775"/>
          </a:xfrm>
          <a:prstGeom prst="rect">
            <a:avLst/>
          </a:prstGeom>
          <a:noFill/>
          <a:ln w="9525">
            <a:noFill/>
            <a:miter lim="800000"/>
            <a:headEnd/>
            <a:tailEnd/>
          </a:ln>
        </p:spPr>
        <p:txBody>
          <a:bodyPr wrap="none" lIns="91333" tIns="45668" rIns="91333" bIns="45668" anchor="ctr"/>
          <a:lstStyle/>
          <a:p>
            <a:pPr defTabSz="912813"/>
            <a:r>
              <a:rPr lang="ja-JP" altLang="en-US" b="1" dirty="0" smtClean="0">
                <a:solidFill>
                  <a:srgbClr val="333399"/>
                </a:solidFill>
                <a:latin typeface="HG丸ｺﾞｼｯｸM-PRO" pitchFamily="50" charset="-128"/>
                <a:ea typeface="HG丸ｺﾞｼｯｸM-PRO" pitchFamily="50" charset="-128"/>
              </a:rPr>
              <a:t>③サービス利用者の増加</a:t>
            </a:r>
            <a:endParaRPr lang="ja-JP" altLang="en-US" b="1" dirty="0">
              <a:solidFill>
                <a:srgbClr val="333399"/>
              </a:solidFill>
              <a:latin typeface="HG丸ｺﾞｼｯｸM-PRO" pitchFamily="50" charset="-128"/>
              <a:ea typeface="HG丸ｺﾞｼｯｸM-PRO" pitchFamily="50" charset="-128"/>
            </a:endParaRPr>
          </a:p>
        </p:txBody>
      </p:sp>
      <p:graphicFrame>
        <p:nvGraphicFramePr>
          <p:cNvPr id="24" name="Group 19"/>
          <p:cNvGraphicFramePr>
            <a:graphicFrameLocks noGrp="1"/>
          </p:cNvGraphicFramePr>
          <p:nvPr>
            <p:extLst>
              <p:ext uri="{D42A27DB-BD31-4B8C-83A1-F6EECF244321}">
                <p14:modId xmlns:p14="http://schemas.microsoft.com/office/powerpoint/2010/main" val="2332085708"/>
              </p:ext>
            </p:extLst>
          </p:nvPr>
        </p:nvGraphicFramePr>
        <p:xfrm>
          <a:off x="559166" y="4651871"/>
          <a:ext cx="9001000" cy="1828800"/>
        </p:xfrm>
        <a:graphic>
          <a:graphicData uri="http://schemas.openxmlformats.org/drawingml/2006/table">
            <a:tbl>
              <a:tblPr/>
              <a:tblGrid>
                <a:gridCol w="3312368"/>
                <a:gridCol w="1872208"/>
                <a:gridCol w="673218"/>
                <a:gridCol w="2000222"/>
                <a:gridCol w="1142984"/>
              </a:tblGrid>
              <a:tr h="2700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800" b="0" i="0" u="none" strike="noStrike" cap="none" normalizeH="0" baseline="0" dirty="0" smtClean="0">
                        <a:ln>
                          <a:noFill/>
                        </a:ln>
                        <a:solidFill>
                          <a:schemeClr val="tx1"/>
                        </a:solidFill>
                        <a:effectLst/>
                        <a:latin typeface="Arial" charset="0"/>
                        <a:ea typeface="HGPｺﾞｼｯｸM" pitchFamily="50" charset="-128"/>
                      </a:endParaRPr>
                    </a:p>
                  </a:txBody>
                  <a:tcPr marL="91485" marR="914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平成１２年４月末</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HGPｺﾞｼｯｸM" pitchFamily="50" charset="-128"/>
                      </a:endParaRP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平成２５年３月末</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HGPｺﾞｼｯｸM" pitchFamily="50" charset="-128"/>
                      </a:endParaRPr>
                    </a:p>
                  </a:txBody>
                  <a:tcPr marL="91485" marR="914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2700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在宅サービス利用者数</a:t>
                      </a:r>
                    </a:p>
                  </a:txBody>
                  <a:tcPr marL="91485" marR="914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３，７４５人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１２，７１７人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kern="1200" cap="none" normalizeH="0" baseline="0" dirty="0" smtClean="0">
                          <a:ln>
                            <a:noFill/>
                          </a:ln>
                          <a:solidFill>
                            <a:schemeClr val="tx1"/>
                          </a:solidFill>
                          <a:effectLst/>
                          <a:latin typeface="Arial" charset="0"/>
                          <a:ea typeface="ＤＨＰ特太ゴシック体" pitchFamily="2" charset="-128"/>
                          <a:cs typeface="+mn-cs"/>
                        </a:rPr>
                        <a:t>３．４０倍</a:t>
                      </a:r>
                    </a:p>
                  </a:txBody>
                  <a:tcPr marL="91485" marR="914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2700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施設サービス利用者数</a:t>
                      </a:r>
                    </a:p>
                  </a:txBody>
                  <a:tcPr marL="91485" marR="914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２，６３７人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３，１４８人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kern="1200" cap="none" normalizeH="0" baseline="0" dirty="0" smtClean="0">
                          <a:ln>
                            <a:noFill/>
                          </a:ln>
                          <a:solidFill>
                            <a:schemeClr val="tx1"/>
                          </a:solidFill>
                          <a:effectLst/>
                          <a:latin typeface="Arial" charset="0"/>
                          <a:ea typeface="ＤＨＰ特太ゴシック体" pitchFamily="2" charset="-128"/>
                          <a:cs typeface="+mn-cs"/>
                        </a:rPr>
                        <a:t>１．１９倍</a:t>
                      </a:r>
                    </a:p>
                  </a:txBody>
                  <a:tcPr marL="91485" marR="914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2700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地域密着型サービス利用者数</a:t>
                      </a:r>
                    </a:p>
                  </a:txBody>
                  <a:tcPr marL="91485" marR="914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cap="none" normalizeH="0" baseline="0" dirty="0" smtClean="0">
                        <a:ln>
                          <a:noFill/>
                        </a:ln>
                        <a:solidFill>
                          <a:schemeClr val="tx1"/>
                        </a:solidFill>
                        <a:effectLst/>
                        <a:latin typeface="Arial" charset="0"/>
                        <a:ea typeface="HGPｺﾞｼｯｸM" pitchFamily="50" charset="-128"/>
                      </a:endParaRP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１，５３７人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800" b="0" i="0" u="none" strike="noStrike" kern="1200" cap="none" normalizeH="0" baseline="0" dirty="0" smtClean="0">
                        <a:ln>
                          <a:noFill/>
                        </a:ln>
                        <a:solidFill>
                          <a:schemeClr val="tx1"/>
                        </a:solidFill>
                        <a:effectLst/>
                        <a:latin typeface="Arial" charset="0"/>
                        <a:ea typeface="ＤＨＰ特太ゴシック体" pitchFamily="2" charset="-128"/>
                        <a:cs typeface="+mn-cs"/>
                      </a:endParaRPr>
                    </a:p>
                  </a:txBody>
                  <a:tcPr marL="91485" marR="914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27003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計</a:t>
                      </a:r>
                    </a:p>
                  </a:txBody>
                  <a:tcPr marL="91485" marR="9148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６，３８２人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cap="none" normalizeH="0" baseline="0" dirty="0" smtClean="0">
                          <a:ln>
                            <a:noFill/>
                          </a:ln>
                          <a:solidFill>
                            <a:schemeClr val="tx1"/>
                          </a:solidFill>
                          <a:effectLst/>
                          <a:latin typeface="Arial" charset="0"/>
                          <a:ea typeface="HGPｺﾞｼｯｸM" pitchFamily="50" charset="-128"/>
                        </a:rPr>
                        <a:t>１７，４３３人</a:t>
                      </a:r>
                    </a:p>
                  </a:txBody>
                  <a:tcPr marL="91485" marR="9148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800" b="0" i="0" u="none" strike="noStrike" kern="1200" cap="none" normalizeH="0" baseline="0" dirty="0" smtClean="0">
                          <a:ln>
                            <a:noFill/>
                          </a:ln>
                          <a:solidFill>
                            <a:schemeClr val="tx1"/>
                          </a:solidFill>
                          <a:effectLst/>
                          <a:latin typeface="Arial" charset="0"/>
                          <a:ea typeface="ＤＨＰ特太ゴシック体" pitchFamily="2" charset="-128"/>
                          <a:cs typeface="+mn-cs"/>
                        </a:rPr>
                        <a:t>２．７３倍</a:t>
                      </a:r>
                    </a:p>
                  </a:txBody>
                  <a:tcPr marL="91485" marR="91485"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25" name="Text Box 47"/>
          <p:cNvSpPr txBox="1">
            <a:spLocks noChangeArrowheads="1"/>
          </p:cNvSpPr>
          <p:nvPr/>
        </p:nvSpPr>
        <p:spPr bwMode="auto">
          <a:xfrm>
            <a:off x="7472058" y="6459019"/>
            <a:ext cx="2089578" cy="281084"/>
          </a:xfrm>
          <a:prstGeom prst="rect">
            <a:avLst/>
          </a:prstGeom>
          <a:noFill/>
          <a:ln w="9525">
            <a:noFill/>
            <a:miter lim="800000"/>
            <a:headEnd/>
            <a:tailEnd/>
          </a:ln>
          <a:effectLst/>
        </p:spPr>
        <p:txBody>
          <a:bodyPr wrap="square" lIns="95485" tIns="47743" rIns="95485" bIns="47743" anchor="ctr">
            <a:spAutoFit/>
          </a:bodyPr>
          <a:lstStyle/>
          <a:p>
            <a:pPr defTabSz="956002">
              <a:spcBef>
                <a:spcPct val="50000"/>
              </a:spcBef>
              <a:defRPr/>
            </a:pPr>
            <a:r>
              <a:rPr lang="ja-JP" altLang="en-US" sz="1100" dirty="0" smtClean="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（介護</a:t>
            </a:r>
            <a:r>
              <a:rPr lang="ja-JP" altLang="en-US" sz="11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保険事業状況</a:t>
            </a:r>
            <a:r>
              <a:rPr lang="ja-JP" altLang="en-US" sz="1100" dirty="0" smtClean="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報告</a:t>
            </a:r>
            <a:r>
              <a:rPr lang="ja-JP" altLang="en-US" sz="1200" dirty="0" smtClean="0">
                <a:solidFill>
                  <a:prstClr val="black"/>
                </a:solidFill>
                <a:effectLst>
                  <a:outerShdw blurRad="38100" dist="38100" dir="2700000" algn="tl">
                    <a:srgbClr val="C0C0C0"/>
                  </a:outerShdw>
                </a:effectLst>
                <a:latin typeface="HG丸ｺﾞｼｯｸM-PRO" pitchFamily="50" charset="-128"/>
                <a:ea typeface="HG丸ｺﾞｼｯｸM-PRO" pitchFamily="50" charset="-128"/>
              </a:rPr>
              <a:t>）</a:t>
            </a:r>
            <a:endParaRPr lang="ja-JP" altLang="en-US" sz="1200" dirty="0">
              <a:solidFill>
                <a:prstClr val="black"/>
              </a:solidFill>
              <a:effectLst>
                <a:outerShdw blurRad="38100" dist="38100" dir="2700000" algn="tl">
                  <a:srgbClr val="C0C0C0"/>
                </a:outerShdw>
              </a:effectLst>
              <a:latin typeface="HG丸ｺﾞｼｯｸM-PRO" pitchFamily="50" charset="-128"/>
              <a:ea typeface="HG丸ｺﾞｼｯｸM-PRO" pitchFamily="50" charset="-128"/>
            </a:endParaRPr>
          </a:p>
        </p:txBody>
      </p:sp>
      <p:sp>
        <p:nvSpPr>
          <p:cNvPr id="12" name="角丸四角形 11"/>
          <p:cNvSpPr/>
          <p:nvPr/>
        </p:nvSpPr>
        <p:spPr bwMode="auto">
          <a:xfrm>
            <a:off x="128464" y="944724"/>
            <a:ext cx="9433048" cy="504056"/>
          </a:xfrm>
          <a:prstGeom prst="roundRect">
            <a:avLst/>
          </a:prstGeom>
          <a:solidFill>
            <a:srgbClr val="FFFF99"/>
          </a:solidFill>
          <a:ln>
            <a:headEnd/>
            <a:tailEnd/>
          </a:ln>
        </p:spPr>
        <p:style>
          <a:lnRef idx="2">
            <a:schemeClr val="accent6"/>
          </a:lnRef>
          <a:fillRef idx="1">
            <a:schemeClr val="lt1"/>
          </a:fillRef>
          <a:effectRef idx="0">
            <a:schemeClr val="accent6"/>
          </a:effectRef>
          <a:fontRef idx="minor">
            <a:schemeClr val="dk1"/>
          </a:fontRef>
        </p:style>
        <p:txBody>
          <a:bodyPr lIns="108000" tIns="72000" rIns="108000" bIns="72000" rtlCol="0" anchor="ctr"/>
          <a:lstStyle/>
          <a:p>
            <a:pPr marL="201613" indent="-201613" algn="just" defTabSz="957263"/>
            <a:r>
              <a:rPr lang="ja-JP" altLang="en-US" sz="1400" dirty="0" smtClean="0">
                <a:solidFill>
                  <a:prstClr val="black"/>
                </a:solidFill>
                <a:latin typeface="ＭＳ ゴシック" pitchFamily="49" charset="-128"/>
                <a:ea typeface="ＭＳ ゴシック" pitchFamily="49" charset="-128"/>
              </a:rPr>
              <a:t>○</a:t>
            </a:r>
            <a:r>
              <a:rPr lang="ja-JP" altLang="en-US" sz="1400" dirty="0" smtClean="0">
                <a:solidFill>
                  <a:prstClr val="black"/>
                </a:solidFill>
                <a:latin typeface="メイリオ" pitchFamily="50" charset="-128"/>
                <a:ea typeface="メイリオ" pitchFamily="50" charset="-128"/>
                <a:cs typeface="メイリオ" pitchFamily="50" charset="-128"/>
              </a:rPr>
              <a:t>介護保険制度は、</a:t>
            </a:r>
            <a:r>
              <a:rPr lang="ja-JP" altLang="en-US" sz="1400" b="1" u="sng" dirty="0" smtClean="0">
                <a:solidFill>
                  <a:prstClr val="black"/>
                </a:solidFill>
                <a:latin typeface="メイリオ" pitchFamily="50" charset="-128"/>
                <a:ea typeface="メイリオ" pitchFamily="50" charset="-128"/>
                <a:cs typeface="メイリオ" pitchFamily="50" charset="-128"/>
              </a:rPr>
              <a:t>制度創設以来の１３年間</a:t>
            </a:r>
            <a:r>
              <a:rPr lang="ja-JP" altLang="en-US" sz="1400" dirty="0" smtClean="0">
                <a:solidFill>
                  <a:prstClr val="black"/>
                </a:solidFill>
                <a:latin typeface="メイリオ" pitchFamily="50" charset="-128"/>
                <a:ea typeface="メイリオ" pitchFamily="50" charset="-128"/>
                <a:cs typeface="メイリオ" pitchFamily="50" charset="-128"/>
              </a:rPr>
              <a:t>で、金沢市における６５歳以上被保険者数が</a:t>
            </a:r>
            <a:r>
              <a:rPr lang="ja-JP" altLang="en-US" sz="1400" b="1" u="sng" dirty="0" smtClean="0">
                <a:solidFill>
                  <a:prstClr val="black"/>
                </a:solidFill>
                <a:latin typeface="メイリオ" pitchFamily="50" charset="-128"/>
                <a:ea typeface="メイリオ" pitchFamily="50" charset="-128"/>
                <a:cs typeface="メイリオ" pitchFamily="50" charset="-128"/>
              </a:rPr>
              <a:t>約１</a:t>
            </a:r>
            <a:r>
              <a:rPr lang="en-US" altLang="ja-JP" sz="1400" b="1" u="sng" dirty="0" smtClean="0">
                <a:solidFill>
                  <a:prstClr val="black"/>
                </a:solidFill>
                <a:latin typeface="メイリオ" pitchFamily="50" charset="-128"/>
                <a:ea typeface="メイリオ" pitchFamily="50" charset="-128"/>
                <a:cs typeface="メイリオ" pitchFamily="50" charset="-128"/>
              </a:rPr>
              <a:t>.</a:t>
            </a:r>
            <a:r>
              <a:rPr lang="ja-JP" altLang="en-US" sz="1400" b="1" u="sng" dirty="0" smtClean="0">
                <a:solidFill>
                  <a:prstClr val="black"/>
                </a:solidFill>
                <a:latin typeface="メイリオ" pitchFamily="50" charset="-128"/>
                <a:ea typeface="メイリオ" pitchFamily="50" charset="-128"/>
                <a:cs typeface="メイリオ" pitchFamily="50" charset="-128"/>
              </a:rPr>
              <a:t>４倍に増加</a:t>
            </a:r>
            <a:r>
              <a:rPr lang="ja-JP" altLang="en-US" sz="1400" dirty="0" smtClean="0">
                <a:solidFill>
                  <a:prstClr val="black"/>
                </a:solidFill>
                <a:latin typeface="メイリオ" pitchFamily="50" charset="-128"/>
                <a:ea typeface="メイリオ" pitchFamily="50" charset="-128"/>
                <a:cs typeface="メイリオ" pitchFamily="50" charset="-128"/>
              </a:rPr>
              <a:t>するなかで、</a:t>
            </a:r>
            <a:r>
              <a:rPr lang="ja-JP" altLang="en-US" sz="1400" b="1" u="sng" dirty="0" smtClean="0">
                <a:solidFill>
                  <a:prstClr val="black"/>
                </a:solidFill>
                <a:latin typeface="メイリオ" pitchFamily="50" charset="-128"/>
                <a:ea typeface="メイリオ" pitchFamily="50" charset="-128"/>
                <a:cs typeface="メイリオ" pitchFamily="50" charset="-128"/>
              </a:rPr>
              <a:t>サービス利用者数は約３倍に増加</a:t>
            </a:r>
            <a:r>
              <a:rPr lang="ja-JP" altLang="en-US" sz="1400" dirty="0" smtClean="0">
                <a:solidFill>
                  <a:prstClr val="black"/>
                </a:solidFill>
                <a:latin typeface="メイリオ" pitchFamily="50" charset="-128"/>
                <a:ea typeface="メイリオ" pitchFamily="50" charset="-128"/>
                <a:cs typeface="メイリオ" pitchFamily="50" charset="-128"/>
              </a:rPr>
              <a:t>。高齢者の介護に無くてはならないものとして定着している。</a:t>
            </a: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2" name="正方形/長方形 1"/>
          <p:cNvSpPr/>
          <p:nvPr/>
        </p:nvSpPr>
        <p:spPr>
          <a:xfrm>
            <a:off x="101567" y="52172"/>
            <a:ext cx="7750253" cy="892552"/>
          </a:xfrm>
          <a:prstGeom prst="rect">
            <a:avLst/>
          </a:prstGeom>
        </p:spPr>
        <p:txBody>
          <a:bodyPr wrap="square">
            <a:spAutoFit/>
          </a:bodyPr>
          <a:lstStyle/>
          <a:p>
            <a:pPr defTabSz="912813"/>
            <a:r>
              <a:rPr lang="ja-JP" altLang="en-US" sz="2800" dirty="0">
                <a:solidFill>
                  <a:prstClr val="black"/>
                </a:solidFill>
                <a:latin typeface="HGP創英角ｺﾞｼｯｸUB" pitchFamily="50" charset="-128"/>
                <a:ea typeface="HGP創英角ｺﾞｼｯｸUB" pitchFamily="50" charset="-128"/>
              </a:rPr>
              <a:t>　</a:t>
            </a:r>
            <a:r>
              <a:rPr lang="ja-JP" altLang="en-US" sz="2800" dirty="0" smtClean="0">
                <a:solidFill>
                  <a:prstClr val="black"/>
                </a:solidFill>
                <a:latin typeface="HGP創英角ｺﾞｼｯｸUB" pitchFamily="50" charset="-128"/>
                <a:ea typeface="HGP創英角ｺﾞｼｯｸUB" pitchFamily="50" charset="-128"/>
              </a:rPr>
              <a:t>介護</a:t>
            </a:r>
            <a:r>
              <a:rPr lang="ja-JP" altLang="en-US" sz="2800" dirty="0">
                <a:solidFill>
                  <a:prstClr val="black"/>
                </a:solidFill>
                <a:latin typeface="HGP創英角ｺﾞｼｯｸUB" pitchFamily="50" charset="-128"/>
                <a:ea typeface="HGP創英角ｺﾞｼｯｸUB" pitchFamily="50" charset="-128"/>
              </a:rPr>
              <a:t>保険制度</a:t>
            </a:r>
            <a:r>
              <a:rPr lang="ja-JP" altLang="en-US" sz="2800" dirty="0" smtClean="0">
                <a:solidFill>
                  <a:prstClr val="black"/>
                </a:solidFill>
                <a:latin typeface="HGP創英角ｺﾞｼｯｸUB" pitchFamily="50" charset="-128"/>
                <a:ea typeface="HGP創英角ｺﾞｼｯｸUB" pitchFamily="50" charset="-128"/>
              </a:rPr>
              <a:t>の現状</a:t>
            </a:r>
            <a:endParaRPr lang="en-US" altLang="ja-JP" sz="2800" dirty="0">
              <a:solidFill>
                <a:prstClr val="black"/>
              </a:solidFill>
              <a:latin typeface="HGP創英角ｺﾞｼｯｸUB" pitchFamily="50" charset="-128"/>
              <a:ea typeface="HGP創英角ｺﾞｼｯｸUB" pitchFamily="50" charset="-128"/>
            </a:endParaRPr>
          </a:p>
          <a:p>
            <a:pPr defTabSz="912813"/>
            <a:r>
              <a:rPr lang="ja-JP" altLang="en-US" sz="2400" dirty="0">
                <a:solidFill>
                  <a:prstClr val="black"/>
                </a:solidFill>
                <a:latin typeface="HGP創英角ｺﾞｼｯｸUB" pitchFamily="50" charset="-128"/>
                <a:ea typeface="HGP創英角ｺﾞｼｯｸUB" pitchFamily="50" charset="-128"/>
              </a:rPr>
              <a:t>　</a:t>
            </a:r>
            <a:r>
              <a:rPr lang="en-US" altLang="ja-JP" sz="2400" dirty="0" smtClean="0">
                <a:solidFill>
                  <a:prstClr val="black"/>
                </a:solidFill>
                <a:latin typeface="HGP創英角ｺﾞｼｯｸUB" pitchFamily="50" charset="-128"/>
                <a:ea typeface="HGP創英角ｺﾞｼｯｸUB" pitchFamily="50" charset="-128"/>
              </a:rPr>
              <a:t>(1)</a:t>
            </a:r>
            <a:r>
              <a:rPr lang="ja-JP" altLang="en-US" sz="2400" dirty="0" smtClean="0">
                <a:solidFill>
                  <a:prstClr val="black"/>
                </a:solidFill>
                <a:latin typeface="HGP創英角ｺﾞｼｯｸUB" pitchFamily="50" charset="-128"/>
                <a:ea typeface="HGP創英角ｺﾞｼｯｸUB" pitchFamily="50" charset="-128"/>
              </a:rPr>
              <a:t>対象者</a:t>
            </a:r>
            <a:r>
              <a:rPr lang="ja-JP" altLang="en-US" sz="2400" dirty="0">
                <a:solidFill>
                  <a:prstClr val="black"/>
                </a:solidFill>
                <a:latin typeface="HGP創英角ｺﾞｼｯｸUB" pitchFamily="50" charset="-128"/>
                <a:ea typeface="HGP創英角ｺﾞｼｯｸUB" pitchFamily="50" charset="-128"/>
              </a:rPr>
              <a:t>、利用者の増加</a:t>
            </a:r>
          </a:p>
        </p:txBody>
      </p:sp>
    </p:spTree>
    <p:extLst>
      <p:ext uri="{BB962C8B-B14F-4D97-AF65-F5344CB8AC3E}">
        <p14:creationId xmlns:p14="http://schemas.microsoft.com/office/powerpoint/2010/main" val="37000025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1026"/>
          <p:cNvSpPr txBox="1">
            <a:spLocks noChangeArrowheads="1"/>
          </p:cNvSpPr>
          <p:nvPr/>
        </p:nvSpPr>
        <p:spPr bwMode="auto">
          <a:xfrm>
            <a:off x="10418" y="15996"/>
            <a:ext cx="9914598" cy="461665"/>
          </a:xfrm>
          <a:prstGeom prst="rect">
            <a:avLst/>
          </a:prstGeom>
          <a:noFill/>
          <a:ln w="9525">
            <a:noFill/>
            <a:miter lim="800000"/>
            <a:headEnd/>
            <a:tailEnd/>
          </a:ln>
        </p:spPr>
        <p:txBody>
          <a:bodyPr>
            <a:spAutoFit/>
          </a:bodyPr>
          <a:lstStyle/>
          <a:p>
            <a:pPr defTabSz="912813">
              <a:spcBef>
                <a:spcPct val="50000"/>
              </a:spcBef>
            </a:pPr>
            <a:r>
              <a:rPr lang="ja-JP" altLang="en-US" sz="2400" dirty="0" smtClean="0">
                <a:solidFill>
                  <a:prstClr val="black"/>
                </a:solidFill>
                <a:latin typeface="HGP創英角ｺﾞｼｯｸUB" pitchFamily="50" charset="-128"/>
                <a:ea typeface="HGP創英角ｺﾞｼｯｸUB" pitchFamily="50" charset="-128"/>
              </a:rPr>
              <a:t>（２</a:t>
            </a:r>
            <a:r>
              <a:rPr lang="ja-JP" altLang="en-US" sz="2400" dirty="0">
                <a:solidFill>
                  <a:prstClr val="black"/>
                </a:solidFill>
                <a:latin typeface="HGP創英角ｺﾞｼｯｸUB" pitchFamily="50" charset="-128"/>
                <a:ea typeface="HGP創英角ｺﾞｼｯｸUB" pitchFamily="50" charset="-128"/>
              </a:rPr>
              <a:t>）高齢化の状況と</a:t>
            </a:r>
            <a:r>
              <a:rPr lang="ja-JP" altLang="en-US" sz="2400" dirty="0" smtClean="0">
                <a:solidFill>
                  <a:prstClr val="black"/>
                </a:solidFill>
                <a:latin typeface="HGP創英角ｺﾞｼｯｸUB" pitchFamily="50" charset="-128"/>
                <a:ea typeface="HGP創英角ｺﾞｼｯｸUB" pitchFamily="50" charset="-128"/>
              </a:rPr>
              <a:t>推移</a:t>
            </a:r>
            <a:endParaRPr lang="ja-JP" altLang="en-US" sz="2400" dirty="0">
              <a:solidFill>
                <a:prstClr val="black"/>
              </a:solidFill>
              <a:latin typeface="HGP創英角ｺﾞｼｯｸUB" pitchFamily="50" charset="-128"/>
              <a:ea typeface="HGP創英角ｺﾞｼｯｸUB"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2876257237"/>
              </p:ext>
            </p:extLst>
          </p:nvPr>
        </p:nvGraphicFramePr>
        <p:xfrm>
          <a:off x="443214" y="1052736"/>
          <a:ext cx="9049004" cy="5616624"/>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9"/>
          <p:cNvSpPr>
            <a:spLocks noChangeArrowheads="1"/>
          </p:cNvSpPr>
          <p:nvPr/>
        </p:nvSpPr>
        <p:spPr bwMode="auto">
          <a:xfrm>
            <a:off x="584520" y="6505936"/>
            <a:ext cx="31027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altLang="ja-JP" sz="1600" dirty="0">
                <a:solidFill>
                  <a:prstClr val="black"/>
                </a:solidFill>
                <a:latin typeface="HGP創英角ｺﾞｼｯｸUB" pitchFamily="50" charset="-128"/>
                <a:ea typeface="HGP創英角ｺﾞｼｯｸUB" pitchFamily="50" charset="-128"/>
              </a:rPr>
              <a:t>※ </a:t>
            </a:r>
            <a:r>
              <a:rPr lang="ja-JP" altLang="en-US" sz="1600" dirty="0">
                <a:solidFill>
                  <a:prstClr val="black"/>
                </a:solidFill>
                <a:latin typeface="HGP創英角ｺﾞｼｯｸUB" pitchFamily="50" charset="-128"/>
                <a:ea typeface="HGP創英角ｺﾞｼｯｸUB" pitchFamily="50" charset="-128"/>
              </a:rPr>
              <a:t>高齢者数は各月末の人数</a:t>
            </a:r>
          </a:p>
        </p:txBody>
      </p:sp>
      <p:sp>
        <p:nvSpPr>
          <p:cNvPr id="12" name="角丸四角形 11"/>
          <p:cNvSpPr/>
          <p:nvPr/>
        </p:nvSpPr>
        <p:spPr bwMode="auto">
          <a:xfrm>
            <a:off x="112497" y="533959"/>
            <a:ext cx="9577064" cy="590054"/>
          </a:xfrm>
          <a:prstGeom prst="roundRect">
            <a:avLst/>
          </a:prstGeom>
          <a:solidFill>
            <a:srgbClr val="FFFF99"/>
          </a:solidFill>
          <a:ln>
            <a:headEnd/>
            <a:tailEnd/>
          </a:ln>
        </p:spPr>
        <p:style>
          <a:lnRef idx="2">
            <a:schemeClr val="accent6"/>
          </a:lnRef>
          <a:fillRef idx="1">
            <a:schemeClr val="lt1"/>
          </a:fillRef>
          <a:effectRef idx="0">
            <a:schemeClr val="accent6"/>
          </a:effectRef>
          <a:fontRef idx="minor">
            <a:schemeClr val="dk1"/>
          </a:fontRef>
        </p:style>
        <p:txBody>
          <a:bodyPr lIns="68415" tIns="34208" rIns="68415" bIns="34208" rtlCol="0" anchor="ctr"/>
          <a:lstStyle/>
          <a:p>
            <a:pPr marL="201613" indent="-201613" algn="just" defTabSz="957263"/>
            <a:r>
              <a:rPr lang="ja-JP" altLang="en-US" sz="1400" dirty="0" smtClean="0">
                <a:solidFill>
                  <a:prstClr val="black"/>
                </a:solidFill>
                <a:latin typeface="メイリオ" pitchFamily="50" charset="-128"/>
                <a:ea typeface="メイリオ" pitchFamily="50" charset="-128"/>
                <a:cs typeface="メイリオ" pitchFamily="50" charset="-128"/>
              </a:rPr>
              <a:t>○ 本市の高齢化の状況として、</a:t>
            </a:r>
            <a:r>
              <a:rPr lang="en-US" altLang="ja-JP" sz="1400" dirty="0" smtClean="0">
                <a:solidFill>
                  <a:prstClr val="black"/>
                </a:solidFill>
                <a:latin typeface="メイリオ" pitchFamily="50" charset="-128"/>
                <a:ea typeface="メイリオ" pitchFamily="50" charset="-128"/>
                <a:cs typeface="メイリオ" pitchFamily="50" charset="-128"/>
              </a:rPr>
              <a:t>1</a:t>
            </a:r>
            <a:r>
              <a:rPr lang="ja-JP" altLang="en-US" sz="1400" dirty="0" smtClean="0">
                <a:solidFill>
                  <a:prstClr val="black"/>
                </a:solidFill>
                <a:latin typeface="メイリオ" pitchFamily="50" charset="-128"/>
                <a:ea typeface="メイリオ" pitchFamily="50" charset="-128"/>
                <a:cs typeface="メイリオ" pitchFamily="50" charset="-128"/>
              </a:rPr>
              <a:t>４年間で高齢者人口のうち、</a:t>
            </a:r>
            <a:r>
              <a:rPr lang="en-US" altLang="ja-JP" sz="1400" dirty="0" smtClean="0">
                <a:solidFill>
                  <a:prstClr val="black"/>
                </a:solidFill>
                <a:latin typeface="メイリオ" pitchFamily="50" charset="-128"/>
                <a:ea typeface="メイリオ" pitchFamily="50" charset="-128"/>
                <a:cs typeface="メイリオ" pitchFamily="50" charset="-128"/>
              </a:rPr>
              <a:t>65</a:t>
            </a:r>
            <a:r>
              <a:rPr lang="ja-JP" altLang="en-US" sz="1400" dirty="0" smtClean="0">
                <a:solidFill>
                  <a:prstClr val="black"/>
                </a:solidFill>
                <a:latin typeface="メイリオ" pitchFamily="50" charset="-128"/>
                <a:ea typeface="メイリオ" pitchFamily="50" charset="-128"/>
                <a:cs typeface="メイリオ" pitchFamily="50" charset="-128"/>
              </a:rPr>
              <a:t>歳～</a:t>
            </a:r>
            <a:r>
              <a:rPr lang="en-US" altLang="ja-JP" sz="1400" dirty="0" smtClean="0">
                <a:solidFill>
                  <a:prstClr val="black"/>
                </a:solidFill>
                <a:latin typeface="メイリオ" pitchFamily="50" charset="-128"/>
                <a:ea typeface="メイリオ" pitchFamily="50" charset="-128"/>
                <a:cs typeface="メイリオ" pitchFamily="50" charset="-128"/>
              </a:rPr>
              <a:t>74</a:t>
            </a:r>
            <a:r>
              <a:rPr lang="ja-JP" altLang="en-US" sz="1400" dirty="0" smtClean="0">
                <a:solidFill>
                  <a:prstClr val="black"/>
                </a:solidFill>
                <a:latin typeface="メイリオ" pitchFamily="50" charset="-128"/>
                <a:ea typeface="メイリオ" pitchFamily="50" charset="-128"/>
                <a:cs typeface="メイリオ" pitchFamily="50" charset="-128"/>
              </a:rPr>
              <a:t>歳が</a:t>
            </a:r>
            <a:r>
              <a:rPr lang="en-US" altLang="ja-JP" sz="1400" dirty="0" smtClean="0">
                <a:solidFill>
                  <a:prstClr val="black"/>
                </a:solidFill>
                <a:latin typeface="メイリオ" pitchFamily="50" charset="-128"/>
                <a:ea typeface="メイリオ" pitchFamily="50" charset="-128"/>
                <a:cs typeface="メイリオ" pitchFamily="50" charset="-128"/>
              </a:rPr>
              <a:t>1.41</a:t>
            </a:r>
            <a:r>
              <a:rPr lang="ja-JP" altLang="en-US" sz="1400" dirty="0" smtClean="0">
                <a:solidFill>
                  <a:prstClr val="black"/>
                </a:solidFill>
                <a:latin typeface="メイリオ" pitchFamily="50" charset="-128"/>
                <a:ea typeface="メイリオ" pitchFamily="50" charset="-128"/>
                <a:cs typeface="メイリオ" pitchFamily="50" charset="-128"/>
              </a:rPr>
              <a:t>倍、</a:t>
            </a:r>
            <a:r>
              <a:rPr lang="en-US" altLang="ja-JP" sz="1400" dirty="0" smtClean="0">
                <a:solidFill>
                  <a:prstClr val="black"/>
                </a:solidFill>
                <a:latin typeface="メイリオ" pitchFamily="50" charset="-128"/>
                <a:ea typeface="メイリオ" pitchFamily="50" charset="-128"/>
                <a:cs typeface="メイリオ" pitchFamily="50" charset="-128"/>
              </a:rPr>
              <a:t>75</a:t>
            </a:r>
            <a:r>
              <a:rPr lang="ja-JP" altLang="en-US" sz="1400" dirty="0" smtClean="0">
                <a:solidFill>
                  <a:prstClr val="black"/>
                </a:solidFill>
                <a:latin typeface="メイリオ" pitchFamily="50" charset="-128"/>
                <a:ea typeface="メイリオ" pitchFamily="50" charset="-128"/>
                <a:cs typeface="メイリオ" pitchFamily="50" charset="-128"/>
              </a:rPr>
              <a:t>歳以上が</a:t>
            </a:r>
            <a:r>
              <a:rPr lang="en-US" altLang="ja-JP" sz="1400" dirty="0" smtClean="0">
                <a:solidFill>
                  <a:prstClr val="black"/>
                </a:solidFill>
                <a:latin typeface="メイリオ" pitchFamily="50" charset="-128"/>
                <a:ea typeface="メイリオ" pitchFamily="50" charset="-128"/>
                <a:cs typeface="メイリオ" pitchFamily="50" charset="-128"/>
              </a:rPr>
              <a:t>1.66</a:t>
            </a:r>
            <a:r>
              <a:rPr lang="ja-JP" altLang="en-US" sz="1400" dirty="0" smtClean="0">
                <a:solidFill>
                  <a:prstClr val="black"/>
                </a:solidFill>
                <a:latin typeface="メイリオ" pitchFamily="50" charset="-128"/>
                <a:ea typeface="メイリオ" pitchFamily="50" charset="-128"/>
                <a:cs typeface="メイリオ" pitchFamily="50" charset="-128"/>
              </a:rPr>
              <a:t>倍と</a:t>
            </a:r>
            <a:r>
              <a:rPr lang="en-US" altLang="ja-JP" sz="1400" b="1" u="sng" dirty="0">
                <a:solidFill>
                  <a:prstClr val="black"/>
                </a:solidFill>
                <a:latin typeface="メイリオ" pitchFamily="50" charset="-128"/>
                <a:ea typeface="メイリオ" pitchFamily="50" charset="-128"/>
                <a:cs typeface="メイリオ" pitchFamily="50" charset="-128"/>
              </a:rPr>
              <a:t>75</a:t>
            </a:r>
            <a:r>
              <a:rPr lang="ja-JP" altLang="en-US" sz="1400" b="1" u="sng" dirty="0">
                <a:solidFill>
                  <a:prstClr val="black"/>
                </a:solidFill>
                <a:latin typeface="メイリオ" pitchFamily="50" charset="-128"/>
                <a:ea typeface="メイリオ" pitchFamily="50" charset="-128"/>
                <a:cs typeface="メイリオ" pitchFamily="50" charset="-128"/>
              </a:rPr>
              <a:t>歳以上</a:t>
            </a:r>
            <a:r>
              <a:rPr lang="ja-JP" altLang="en-US" sz="1400" b="1" u="sng" dirty="0" smtClean="0">
                <a:solidFill>
                  <a:prstClr val="black"/>
                </a:solidFill>
                <a:latin typeface="メイリオ" pitchFamily="50" charset="-128"/>
                <a:ea typeface="メイリオ" pitchFamily="50" charset="-128"/>
                <a:cs typeface="メイリオ" pitchFamily="50" charset="-128"/>
              </a:rPr>
              <a:t>人口の伸びが大きい</a:t>
            </a:r>
            <a:endParaRPr lang="ja-JP" altLang="en-US" sz="1400" b="1" u="sng" dirty="0">
              <a:solidFill>
                <a:prstClr val="black"/>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5042608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コンテンツ プレースホルダ 3" descr="高齢化率.jpg"/>
          <p:cNvPicPr>
            <a:picLocks noGrp="1" noChangeAspect="1"/>
          </p:cNvPicPr>
          <p:nvPr>
            <p:ph idx="1"/>
          </p:nvPr>
        </p:nvPicPr>
        <p:blipFill>
          <a:blip r:embed="rId2" cstate="print"/>
          <a:stretch>
            <a:fillRect/>
          </a:stretch>
        </p:blipFill>
        <p:spPr>
          <a:xfrm>
            <a:off x="1352600" y="260648"/>
            <a:ext cx="6791141" cy="6264696"/>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7" name="Text Box 9"/>
          <p:cNvSpPr txBox="1">
            <a:spLocks noChangeArrowheads="1"/>
          </p:cNvSpPr>
          <p:nvPr/>
        </p:nvSpPr>
        <p:spPr bwMode="auto">
          <a:xfrm>
            <a:off x="257" y="1247360"/>
            <a:ext cx="3080147" cy="384721"/>
          </a:xfrm>
          <a:prstGeom prst="rect">
            <a:avLst/>
          </a:prstGeom>
          <a:noFill/>
          <a:ln w="9525">
            <a:noFill/>
            <a:miter lim="800000"/>
            <a:headEnd/>
            <a:tailEnd/>
          </a:ln>
          <a:effectLst/>
        </p:spPr>
        <p:txBody>
          <a:bodyPr>
            <a:spAutoFit/>
          </a:bodyPr>
          <a:lstStyle/>
          <a:p>
            <a:pPr defTabSz="912813">
              <a:spcBef>
                <a:spcPct val="50000"/>
              </a:spcBef>
              <a:defRPr/>
            </a:pPr>
            <a:r>
              <a:rPr lang="ja-JP" altLang="en-US" sz="1900" dirty="0" smtClean="0">
                <a:solidFill>
                  <a:prstClr val="black"/>
                </a:solidFill>
                <a:latin typeface="Times New Roman" pitchFamily="18" charset="0"/>
              </a:rPr>
              <a:t>① 介護保険の総費用（</a:t>
            </a:r>
            <a:r>
              <a:rPr lang="en-US" altLang="ja-JP" sz="1900" dirty="0" smtClean="0">
                <a:solidFill>
                  <a:prstClr val="black"/>
                </a:solidFill>
                <a:latin typeface="Times New Roman" pitchFamily="18" charset="0"/>
              </a:rPr>
              <a:t>※</a:t>
            </a:r>
            <a:r>
              <a:rPr lang="ja-JP" altLang="en-US" sz="1900" dirty="0" smtClean="0">
                <a:solidFill>
                  <a:prstClr val="black"/>
                </a:solidFill>
                <a:latin typeface="Times New Roman" pitchFamily="18" charset="0"/>
              </a:rPr>
              <a:t>）</a:t>
            </a:r>
            <a:endParaRPr lang="ja-JP" altLang="en-US" sz="1900" dirty="0">
              <a:solidFill>
                <a:prstClr val="black"/>
              </a:solidFill>
              <a:latin typeface="Times New Roman" pitchFamily="18" charset="0"/>
            </a:endParaRPr>
          </a:p>
        </p:txBody>
      </p:sp>
      <p:sp>
        <p:nvSpPr>
          <p:cNvPr id="2053" name="Rectangle 12"/>
          <p:cNvSpPr>
            <a:spLocks noChangeArrowheads="1"/>
          </p:cNvSpPr>
          <p:nvPr/>
        </p:nvSpPr>
        <p:spPr bwMode="auto">
          <a:xfrm>
            <a:off x="2625603" y="2580367"/>
            <a:ext cx="909601" cy="1495425"/>
          </a:xfrm>
          <a:prstGeom prst="rect">
            <a:avLst/>
          </a:prstGeom>
          <a:solidFill>
            <a:srgbClr val="66FF66">
              <a:alpha val="50195"/>
            </a:srgbClr>
          </a:solidFill>
          <a:ln w="9525">
            <a:solidFill>
              <a:schemeClr val="tx1"/>
            </a:solidFill>
            <a:miter lim="800000"/>
            <a:headEnd/>
            <a:tailEnd/>
          </a:ln>
        </p:spPr>
        <p:txBody>
          <a:bodyPr wrap="none" lIns="18000" rIns="18000" anchor="t"/>
          <a:lstStyle/>
          <a:p>
            <a:pPr algn="ctr" defTabSz="912813"/>
            <a:endParaRPr lang="en-US" altLang="ja-JP" sz="1200" b="1" dirty="0" smtClean="0">
              <a:solidFill>
                <a:prstClr val="black"/>
              </a:solidFill>
              <a:latin typeface="Times New Roman" pitchFamily="18" charset="0"/>
            </a:endParaRPr>
          </a:p>
          <a:p>
            <a:pPr algn="ctr" defTabSz="912813"/>
            <a:endParaRPr lang="en-US" altLang="ja-JP" sz="1200" b="1" dirty="0" smtClean="0">
              <a:solidFill>
                <a:prstClr val="black"/>
              </a:solidFill>
              <a:latin typeface="Times New Roman" pitchFamily="18" charset="0"/>
            </a:endParaRPr>
          </a:p>
          <a:p>
            <a:pPr algn="ctr" defTabSz="912813">
              <a:spcBef>
                <a:spcPts val="600"/>
              </a:spcBef>
            </a:pPr>
            <a:r>
              <a:rPr lang="ja-JP" altLang="en-US" sz="1600" b="1" dirty="0">
                <a:solidFill>
                  <a:prstClr val="black"/>
                </a:solidFill>
                <a:latin typeface="Times New Roman" pitchFamily="18" charset="0"/>
              </a:rPr>
              <a:t>１９８</a:t>
            </a:r>
            <a:endParaRPr lang="en-US" altLang="ja-JP" sz="1600" b="1" dirty="0">
              <a:solidFill>
                <a:prstClr val="black"/>
              </a:solidFill>
              <a:latin typeface="Times New Roman" pitchFamily="18" charset="0"/>
            </a:endParaRPr>
          </a:p>
          <a:p>
            <a:pPr algn="ctr" defTabSz="912813"/>
            <a:r>
              <a:rPr lang="ja-JP" altLang="en-US" sz="1600" b="1" dirty="0">
                <a:solidFill>
                  <a:prstClr val="black"/>
                </a:solidFill>
                <a:latin typeface="Times New Roman" pitchFamily="18" charset="0"/>
              </a:rPr>
              <a:t>億円</a:t>
            </a:r>
          </a:p>
        </p:txBody>
      </p:sp>
      <p:sp>
        <p:nvSpPr>
          <p:cNvPr id="2054" name="Rectangle 13"/>
          <p:cNvSpPr>
            <a:spLocks noChangeArrowheads="1"/>
          </p:cNvSpPr>
          <p:nvPr/>
        </p:nvSpPr>
        <p:spPr bwMode="auto">
          <a:xfrm>
            <a:off x="827745" y="3210454"/>
            <a:ext cx="909601" cy="858838"/>
          </a:xfrm>
          <a:prstGeom prst="rect">
            <a:avLst/>
          </a:prstGeom>
          <a:solidFill>
            <a:srgbClr val="66FF66">
              <a:alpha val="50195"/>
            </a:srgbClr>
          </a:solidFill>
          <a:ln w="9525">
            <a:solidFill>
              <a:schemeClr val="tx1"/>
            </a:solidFill>
            <a:miter lim="800000"/>
            <a:headEnd/>
            <a:tailEnd/>
          </a:ln>
        </p:spPr>
        <p:txBody>
          <a:bodyPr wrap="none" lIns="18000" rIns="18000" anchor="t"/>
          <a:lstStyle/>
          <a:p>
            <a:pPr algn="ctr" defTabSz="912813"/>
            <a:r>
              <a:rPr lang="ja-JP" altLang="en-US" sz="1600" b="1" dirty="0" smtClean="0">
                <a:solidFill>
                  <a:prstClr val="black"/>
                </a:solidFill>
                <a:latin typeface="Times New Roman" pitchFamily="18" charset="0"/>
              </a:rPr>
              <a:t>１３７</a:t>
            </a:r>
            <a:endParaRPr lang="en-US" altLang="ja-JP" sz="1600" b="1" dirty="0" smtClean="0">
              <a:solidFill>
                <a:prstClr val="black"/>
              </a:solidFill>
              <a:latin typeface="Times New Roman" pitchFamily="18" charset="0"/>
            </a:endParaRPr>
          </a:p>
          <a:p>
            <a:pPr algn="ctr" defTabSz="912813"/>
            <a:r>
              <a:rPr lang="ja-JP" altLang="en-US" sz="1600" b="1" dirty="0" smtClean="0">
                <a:solidFill>
                  <a:prstClr val="black"/>
                </a:solidFill>
                <a:latin typeface="Times New Roman" pitchFamily="18" charset="0"/>
              </a:rPr>
              <a:t>億円</a:t>
            </a:r>
            <a:endParaRPr lang="ja-JP" altLang="en-US" sz="1600" b="1" dirty="0">
              <a:solidFill>
                <a:prstClr val="black"/>
              </a:solidFill>
              <a:latin typeface="Times New Roman" pitchFamily="18" charset="0"/>
            </a:endParaRPr>
          </a:p>
        </p:txBody>
      </p:sp>
      <p:sp>
        <p:nvSpPr>
          <p:cNvPr id="2062" name="AutoShape 21"/>
          <p:cNvSpPr>
            <a:spLocks noChangeArrowheads="1"/>
          </p:cNvSpPr>
          <p:nvPr/>
        </p:nvSpPr>
        <p:spPr bwMode="auto">
          <a:xfrm>
            <a:off x="1967316" y="3257996"/>
            <a:ext cx="411279" cy="459036"/>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pPr defTabSz="912813"/>
            <a:endParaRPr lang="ja-JP" altLang="en-US">
              <a:solidFill>
                <a:prstClr val="black"/>
              </a:solidFill>
            </a:endParaRPr>
          </a:p>
        </p:txBody>
      </p:sp>
      <p:sp>
        <p:nvSpPr>
          <p:cNvPr id="2063" name="Rectangle 22"/>
          <p:cNvSpPr>
            <a:spLocks noChangeArrowheads="1"/>
          </p:cNvSpPr>
          <p:nvPr/>
        </p:nvSpPr>
        <p:spPr bwMode="auto">
          <a:xfrm>
            <a:off x="4522343" y="2120951"/>
            <a:ext cx="911187" cy="1965325"/>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defTabSz="912813"/>
            <a:r>
              <a:rPr lang="ja-JP" altLang="en-US" sz="1600" b="1" dirty="0">
                <a:solidFill>
                  <a:prstClr val="black"/>
                </a:solidFill>
                <a:latin typeface="Times New Roman" pitchFamily="18" charset="0"/>
              </a:rPr>
              <a:t>２２５</a:t>
            </a:r>
            <a:endParaRPr lang="en-US" altLang="ja-JP" sz="1600" b="1" dirty="0">
              <a:solidFill>
                <a:prstClr val="black"/>
              </a:solidFill>
              <a:latin typeface="Times New Roman" pitchFamily="18" charset="0"/>
            </a:endParaRPr>
          </a:p>
          <a:p>
            <a:pPr algn="ctr" defTabSz="912813"/>
            <a:r>
              <a:rPr lang="ja-JP" altLang="en-US" sz="1600" b="1" dirty="0">
                <a:solidFill>
                  <a:prstClr val="black"/>
                </a:solidFill>
                <a:latin typeface="Times New Roman" pitchFamily="18" charset="0"/>
              </a:rPr>
              <a:t>億円</a:t>
            </a:r>
          </a:p>
        </p:txBody>
      </p:sp>
      <p:sp>
        <p:nvSpPr>
          <p:cNvPr id="2072" name="Rectangle 34"/>
          <p:cNvSpPr>
            <a:spLocks noChangeArrowheads="1"/>
          </p:cNvSpPr>
          <p:nvPr/>
        </p:nvSpPr>
        <p:spPr bwMode="auto">
          <a:xfrm>
            <a:off x="6448499" y="1603682"/>
            <a:ext cx="899145" cy="2482850"/>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defTabSz="912813"/>
            <a:r>
              <a:rPr lang="ja-JP" altLang="en-US" sz="1600" b="1" dirty="0">
                <a:solidFill>
                  <a:prstClr val="black"/>
                </a:solidFill>
                <a:latin typeface="Times New Roman" pitchFamily="18" charset="0"/>
              </a:rPr>
              <a:t>２５６</a:t>
            </a:r>
            <a:endParaRPr lang="en-US" altLang="ja-JP" sz="1600" b="1" dirty="0">
              <a:solidFill>
                <a:prstClr val="black"/>
              </a:solidFill>
              <a:latin typeface="Times New Roman" pitchFamily="18" charset="0"/>
            </a:endParaRPr>
          </a:p>
          <a:p>
            <a:pPr algn="ctr" defTabSz="912813"/>
            <a:r>
              <a:rPr lang="ja-JP" altLang="en-US" sz="1600" b="1" dirty="0">
                <a:solidFill>
                  <a:prstClr val="black"/>
                </a:solidFill>
                <a:latin typeface="Times New Roman" pitchFamily="18" charset="0"/>
              </a:rPr>
              <a:t>億円</a:t>
            </a:r>
          </a:p>
        </p:txBody>
      </p:sp>
      <p:sp>
        <p:nvSpPr>
          <p:cNvPr id="2074" name="Text Box 37"/>
          <p:cNvSpPr txBox="1">
            <a:spLocks noChangeArrowheads="1"/>
          </p:cNvSpPr>
          <p:nvPr/>
        </p:nvSpPr>
        <p:spPr bwMode="auto">
          <a:xfrm>
            <a:off x="101468" y="5214194"/>
            <a:ext cx="9752938" cy="1415206"/>
          </a:xfrm>
          <a:prstGeom prst="rect">
            <a:avLst/>
          </a:prstGeom>
          <a:noFill/>
          <a:ln w="12700">
            <a:solidFill>
              <a:schemeClr val="tx1"/>
            </a:solidFill>
            <a:prstDash val="dash"/>
            <a:miter lim="800000"/>
            <a:headEnd/>
            <a:tailEnd/>
          </a:ln>
        </p:spPr>
        <p:txBody>
          <a:bodyPr wrap="square" lIns="87279" tIns="43640" rIns="87279" bIns="43640">
            <a:noAutofit/>
          </a:bodyPr>
          <a:lstStyle/>
          <a:p>
            <a:pPr algn="just" defTabSz="873125">
              <a:lnSpc>
                <a:spcPct val="0"/>
              </a:lnSpc>
            </a:pPr>
            <a:endParaRPr lang="en-US" altLang="ja-JP" sz="1200" dirty="0">
              <a:solidFill>
                <a:prstClr val="black"/>
              </a:solidFill>
              <a:latin typeface="ＭＳ ゴシック" pitchFamily="49" charset="-128"/>
              <a:ea typeface="ＭＳ ゴシック" pitchFamily="49" charset="-128"/>
            </a:endParaRPr>
          </a:p>
          <a:p>
            <a:pPr algn="just" defTabSz="873125">
              <a:lnSpc>
                <a:spcPct val="120000"/>
              </a:lnSpc>
            </a:pPr>
            <a:r>
              <a:rPr lang="ja-JP" altLang="en-US" sz="1400" b="1" dirty="0">
                <a:solidFill>
                  <a:prstClr val="black"/>
                </a:solidFill>
                <a:latin typeface="ＭＳ ゴシック" pitchFamily="49" charset="-128"/>
                <a:ea typeface="ＭＳ ゴシック" pitchFamily="49" charset="-128"/>
              </a:rPr>
              <a:t>第１期</a:t>
            </a:r>
            <a:r>
              <a:rPr lang="ja-JP" altLang="en-US" sz="1400" dirty="0">
                <a:solidFill>
                  <a:prstClr val="black"/>
                </a:solidFill>
                <a:latin typeface="ＭＳ Ｐゴシック" charset="-128"/>
              </a:rPr>
              <a:t>（Ｈ</a:t>
            </a:r>
            <a:r>
              <a:rPr lang="en-US" altLang="ja-JP" sz="1400" dirty="0">
                <a:solidFill>
                  <a:prstClr val="black"/>
                </a:solidFill>
                <a:latin typeface="ＭＳ Ｐゴシック" charset="-128"/>
              </a:rPr>
              <a:t>12</a:t>
            </a:r>
            <a:r>
              <a:rPr lang="ja-JP" altLang="en-US" sz="1400" dirty="0">
                <a:solidFill>
                  <a:prstClr val="black"/>
                </a:solidFill>
                <a:latin typeface="ＭＳ Ｐゴシック" charset="-128"/>
              </a:rPr>
              <a:t>～</a:t>
            </a:r>
            <a:r>
              <a:rPr lang="en-US" altLang="ja-JP" sz="1400" dirty="0">
                <a:solidFill>
                  <a:prstClr val="black"/>
                </a:solidFill>
                <a:latin typeface="ＭＳ Ｐゴシック" charset="-128"/>
              </a:rPr>
              <a:t>14</a:t>
            </a:r>
            <a:r>
              <a:rPr lang="ja-JP" altLang="en-US" sz="1400" dirty="0">
                <a:solidFill>
                  <a:prstClr val="black"/>
                </a:solidFill>
                <a:latin typeface="ＭＳ Ｐゴシック" charset="-128"/>
              </a:rPr>
              <a:t>年度</a:t>
            </a:r>
            <a:r>
              <a:rPr lang="ja-JP" altLang="en-US" sz="1400" dirty="0" smtClean="0">
                <a:solidFill>
                  <a:prstClr val="black"/>
                </a:solidFill>
                <a:latin typeface="ＭＳ Ｐゴシック" charset="-128"/>
              </a:rPr>
              <a:t>）　</a:t>
            </a:r>
            <a:r>
              <a:rPr lang="ja-JP" altLang="en-US" sz="1400" b="1" dirty="0" smtClean="0">
                <a:solidFill>
                  <a:prstClr val="black"/>
                </a:solidFill>
                <a:latin typeface="ＭＳ ゴシック" pitchFamily="49" charset="-128"/>
                <a:ea typeface="ＭＳ ゴシック" pitchFamily="49" charset="-128"/>
              </a:rPr>
              <a:t>第２期</a:t>
            </a:r>
            <a:r>
              <a:rPr lang="ja-JP" altLang="en-US" sz="1400" dirty="0">
                <a:solidFill>
                  <a:prstClr val="black"/>
                </a:solidFill>
                <a:latin typeface="ＭＳ Ｐゴシック" charset="-128"/>
              </a:rPr>
              <a:t>（Ｈ</a:t>
            </a:r>
            <a:r>
              <a:rPr lang="en-US" altLang="ja-JP" sz="1400" dirty="0">
                <a:solidFill>
                  <a:prstClr val="black"/>
                </a:solidFill>
                <a:latin typeface="ＭＳ Ｐゴシック" charset="-128"/>
              </a:rPr>
              <a:t>15</a:t>
            </a:r>
            <a:r>
              <a:rPr lang="ja-JP" altLang="en-US" sz="1400" dirty="0">
                <a:solidFill>
                  <a:prstClr val="black"/>
                </a:solidFill>
                <a:latin typeface="ＭＳ Ｐゴシック" charset="-128"/>
              </a:rPr>
              <a:t>～</a:t>
            </a:r>
            <a:r>
              <a:rPr lang="en-US" altLang="ja-JP" sz="1400" dirty="0">
                <a:solidFill>
                  <a:prstClr val="black"/>
                </a:solidFill>
                <a:latin typeface="ＭＳ Ｐゴシック" charset="-128"/>
              </a:rPr>
              <a:t>17</a:t>
            </a:r>
            <a:r>
              <a:rPr lang="ja-JP" altLang="en-US" sz="1400" dirty="0">
                <a:solidFill>
                  <a:prstClr val="black"/>
                </a:solidFill>
                <a:latin typeface="ＭＳ Ｐゴシック" charset="-128"/>
              </a:rPr>
              <a:t>年度</a:t>
            </a:r>
            <a:r>
              <a:rPr lang="ja-JP" altLang="en-US" sz="1400" dirty="0" smtClean="0">
                <a:solidFill>
                  <a:prstClr val="black"/>
                </a:solidFill>
                <a:latin typeface="ＭＳ Ｐゴシック" charset="-128"/>
              </a:rPr>
              <a:t>）</a:t>
            </a:r>
            <a:r>
              <a:rPr lang="ja-JP" altLang="en-US" sz="1400" dirty="0" smtClean="0">
                <a:solidFill>
                  <a:prstClr val="black"/>
                </a:solidFill>
                <a:latin typeface="ＭＳ ゴシック" pitchFamily="49" charset="-128"/>
                <a:ea typeface="ＭＳ ゴシック" pitchFamily="49" charset="-128"/>
              </a:rPr>
              <a:t> </a:t>
            </a:r>
            <a:r>
              <a:rPr lang="ja-JP" altLang="en-US" sz="1400" b="1" dirty="0" smtClean="0">
                <a:solidFill>
                  <a:prstClr val="black"/>
                </a:solidFill>
                <a:latin typeface="ＭＳ ゴシック" pitchFamily="49" charset="-128"/>
                <a:ea typeface="ＭＳ ゴシック" pitchFamily="49" charset="-128"/>
              </a:rPr>
              <a:t>第３期</a:t>
            </a:r>
            <a:r>
              <a:rPr lang="ja-JP" altLang="en-US" sz="1400" dirty="0">
                <a:solidFill>
                  <a:prstClr val="black"/>
                </a:solidFill>
                <a:latin typeface="ＭＳ Ｐゴシック" charset="-128"/>
              </a:rPr>
              <a:t>（Ｈ</a:t>
            </a:r>
            <a:r>
              <a:rPr lang="en-US" altLang="ja-JP" sz="1400" dirty="0">
                <a:solidFill>
                  <a:prstClr val="black"/>
                </a:solidFill>
                <a:latin typeface="ＭＳ Ｐゴシック" charset="-128"/>
              </a:rPr>
              <a:t>18</a:t>
            </a:r>
            <a:r>
              <a:rPr lang="ja-JP" altLang="en-US" sz="1400" dirty="0">
                <a:solidFill>
                  <a:prstClr val="black"/>
                </a:solidFill>
                <a:latin typeface="ＭＳ Ｐゴシック" charset="-128"/>
              </a:rPr>
              <a:t>～</a:t>
            </a:r>
            <a:r>
              <a:rPr lang="en-US" altLang="ja-JP" sz="1400" dirty="0">
                <a:solidFill>
                  <a:prstClr val="black"/>
                </a:solidFill>
                <a:latin typeface="ＭＳ Ｐゴシック" charset="-128"/>
              </a:rPr>
              <a:t>20</a:t>
            </a:r>
            <a:r>
              <a:rPr lang="ja-JP" altLang="en-US" sz="1400" dirty="0">
                <a:solidFill>
                  <a:prstClr val="black"/>
                </a:solidFill>
                <a:latin typeface="ＭＳ Ｐゴシック" charset="-128"/>
              </a:rPr>
              <a:t>年度</a:t>
            </a:r>
            <a:r>
              <a:rPr lang="ja-JP" altLang="en-US" sz="1400" dirty="0" smtClean="0">
                <a:solidFill>
                  <a:prstClr val="black"/>
                </a:solidFill>
                <a:latin typeface="ＭＳ Ｐゴシック" charset="-128"/>
              </a:rPr>
              <a:t>）</a:t>
            </a:r>
            <a:r>
              <a:rPr lang="ja-JP" altLang="en-US" sz="1400" b="1" dirty="0" smtClean="0">
                <a:solidFill>
                  <a:prstClr val="black"/>
                </a:solidFill>
                <a:latin typeface="ＭＳ ゴシック" pitchFamily="49" charset="-128"/>
                <a:ea typeface="ＭＳ ゴシック" pitchFamily="49" charset="-128"/>
              </a:rPr>
              <a:t>第４期</a:t>
            </a:r>
            <a:r>
              <a:rPr lang="ja-JP" altLang="en-US" sz="1400" dirty="0">
                <a:solidFill>
                  <a:prstClr val="black"/>
                </a:solidFill>
                <a:latin typeface="ＭＳ Ｐゴシック" charset="-128"/>
              </a:rPr>
              <a:t>（Ｈ</a:t>
            </a:r>
            <a:r>
              <a:rPr lang="en-US" altLang="ja-JP" sz="1400" dirty="0">
                <a:solidFill>
                  <a:prstClr val="black"/>
                </a:solidFill>
                <a:latin typeface="ＭＳ Ｐゴシック" charset="-128"/>
              </a:rPr>
              <a:t>21</a:t>
            </a:r>
            <a:r>
              <a:rPr lang="ja-JP" altLang="en-US" sz="1400" dirty="0">
                <a:solidFill>
                  <a:prstClr val="black"/>
                </a:solidFill>
                <a:latin typeface="ＭＳ Ｐゴシック" charset="-128"/>
              </a:rPr>
              <a:t>～</a:t>
            </a:r>
            <a:r>
              <a:rPr lang="en-US" altLang="ja-JP" sz="1400" dirty="0">
                <a:solidFill>
                  <a:prstClr val="black"/>
                </a:solidFill>
                <a:latin typeface="ＭＳ Ｐゴシック" charset="-128"/>
              </a:rPr>
              <a:t>23</a:t>
            </a:r>
            <a:r>
              <a:rPr lang="ja-JP" altLang="en-US" sz="1400" dirty="0">
                <a:solidFill>
                  <a:prstClr val="black"/>
                </a:solidFill>
                <a:latin typeface="ＭＳ Ｐゴシック" charset="-128"/>
              </a:rPr>
              <a:t>年度</a:t>
            </a:r>
            <a:r>
              <a:rPr lang="ja-JP" altLang="en-US" sz="1400" dirty="0" smtClean="0">
                <a:solidFill>
                  <a:prstClr val="black"/>
                </a:solidFill>
                <a:latin typeface="ＭＳ Ｐゴシック" charset="-128"/>
              </a:rPr>
              <a:t>）</a:t>
            </a:r>
            <a:r>
              <a:rPr lang="ja-JP" altLang="en-US" sz="1400" b="1" dirty="0" smtClean="0">
                <a:solidFill>
                  <a:prstClr val="black"/>
                </a:solidFill>
                <a:latin typeface="ＭＳ Ｐゴシック" charset="-128"/>
              </a:rPr>
              <a:t>第５期</a:t>
            </a:r>
            <a:r>
              <a:rPr lang="ja-JP" altLang="en-US" sz="1400" dirty="0" smtClean="0">
                <a:solidFill>
                  <a:prstClr val="black"/>
                </a:solidFill>
                <a:latin typeface="ＭＳ Ｐゴシック" charset="-128"/>
              </a:rPr>
              <a:t>（</a:t>
            </a:r>
            <a:r>
              <a:rPr lang="en-US" altLang="ja-JP" sz="1400" dirty="0" smtClean="0">
                <a:solidFill>
                  <a:prstClr val="black"/>
                </a:solidFill>
                <a:latin typeface="ＭＳ Ｐゴシック" charset="-128"/>
              </a:rPr>
              <a:t>H24</a:t>
            </a:r>
            <a:r>
              <a:rPr lang="ja-JP" altLang="en-US" sz="1400" dirty="0" smtClean="0">
                <a:solidFill>
                  <a:prstClr val="black"/>
                </a:solidFill>
                <a:latin typeface="ＭＳ Ｐゴシック" charset="-128"/>
              </a:rPr>
              <a:t>～</a:t>
            </a:r>
            <a:r>
              <a:rPr lang="en-US" altLang="ja-JP" sz="1400" dirty="0" smtClean="0">
                <a:solidFill>
                  <a:prstClr val="black"/>
                </a:solidFill>
                <a:latin typeface="ＭＳ Ｐゴシック" charset="-128"/>
              </a:rPr>
              <a:t>26</a:t>
            </a:r>
            <a:r>
              <a:rPr lang="ja-JP" altLang="en-US" sz="1400" dirty="0" smtClean="0">
                <a:solidFill>
                  <a:prstClr val="black"/>
                </a:solidFill>
                <a:latin typeface="ＭＳ Ｐゴシック" charset="-128"/>
              </a:rPr>
              <a:t>年度） </a:t>
            </a:r>
            <a:endParaRPr lang="en-US" altLang="ja-JP" sz="1400" dirty="0" smtClean="0">
              <a:solidFill>
                <a:prstClr val="black"/>
              </a:solidFill>
              <a:latin typeface="ＭＳ Ｐゴシック" charset="-128"/>
            </a:endParaRPr>
          </a:p>
          <a:p>
            <a:pPr algn="just" defTabSz="873125">
              <a:lnSpc>
                <a:spcPct val="120000"/>
              </a:lnSpc>
            </a:pPr>
            <a:r>
              <a:rPr lang="ja-JP" altLang="en-US" sz="1400" dirty="0" smtClean="0">
                <a:solidFill>
                  <a:prstClr val="black"/>
                </a:solidFill>
                <a:latin typeface="ＭＳ Ｐゴシック" charset="-128"/>
              </a:rPr>
              <a:t>  　</a:t>
            </a:r>
            <a:r>
              <a:rPr lang="en-US" altLang="ja-JP" sz="1400" dirty="0" smtClean="0">
                <a:solidFill>
                  <a:prstClr val="black"/>
                </a:solidFill>
                <a:latin typeface="ＭＳ Ｐゴシック" charset="-128"/>
              </a:rPr>
              <a:t>(</a:t>
            </a:r>
            <a:r>
              <a:rPr lang="en-US" altLang="ja-JP" sz="1400" dirty="0">
                <a:solidFill>
                  <a:prstClr val="black"/>
                </a:solidFill>
                <a:latin typeface="ＭＳ Ｐゴシック" charset="-128"/>
              </a:rPr>
              <a:t>2000</a:t>
            </a:r>
            <a:r>
              <a:rPr lang="ja-JP" altLang="en-US" sz="1400" dirty="0">
                <a:solidFill>
                  <a:prstClr val="black"/>
                </a:solidFill>
                <a:latin typeface="ＭＳ Ｐゴシック" charset="-128"/>
              </a:rPr>
              <a:t>～</a:t>
            </a:r>
            <a:r>
              <a:rPr lang="en-US" altLang="ja-JP" sz="1400" dirty="0">
                <a:solidFill>
                  <a:prstClr val="black"/>
                </a:solidFill>
                <a:latin typeface="ＭＳ Ｐゴシック" charset="-128"/>
              </a:rPr>
              <a:t>2002) </a:t>
            </a:r>
            <a:r>
              <a:rPr lang="en-US" altLang="ja-JP" sz="1400" dirty="0" smtClean="0">
                <a:solidFill>
                  <a:prstClr val="black"/>
                </a:solidFill>
                <a:latin typeface="ＭＳ Ｐゴシック" charset="-128"/>
              </a:rPr>
              <a:t>              </a:t>
            </a:r>
            <a:r>
              <a:rPr lang="en-US" altLang="ja-JP" sz="1400" dirty="0">
                <a:solidFill>
                  <a:prstClr val="black"/>
                </a:solidFill>
                <a:latin typeface="ＭＳ Ｐゴシック" charset="-128"/>
              </a:rPr>
              <a:t>(2003</a:t>
            </a:r>
            <a:r>
              <a:rPr lang="ja-JP" altLang="en-US" sz="1400" dirty="0">
                <a:solidFill>
                  <a:prstClr val="black"/>
                </a:solidFill>
                <a:latin typeface="ＭＳ Ｐゴシック" charset="-128"/>
              </a:rPr>
              <a:t>～</a:t>
            </a:r>
            <a:r>
              <a:rPr lang="en-US" altLang="ja-JP" sz="1400" dirty="0">
                <a:solidFill>
                  <a:prstClr val="black"/>
                </a:solidFill>
                <a:latin typeface="ＭＳ Ｐゴシック" charset="-128"/>
              </a:rPr>
              <a:t>2005)     </a:t>
            </a:r>
            <a:r>
              <a:rPr lang="en-US" altLang="ja-JP" sz="1400" dirty="0" smtClean="0">
                <a:solidFill>
                  <a:prstClr val="black"/>
                </a:solidFill>
                <a:latin typeface="ＭＳ Ｐゴシック" charset="-128"/>
              </a:rPr>
              <a:t>          </a:t>
            </a:r>
            <a:r>
              <a:rPr lang="en-US" altLang="ja-JP" sz="1400" dirty="0">
                <a:solidFill>
                  <a:prstClr val="black"/>
                </a:solidFill>
                <a:latin typeface="ＭＳ Ｐゴシック" charset="-128"/>
              </a:rPr>
              <a:t>(2006</a:t>
            </a:r>
            <a:r>
              <a:rPr lang="ja-JP" altLang="en-US" sz="1400" dirty="0">
                <a:solidFill>
                  <a:prstClr val="black"/>
                </a:solidFill>
                <a:latin typeface="ＭＳ Ｐゴシック" charset="-128"/>
              </a:rPr>
              <a:t>～</a:t>
            </a:r>
            <a:r>
              <a:rPr lang="en-US" altLang="ja-JP" sz="1400" dirty="0">
                <a:solidFill>
                  <a:prstClr val="black"/>
                </a:solidFill>
                <a:latin typeface="ＭＳ Ｐゴシック" charset="-128"/>
              </a:rPr>
              <a:t>2008)        </a:t>
            </a:r>
            <a:r>
              <a:rPr lang="en-US" altLang="ja-JP" sz="1400" dirty="0" smtClean="0">
                <a:solidFill>
                  <a:prstClr val="black"/>
                </a:solidFill>
                <a:latin typeface="ＭＳ Ｐゴシック" charset="-128"/>
              </a:rPr>
              <a:t>       </a:t>
            </a:r>
            <a:r>
              <a:rPr lang="en-US" altLang="ja-JP" sz="1400" dirty="0">
                <a:solidFill>
                  <a:prstClr val="black"/>
                </a:solidFill>
                <a:latin typeface="ＭＳ Ｐゴシック" charset="-128"/>
              </a:rPr>
              <a:t>(2009</a:t>
            </a:r>
            <a:r>
              <a:rPr lang="ja-JP" altLang="en-US" sz="1400" dirty="0">
                <a:solidFill>
                  <a:prstClr val="black"/>
                </a:solidFill>
                <a:latin typeface="ＭＳ Ｐゴシック" charset="-128"/>
              </a:rPr>
              <a:t>～</a:t>
            </a:r>
            <a:r>
              <a:rPr lang="en-US" altLang="ja-JP" sz="1400" dirty="0">
                <a:solidFill>
                  <a:prstClr val="black"/>
                </a:solidFill>
                <a:latin typeface="ＭＳ Ｐゴシック" charset="-128"/>
              </a:rPr>
              <a:t>2011</a:t>
            </a:r>
            <a:r>
              <a:rPr lang="en-US" altLang="ja-JP" sz="1400" dirty="0" smtClean="0">
                <a:solidFill>
                  <a:prstClr val="black"/>
                </a:solidFill>
                <a:latin typeface="ＭＳ Ｐゴシック" charset="-128"/>
              </a:rPr>
              <a:t>)</a:t>
            </a:r>
            <a:r>
              <a:rPr lang="ja-JP" altLang="en-US" sz="1400" dirty="0" smtClean="0">
                <a:solidFill>
                  <a:prstClr val="black"/>
                </a:solidFill>
                <a:latin typeface="ＭＳ Ｐゴシック" charset="-128"/>
              </a:rPr>
              <a:t>　　　　 　　　</a:t>
            </a:r>
            <a:r>
              <a:rPr lang="en-US" altLang="ja-JP" sz="1400" dirty="0" smtClean="0">
                <a:solidFill>
                  <a:prstClr val="black"/>
                </a:solidFill>
                <a:latin typeface="ＭＳ Ｐゴシック" charset="-128"/>
              </a:rPr>
              <a:t>(2012</a:t>
            </a:r>
            <a:r>
              <a:rPr lang="ja-JP" altLang="en-US" sz="1400" dirty="0" smtClean="0">
                <a:solidFill>
                  <a:prstClr val="black"/>
                </a:solidFill>
                <a:latin typeface="ＭＳ Ｐゴシック" charset="-128"/>
              </a:rPr>
              <a:t>～</a:t>
            </a:r>
            <a:r>
              <a:rPr lang="en-US" altLang="ja-JP" sz="1400" dirty="0" smtClean="0">
                <a:solidFill>
                  <a:prstClr val="black"/>
                </a:solidFill>
                <a:latin typeface="ＭＳ Ｐゴシック" charset="-128"/>
              </a:rPr>
              <a:t>2014)</a:t>
            </a:r>
            <a:endParaRPr lang="en-US" altLang="ja-JP" sz="1400" dirty="0">
              <a:solidFill>
                <a:prstClr val="black"/>
              </a:solidFill>
              <a:latin typeface="ＭＳ Ｐゴシック" charset="-128"/>
            </a:endParaRPr>
          </a:p>
          <a:p>
            <a:pPr algn="just" defTabSz="873125">
              <a:spcBef>
                <a:spcPct val="50000"/>
              </a:spcBef>
            </a:pPr>
            <a:r>
              <a:rPr lang="ja-JP" altLang="en-US" sz="1200" dirty="0">
                <a:solidFill>
                  <a:prstClr val="black"/>
                </a:solidFill>
                <a:latin typeface="ＭＳ ゴシック" pitchFamily="49" charset="-128"/>
                <a:ea typeface="ＭＳ ゴシック" pitchFamily="49" charset="-128"/>
              </a:rPr>
              <a:t>　　</a:t>
            </a:r>
            <a:endParaRPr lang="ja-JP" altLang="en-US" sz="1200" dirty="0">
              <a:solidFill>
                <a:prstClr val="black"/>
              </a:solidFill>
              <a:latin typeface="ＭＳ Ｐゴシック" charset="-128"/>
            </a:endParaRPr>
          </a:p>
          <a:p>
            <a:pPr algn="just" defTabSz="873125">
              <a:spcBef>
                <a:spcPct val="10000"/>
              </a:spcBef>
            </a:pPr>
            <a:endParaRPr lang="ja-JP" altLang="en-US" sz="1200" dirty="0">
              <a:solidFill>
                <a:prstClr val="black"/>
              </a:solidFill>
              <a:latin typeface="ＭＳ ゴシック" pitchFamily="49" charset="-128"/>
              <a:ea typeface="ＭＳ ゴシック" pitchFamily="49" charset="-128"/>
            </a:endParaRPr>
          </a:p>
          <a:p>
            <a:pPr algn="just" defTabSz="873125">
              <a:spcBef>
                <a:spcPct val="10000"/>
              </a:spcBef>
            </a:pPr>
            <a:endParaRPr lang="en-US" altLang="ja-JP" sz="1200" dirty="0">
              <a:solidFill>
                <a:prstClr val="black"/>
              </a:solidFill>
              <a:latin typeface="ＭＳ Ｐゴシック" charset="-128"/>
            </a:endParaRPr>
          </a:p>
        </p:txBody>
      </p:sp>
      <p:sp>
        <p:nvSpPr>
          <p:cNvPr id="2075" name="Text Box 38"/>
          <p:cNvSpPr txBox="1">
            <a:spLocks noChangeArrowheads="1"/>
          </p:cNvSpPr>
          <p:nvPr/>
        </p:nvSpPr>
        <p:spPr bwMode="auto">
          <a:xfrm>
            <a:off x="191254" y="5809169"/>
            <a:ext cx="1546093" cy="665913"/>
          </a:xfrm>
          <a:prstGeom prst="rect">
            <a:avLst/>
          </a:prstGeom>
          <a:solidFill>
            <a:srgbClr val="FFCC66"/>
          </a:solidFill>
          <a:ln w="12700">
            <a:solidFill>
              <a:schemeClr val="tx1"/>
            </a:solidFill>
            <a:miter lim="800000"/>
            <a:headEnd/>
            <a:tailEnd/>
          </a:ln>
        </p:spPr>
        <p:txBody>
          <a:bodyPr lIns="87279" tIns="43640" rIns="87279" bIns="43640" anchor="ctr"/>
          <a:lstStyle/>
          <a:p>
            <a:pPr algn="ctr" defTabSz="873125"/>
            <a:r>
              <a:rPr lang="ja-JP" altLang="en-US" b="1" dirty="0" smtClean="0">
                <a:solidFill>
                  <a:prstClr val="black"/>
                </a:solidFill>
                <a:latin typeface="Times New Roman" pitchFamily="18" charset="0"/>
              </a:rPr>
              <a:t>３，１５０円</a:t>
            </a:r>
            <a:endParaRPr lang="ja-JP" altLang="en-US" b="1" dirty="0">
              <a:solidFill>
                <a:prstClr val="black"/>
              </a:solidFill>
              <a:latin typeface="Times New Roman" pitchFamily="18" charset="0"/>
            </a:endParaRPr>
          </a:p>
        </p:txBody>
      </p:sp>
      <p:sp>
        <p:nvSpPr>
          <p:cNvPr id="2077" name="AutoShape 40"/>
          <p:cNvSpPr>
            <a:spLocks noChangeArrowheads="1"/>
          </p:cNvSpPr>
          <p:nvPr/>
        </p:nvSpPr>
        <p:spPr bwMode="auto">
          <a:xfrm>
            <a:off x="1825255" y="5962392"/>
            <a:ext cx="286046" cy="399900"/>
          </a:xfrm>
          <a:prstGeom prst="rightArrow">
            <a:avLst>
              <a:gd name="adj1" fmla="val 36806"/>
              <a:gd name="adj2" fmla="val 56473"/>
            </a:avLst>
          </a:prstGeom>
          <a:solidFill>
            <a:srgbClr val="6699FF"/>
          </a:solidFill>
          <a:ln w="12700">
            <a:solidFill>
              <a:schemeClr val="tx1"/>
            </a:solidFill>
            <a:miter lim="800000"/>
            <a:headEnd/>
            <a:tailEnd/>
          </a:ln>
        </p:spPr>
        <p:txBody>
          <a:bodyPr wrap="none" anchor="ctr"/>
          <a:lstStyle/>
          <a:p>
            <a:pPr algn="ctr" defTabSz="912813">
              <a:spcBef>
                <a:spcPct val="50000"/>
              </a:spcBef>
            </a:pPr>
            <a:endParaRPr lang="ja-JP" altLang="ja-JP" sz="2800" b="1">
              <a:solidFill>
                <a:prstClr val="black"/>
              </a:solidFill>
              <a:latin typeface="Verdana" pitchFamily="34" charset="0"/>
              <a:ea typeface="ＤＦ平成ゴシック体W5" pitchFamily="1" charset="-128"/>
            </a:endParaRPr>
          </a:p>
        </p:txBody>
      </p:sp>
      <p:sp>
        <p:nvSpPr>
          <p:cNvPr id="7209" name="Text Box 41"/>
          <p:cNvSpPr txBox="1">
            <a:spLocks noChangeArrowheads="1"/>
          </p:cNvSpPr>
          <p:nvPr/>
        </p:nvSpPr>
        <p:spPr bwMode="auto">
          <a:xfrm>
            <a:off x="62" y="4782393"/>
            <a:ext cx="6825208" cy="380520"/>
          </a:xfrm>
          <a:prstGeom prst="rect">
            <a:avLst/>
          </a:prstGeom>
          <a:noFill/>
          <a:ln w="12700">
            <a:noFill/>
            <a:miter lim="800000"/>
            <a:headEnd/>
            <a:tailEnd/>
          </a:ln>
          <a:effectLst/>
        </p:spPr>
        <p:txBody>
          <a:bodyPr wrap="square" lIns="87279" tIns="43640" rIns="87279" bIns="43640">
            <a:spAutoFit/>
          </a:bodyPr>
          <a:lstStyle/>
          <a:p>
            <a:pPr defTabSz="873125">
              <a:spcBef>
                <a:spcPct val="50000"/>
              </a:spcBef>
              <a:defRPr/>
            </a:pPr>
            <a:r>
              <a:rPr lang="ja-JP" altLang="en-US" sz="1900" dirty="0" smtClean="0">
                <a:solidFill>
                  <a:prstClr val="black"/>
                </a:solidFill>
                <a:latin typeface="Verdana" pitchFamily="34" charset="0"/>
              </a:rPr>
              <a:t>② </a:t>
            </a:r>
            <a:r>
              <a:rPr lang="en-US" altLang="ja-JP" dirty="0" smtClean="0">
                <a:solidFill>
                  <a:prstClr val="black"/>
                </a:solidFill>
              </a:rPr>
              <a:t>65</a:t>
            </a:r>
            <a:r>
              <a:rPr lang="ja-JP" altLang="en-US" dirty="0">
                <a:solidFill>
                  <a:prstClr val="black"/>
                </a:solidFill>
              </a:rPr>
              <a:t>歳以上が支払う</a:t>
            </a:r>
            <a:r>
              <a:rPr lang="ja-JP" altLang="en-US" dirty="0" smtClean="0">
                <a:solidFill>
                  <a:prstClr val="black"/>
                </a:solidFill>
              </a:rPr>
              <a:t>保険料 </a:t>
            </a:r>
            <a:r>
              <a:rPr lang="en-US" altLang="ja-JP" sz="1600" b="1" dirty="0" smtClean="0">
                <a:solidFill>
                  <a:prstClr val="black"/>
                </a:solidFill>
                <a:latin typeface="ＭＳ Ｐゴシック" pitchFamily="50" charset="-128"/>
              </a:rPr>
              <a:t>〔 </a:t>
            </a:r>
            <a:r>
              <a:rPr lang="ja-JP" altLang="en-US" sz="1600" b="1" dirty="0" smtClean="0">
                <a:solidFill>
                  <a:prstClr val="black"/>
                </a:solidFill>
                <a:latin typeface="ＭＳ Ｐゴシック" pitchFamily="50" charset="-128"/>
              </a:rPr>
              <a:t>基準額</a:t>
            </a:r>
            <a:r>
              <a:rPr lang="en-US" altLang="ja-JP" sz="1600" b="1" dirty="0" smtClean="0">
                <a:solidFill>
                  <a:prstClr val="black"/>
                </a:solidFill>
                <a:latin typeface="ＭＳ Ｐゴシック" pitchFamily="50" charset="-128"/>
              </a:rPr>
              <a:t> </a:t>
            </a:r>
            <a:r>
              <a:rPr lang="ja-JP" altLang="en-US" sz="1600" b="1" dirty="0" smtClean="0">
                <a:solidFill>
                  <a:prstClr val="black"/>
                </a:solidFill>
                <a:latin typeface="ＭＳ Ｐゴシック" pitchFamily="50" charset="-128"/>
              </a:rPr>
              <a:t>の推移</a:t>
            </a:r>
            <a:r>
              <a:rPr lang="en-US" altLang="ja-JP" sz="1600" b="1" dirty="0" smtClean="0">
                <a:solidFill>
                  <a:prstClr val="black"/>
                </a:solidFill>
                <a:latin typeface="ＭＳ Ｐゴシック" pitchFamily="50" charset="-128"/>
              </a:rPr>
              <a:t>〕</a:t>
            </a:r>
            <a:endParaRPr lang="en-US" altLang="ja-JP" sz="1600" b="1" dirty="0">
              <a:solidFill>
                <a:prstClr val="black"/>
              </a:solidFill>
              <a:latin typeface="ＭＳ Ｐゴシック" pitchFamily="50" charset="-128"/>
            </a:endParaRPr>
          </a:p>
        </p:txBody>
      </p:sp>
      <p:sp>
        <p:nvSpPr>
          <p:cNvPr id="40" name="正方形/長方形 39"/>
          <p:cNvSpPr/>
          <p:nvPr/>
        </p:nvSpPr>
        <p:spPr>
          <a:xfrm>
            <a:off x="229569" y="4435511"/>
            <a:ext cx="8136904" cy="288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6316" tIns="48157" rIns="96316" bIns="48157" anchor="ctr"/>
          <a:lstStyle/>
          <a:p>
            <a:pPr defTabSz="912813">
              <a:defRPr/>
            </a:pPr>
            <a:r>
              <a:rPr lang="en-US" altLang="ja-JP" sz="1100" dirty="0">
                <a:solidFill>
                  <a:prstClr val="black"/>
                </a:solidFill>
                <a:latin typeface="HGPｺﾞｼｯｸM" pitchFamily="50" charset="-128"/>
                <a:ea typeface="HGPｺﾞｼｯｸM" pitchFamily="50" charset="-128"/>
              </a:rPr>
              <a:t>※</a:t>
            </a:r>
            <a:r>
              <a:rPr lang="ja-JP" altLang="en-US" sz="1100" dirty="0">
                <a:solidFill>
                  <a:prstClr val="black"/>
                </a:solidFill>
                <a:latin typeface="HGPｺﾞｼｯｸM" pitchFamily="50" charset="-128"/>
                <a:ea typeface="HGPｺﾞｼｯｸM" pitchFamily="50" charset="-128"/>
              </a:rPr>
              <a:t>介護保険に係る事務コストや人件費などは含まない（地方交付税により措置されている）。</a:t>
            </a:r>
          </a:p>
        </p:txBody>
      </p:sp>
      <p:sp>
        <p:nvSpPr>
          <p:cNvPr id="41" name="Rectangle 34"/>
          <p:cNvSpPr>
            <a:spLocks noChangeArrowheads="1"/>
          </p:cNvSpPr>
          <p:nvPr/>
        </p:nvSpPr>
        <p:spPr bwMode="auto">
          <a:xfrm>
            <a:off x="8300169" y="1112740"/>
            <a:ext cx="899145" cy="2973536"/>
          </a:xfrm>
          <a:prstGeom prst="rect">
            <a:avLst/>
          </a:prstGeom>
          <a:solidFill>
            <a:srgbClr val="66FF66">
              <a:alpha val="50195"/>
            </a:srgbClr>
          </a:solidFill>
          <a:ln w="9525">
            <a:solidFill>
              <a:schemeClr val="tx1"/>
            </a:solidFill>
            <a:miter lim="800000"/>
            <a:headEnd/>
            <a:tailEnd/>
          </a:ln>
        </p:spPr>
        <p:txBody>
          <a:bodyPr wrap="none" lIns="18000" rIns="18000" anchor="ctr"/>
          <a:lstStyle/>
          <a:p>
            <a:pPr algn="ctr" defTabSz="912813"/>
            <a:r>
              <a:rPr lang="ja-JP" altLang="en-US" sz="1600" b="1" dirty="0">
                <a:solidFill>
                  <a:prstClr val="black"/>
                </a:solidFill>
                <a:latin typeface="Times New Roman" pitchFamily="18" charset="0"/>
              </a:rPr>
              <a:t>３０６</a:t>
            </a:r>
            <a:endParaRPr lang="en-US" altLang="ja-JP" sz="1600" b="1" dirty="0">
              <a:solidFill>
                <a:prstClr val="black"/>
              </a:solidFill>
              <a:latin typeface="Times New Roman" pitchFamily="18" charset="0"/>
            </a:endParaRPr>
          </a:p>
          <a:p>
            <a:pPr algn="ctr" defTabSz="912813"/>
            <a:r>
              <a:rPr lang="ja-JP" altLang="en-US" sz="1600" b="1" dirty="0">
                <a:solidFill>
                  <a:prstClr val="black"/>
                </a:solidFill>
                <a:latin typeface="Times New Roman" pitchFamily="18" charset="0"/>
              </a:rPr>
              <a:t>億円</a:t>
            </a:r>
          </a:p>
        </p:txBody>
      </p:sp>
      <p:sp>
        <p:nvSpPr>
          <p:cNvPr id="43" name="タイトル 1"/>
          <p:cNvSpPr>
            <a:spLocks noGrp="1"/>
          </p:cNvSpPr>
          <p:nvPr>
            <p:ph type="title"/>
          </p:nvPr>
        </p:nvSpPr>
        <p:spPr>
          <a:xfrm>
            <a:off x="15949" y="89328"/>
            <a:ext cx="9906000" cy="503659"/>
          </a:xfrm>
          <a:noFill/>
        </p:spPr>
        <p:txBody>
          <a:bodyPr>
            <a:noAutofit/>
          </a:bodyPr>
          <a:lstStyle/>
          <a:p>
            <a:pPr algn="l"/>
            <a:r>
              <a:rPr lang="ja-JP" altLang="en-US" sz="2400" dirty="0" smtClean="0">
                <a:latin typeface="HGP創英角ｺﾞｼｯｸUB" pitchFamily="50" charset="-128"/>
                <a:ea typeface="HGP創英角ｺﾞｼｯｸUB" pitchFamily="50" charset="-128"/>
              </a:rPr>
              <a:t>　</a:t>
            </a:r>
            <a:r>
              <a:rPr lang="en-US" altLang="ja-JP" sz="2400" dirty="0">
                <a:latin typeface="HGP創英角ｺﾞｼｯｸUB" pitchFamily="50" charset="-128"/>
                <a:ea typeface="HGP創英角ｺﾞｼｯｸUB" pitchFamily="50" charset="-128"/>
              </a:rPr>
              <a:t>(2</a:t>
            </a:r>
            <a:r>
              <a:rPr lang="en-US" altLang="ja-JP" sz="2400" dirty="0" smtClean="0">
                <a:latin typeface="HGP創英角ｺﾞｼｯｸUB" pitchFamily="50" charset="-128"/>
                <a:ea typeface="HGP創英角ｺﾞｼｯｸUB" pitchFamily="50" charset="-128"/>
              </a:rPr>
              <a:t>)</a:t>
            </a:r>
            <a:r>
              <a:rPr lang="ja-JP" altLang="en-US" sz="2400" dirty="0" smtClean="0">
                <a:latin typeface="HGP創英角ｺﾞｼｯｸUB" pitchFamily="50" charset="-128"/>
                <a:ea typeface="HGP創英角ｺﾞｼｯｸUB" pitchFamily="50" charset="-128"/>
              </a:rPr>
              <a:t>金沢市における</a:t>
            </a:r>
            <a:r>
              <a:rPr kumimoji="1" lang="ja-JP" altLang="en-US" sz="2400" dirty="0" smtClean="0">
                <a:latin typeface="HGP創英角ｺﾞｼｯｸUB" pitchFamily="50" charset="-128"/>
                <a:ea typeface="HGP創英角ｺﾞｼｯｸUB" pitchFamily="50" charset="-128"/>
              </a:rPr>
              <a:t>介護費用と保険料の推移</a:t>
            </a:r>
            <a:endParaRPr kumimoji="1" lang="ja-JP" altLang="en-US" sz="2400" dirty="0">
              <a:latin typeface="HGP創英角ｺﾞｼｯｸUB" pitchFamily="50" charset="-128"/>
              <a:ea typeface="HGP創英角ｺﾞｼｯｸUB" pitchFamily="50" charset="-128"/>
            </a:endParaRPr>
          </a:p>
        </p:txBody>
      </p:sp>
      <p:sp>
        <p:nvSpPr>
          <p:cNvPr id="47" name="Text Box 39"/>
          <p:cNvSpPr txBox="1">
            <a:spLocks noChangeArrowheads="1"/>
          </p:cNvSpPr>
          <p:nvPr/>
        </p:nvSpPr>
        <p:spPr bwMode="auto">
          <a:xfrm>
            <a:off x="2182019" y="5815202"/>
            <a:ext cx="1543147" cy="664363"/>
          </a:xfrm>
          <a:prstGeom prst="rect">
            <a:avLst/>
          </a:prstGeom>
          <a:solidFill>
            <a:srgbClr val="FFCC66"/>
          </a:solidFill>
          <a:ln w="12700">
            <a:solidFill>
              <a:schemeClr val="tx1"/>
            </a:solidFill>
            <a:miter lim="800000"/>
            <a:headEnd/>
            <a:tailEnd/>
          </a:ln>
        </p:spPr>
        <p:txBody>
          <a:bodyPr wrap="none" lIns="87279" tIns="43640" rIns="87279" bIns="43640" anchor="ctr"/>
          <a:lstStyle/>
          <a:p>
            <a:pPr algn="ctr" defTabSz="873125"/>
            <a:r>
              <a:rPr lang="ja-JP" altLang="en-US" b="1" dirty="0" smtClean="0">
                <a:solidFill>
                  <a:prstClr val="black"/>
                </a:solidFill>
                <a:latin typeface="Times New Roman" pitchFamily="18" charset="0"/>
              </a:rPr>
              <a:t>３，９３０円</a:t>
            </a:r>
            <a:endParaRPr lang="ja-JP" altLang="en-US" b="1" dirty="0">
              <a:solidFill>
                <a:prstClr val="black"/>
              </a:solidFill>
              <a:latin typeface="Times New Roman" pitchFamily="18" charset="0"/>
            </a:endParaRPr>
          </a:p>
          <a:p>
            <a:pPr algn="ctr" defTabSz="873125"/>
            <a:r>
              <a:rPr lang="ja-JP" altLang="en-US" b="1" dirty="0">
                <a:solidFill>
                  <a:prstClr val="black"/>
                </a:solidFill>
                <a:latin typeface="Times New Roman" pitchFamily="18" charset="0"/>
              </a:rPr>
              <a:t>（</a:t>
            </a:r>
            <a:r>
              <a:rPr lang="ja-JP" altLang="en-US" b="1" dirty="0" smtClean="0">
                <a:solidFill>
                  <a:prstClr val="black"/>
                </a:solidFill>
                <a:latin typeface="Times New Roman" pitchFamily="18" charset="0"/>
              </a:rPr>
              <a:t>＋２５％</a:t>
            </a:r>
            <a:r>
              <a:rPr lang="ja-JP" altLang="en-US" b="1" dirty="0">
                <a:solidFill>
                  <a:prstClr val="black"/>
                </a:solidFill>
                <a:latin typeface="Times New Roman" pitchFamily="18" charset="0"/>
              </a:rPr>
              <a:t>）</a:t>
            </a:r>
          </a:p>
        </p:txBody>
      </p:sp>
      <p:sp>
        <p:nvSpPr>
          <p:cNvPr id="48" name="AutoShape 40"/>
          <p:cNvSpPr>
            <a:spLocks noChangeArrowheads="1"/>
          </p:cNvSpPr>
          <p:nvPr/>
        </p:nvSpPr>
        <p:spPr bwMode="auto">
          <a:xfrm>
            <a:off x="3806336" y="5953428"/>
            <a:ext cx="286046" cy="399900"/>
          </a:xfrm>
          <a:prstGeom prst="rightArrow">
            <a:avLst>
              <a:gd name="adj1" fmla="val 36806"/>
              <a:gd name="adj2" fmla="val 56473"/>
            </a:avLst>
          </a:prstGeom>
          <a:solidFill>
            <a:srgbClr val="6699FF"/>
          </a:solidFill>
          <a:ln w="12700">
            <a:solidFill>
              <a:schemeClr val="tx1"/>
            </a:solidFill>
            <a:miter lim="800000"/>
            <a:headEnd/>
            <a:tailEnd/>
          </a:ln>
        </p:spPr>
        <p:txBody>
          <a:bodyPr wrap="none" anchor="ctr"/>
          <a:lstStyle/>
          <a:p>
            <a:pPr algn="ctr" defTabSz="912813">
              <a:spcBef>
                <a:spcPct val="50000"/>
              </a:spcBef>
            </a:pPr>
            <a:endParaRPr lang="ja-JP" altLang="ja-JP" sz="2800" b="1">
              <a:solidFill>
                <a:prstClr val="black"/>
              </a:solidFill>
              <a:latin typeface="Verdana" pitchFamily="34" charset="0"/>
              <a:ea typeface="ＤＦ平成ゴシック体W5" pitchFamily="1" charset="-128"/>
            </a:endParaRPr>
          </a:p>
        </p:txBody>
      </p:sp>
      <p:sp>
        <p:nvSpPr>
          <p:cNvPr id="49" name="Text Box 39"/>
          <p:cNvSpPr txBox="1">
            <a:spLocks noChangeArrowheads="1"/>
          </p:cNvSpPr>
          <p:nvPr/>
        </p:nvSpPr>
        <p:spPr bwMode="auto">
          <a:xfrm>
            <a:off x="4163340" y="5806238"/>
            <a:ext cx="1543147" cy="664363"/>
          </a:xfrm>
          <a:prstGeom prst="rect">
            <a:avLst/>
          </a:prstGeom>
          <a:solidFill>
            <a:srgbClr val="FFCC66"/>
          </a:solidFill>
          <a:ln w="12700">
            <a:solidFill>
              <a:schemeClr val="tx1"/>
            </a:solidFill>
            <a:miter lim="800000"/>
            <a:headEnd/>
            <a:tailEnd/>
          </a:ln>
        </p:spPr>
        <p:txBody>
          <a:bodyPr wrap="none" lIns="87279" tIns="43640" rIns="87279" bIns="43640" anchor="ctr"/>
          <a:lstStyle/>
          <a:p>
            <a:pPr algn="ctr" defTabSz="873125"/>
            <a:r>
              <a:rPr lang="ja-JP" altLang="en-US" b="1" dirty="0" smtClean="0">
                <a:solidFill>
                  <a:prstClr val="black"/>
                </a:solidFill>
                <a:latin typeface="Times New Roman" pitchFamily="18" charset="0"/>
              </a:rPr>
              <a:t>４，７５０円</a:t>
            </a:r>
            <a:endParaRPr lang="ja-JP" altLang="en-US" b="1" dirty="0">
              <a:solidFill>
                <a:prstClr val="black"/>
              </a:solidFill>
              <a:latin typeface="Times New Roman" pitchFamily="18" charset="0"/>
            </a:endParaRPr>
          </a:p>
          <a:p>
            <a:pPr algn="ctr" defTabSz="873125"/>
            <a:r>
              <a:rPr lang="ja-JP" altLang="en-US" b="1" dirty="0">
                <a:solidFill>
                  <a:prstClr val="black"/>
                </a:solidFill>
                <a:latin typeface="Times New Roman" pitchFamily="18" charset="0"/>
              </a:rPr>
              <a:t>（</a:t>
            </a:r>
            <a:r>
              <a:rPr lang="ja-JP" altLang="en-US" b="1" dirty="0" smtClean="0">
                <a:solidFill>
                  <a:prstClr val="black"/>
                </a:solidFill>
                <a:latin typeface="Times New Roman" pitchFamily="18" charset="0"/>
              </a:rPr>
              <a:t>＋２１％</a:t>
            </a:r>
            <a:r>
              <a:rPr lang="ja-JP" altLang="en-US" b="1" dirty="0">
                <a:solidFill>
                  <a:prstClr val="black"/>
                </a:solidFill>
                <a:latin typeface="Times New Roman" pitchFamily="18" charset="0"/>
              </a:rPr>
              <a:t>）</a:t>
            </a:r>
          </a:p>
        </p:txBody>
      </p:sp>
      <p:sp>
        <p:nvSpPr>
          <p:cNvPr id="50" name="AutoShape 40"/>
          <p:cNvSpPr>
            <a:spLocks noChangeArrowheads="1"/>
          </p:cNvSpPr>
          <p:nvPr/>
        </p:nvSpPr>
        <p:spPr bwMode="auto">
          <a:xfrm>
            <a:off x="5769635" y="5966875"/>
            <a:ext cx="286046" cy="399900"/>
          </a:xfrm>
          <a:prstGeom prst="rightArrow">
            <a:avLst>
              <a:gd name="adj1" fmla="val 36806"/>
              <a:gd name="adj2" fmla="val 56473"/>
            </a:avLst>
          </a:prstGeom>
          <a:solidFill>
            <a:srgbClr val="6699FF"/>
          </a:solidFill>
          <a:ln w="12700">
            <a:solidFill>
              <a:schemeClr val="tx1"/>
            </a:solidFill>
            <a:miter lim="800000"/>
            <a:headEnd/>
            <a:tailEnd/>
          </a:ln>
        </p:spPr>
        <p:txBody>
          <a:bodyPr wrap="none" anchor="ctr"/>
          <a:lstStyle/>
          <a:p>
            <a:pPr algn="ctr" defTabSz="912813">
              <a:spcBef>
                <a:spcPct val="50000"/>
              </a:spcBef>
            </a:pPr>
            <a:endParaRPr lang="ja-JP" altLang="ja-JP" sz="2800" b="1">
              <a:solidFill>
                <a:prstClr val="black"/>
              </a:solidFill>
              <a:latin typeface="Verdana" pitchFamily="34" charset="0"/>
              <a:ea typeface="ＤＦ平成ゴシック体W5" pitchFamily="1" charset="-128"/>
            </a:endParaRPr>
          </a:p>
        </p:txBody>
      </p:sp>
      <p:sp>
        <p:nvSpPr>
          <p:cNvPr id="51" name="Text Box 39"/>
          <p:cNvSpPr txBox="1">
            <a:spLocks noChangeArrowheads="1"/>
          </p:cNvSpPr>
          <p:nvPr/>
        </p:nvSpPr>
        <p:spPr bwMode="auto">
          <a:xfrm>
            <a:off x="6126499" y="5819685"/>
            <a:ext cx="1543147" cy="664363"/>
          </a:xfrm>
          <a:prstGeom prst="rect">
            <a:avLst/>
          </a:prstGeom>
          <a:solidFill>
            <a:srgbClr val="FFCC66"/>
          </a:solidFill>
          <a:ln w="12700">
            <a:solidFill>
              <a:schemeClr val="tx1"/>
            </a:solidFill>
            <a:miter lim="800000"/>
            <a:headEnd/>
            <a:tailEnd/>
          </a:ln>
        </p:spPr>
        <p:txBody>
          <a:bodyPr wrap="none" lIns="87279" tIns="43640" rIns="87279" bIns="43640" anchor="ctr"/>
          <a:lstStyle/>
          <a:p>
            <a:pPr algn="ctr" defTabSz="873125"/>
            <a:r>
              <a:rPr lang="ja-JP" altLang="en-US" b="1" dirty="0" smtClean="0">
                <a:solidFill>
                  <a:prstClr val="black"/>
                </a:solidFill>
                <a:latin typeface="Times New Roman" pitchFamily="18" charset="0"/>
              </a:rPr>
              <a:t>４，７５０円</a:t>
            </a:r>
            <a:endParaRPr lang="ja-JP" altLang="en-US" b="1" dirty="0">
              <a:solidFill>
                <a:prstClr val="black"/>
              </a:solidFill>
              <a:latin typeface="Times New Roman" pitchFamily="18" charset="0"/>
            </a:endParaRPr>
          </a:p>
          <a:p>
            <a:pPr algn="ctr" defTabSz="873125"/>
            <a:r>
              <a:rPr lang="ja-JP" altLang="en-US" b="1" dirty="0" smtClean="0">
                <a:solidFill>
                  <a:prstClr val="black"/>
                </a:solidFill>
                <a:latin typeface="Times New Roman" pitchFamily="18" charset="0"/>
              </a:rPr>
              <a:t>（０％</a:t>
            </a:r>
            <a:r>
              <a:rPr lang="ja-JP" altLang="en-US" b="1" dirty="0">
                <a:solidFill>
                  <a:prstClr val="black"/>
                </a:solidFill>
                <a:latin typeface="Times New Roman" pitchFamily="18" charset="0"/>
              </a:rPr>
              <a:t>）</a:t>
            </a:r>
          </a:p>
        </p:txBody>
      </p:sp>
      <p:sp>
        <p:nvSpPr>
          <p:cNvPr id="52" name="AutoShape 40"/>
          <p:cNvSpPr>
            <a:spLocks noChangeArrowheads="1"/>
          </p:cNvSpPr>
          <p:nvPr/>
        </p:nvSpPr>
        <p:spPr bwMode="auto">
          <a:xfrm>
            <a:off x="7737400" y="5971358"/>
            <a:ext cx="286046" cy="399900"/>
          </a:xfrm>
          <a:prstGeom prst="rightArrow">
            <a:avLst>
              <a:gd name="adj1" fmla="val 36806"/>
              <a:gd name="adj2" fmla="val 56473"/>
            </a:avLst>
          </a:prstGeom>
          <a:solidFill>
            <a:srgbClr val="6699FF"/>
          </a:solidFill>
          <a:ln w="12700">
            <a:solidFill>
              <a:schemeClr val="tx1"/>
            </a:solidFill>
            <a:miter lim="800000"/>
            <a:headEnd/>
            <a:tailEnd/>
          </a:ln>
        </p:spPr>
        <p:txBody>
          <a:bodyPr wrap="none" anchor="ctr"/>
          <a:lstStyle/>
          <a:p>
            <a:pPr algn="ctr" defTabSz="912813">
              <a:spcBef>
                <a:spcPct val="50000"/>
              </a:spcBef>
            </a:pPr>
            <a:endParaRPr lang="ja-JP" altLang="ja-JP" sz="2800" b="1">
              <a:solidFill>
                <a:prstClr val="black"/>
              </a:solidFill>
              <a:latin typeface="Verdana" pitchFamily="34" charset="0"/>
              <a:ea typeface="ＤＦ平成ゴシック体W5" pitchFamily="1" charset="-128"/>
            </a:endParaRPr>
          </a:p>
        </p:txBody>
      </p:sp>
      <p:sp>
        <p:nvSpPr>
          <p:cNvPr id="53" name="Text Box 39"/>
          <p:cNvSpPr txBox="1">
            <a:spLocks noChangeArrowheads="1"/>
          </p:cNvSpPr>
          <p:nvPr/>
        </p:nvSpPr>
        <p:spPr bwMode="auto">
          <a:xfrm>
            <a:off x="8094015" y="5824168"/>
            <a:ext cx="1668687" cy="664363"/>
          </a:xfrm>
          <a:prstGeom prst="rect">
            <a:avLst/>
          </a:prstGeom>
          <a:solidFill>
            <a:srgbClr val="FFCC66"/>
          </a:solidFill>
          <a:ln w="12700">
            <a:solidFill>
              <a:schemeClr val="tx1"/>
            </a:solidFill>
            <a:miter lim="800000"/>
            <a:headEnd/>
            <a:tailEnd/>
          </a:ln>
        </p:spPr>
        <p:txBody>
          <a:bodyPr wrap="none" lIns="87279" tIns="43640" rIns="87279" bIns="43640" anchor="ctr"/>
          <a:lstStyle/>
          <a:p>
            <a:pPr algn="ctr" defTabSz="873125"/>
            <a:r>
              <a:rPr lang="ja-JP" altLang="en-US" b="1" dirty="0" smtClean="0">
                <a:solidFill>
                  <a:prstClr val="black"/>
                </a:solidFill>
                <a:latin typeface="Times New Roman" pitchFamily="18" charset="0"/>
              </a:rPr>
              <a:t>５，６８０円</a:t>
            </a:r>
            <a:endParaRPr lang="en-US" altLang="ja-JP" b="1" dirty="0" smtClean="0">
              <a:solidFill>
                <a:prstClr val="black"/>
              </a:solidFill>
              <a:latin typeface="Times New Roman" pitchFamily="18" charset="0"/>
            </a:endParaRPr>
          </a:p>
          <a:p>
            <a:pPr algn="ctr" defTabSz="873125"/>
            <a:r>
              <a:rPr lang="ja-JP" altLang="en-US" b="1" dirty="0" smtClean="0">
                <a:solidFill>
                  <a:prstClr val="black"/>
                </a:solidFill>
                <a:latin typeface="Times New Roman" pitchFamily="18" charset="0"/>
              </a:rPr>
              <a:t>（＋２０％）</a:t>
            </a:r>
            <a:endParaRPr lang="en-US" altLang="ja-JP" b="1" dirty="0" smtClean="0">
              <a:solidFill>
                <a:prstClr val="black"/>
              </a:solidFill>
              <a:latin typeface="Times New Roman" pitchFamily="18" charset="0"/>
            </a:endParaRPr>
          </a:p>
        </p:txBody>
      </p:sp>
      <p:sp>
        <p:nvSpPr>
          <p:cNvPr id="54" name="角丸四角形 53"/>
          <p:cNvSpPr/>
          <p:nvPr/>
        </p:nvSpPr>
        <p:spPr bwMode="auto">
          <a:xfrm>
            <a:off x="128472" y="608684"/>
            <a:ext cx="9577064" cy="504056"/>
          </a:xfrm>
          <a:prstGeom prst="roundRect">
            <a:avLst/>
          </a:prstGeom>
          <a:solidFill>
            <a:srgbClr val="FFFF99"/>
          </a:solidFill>
          <a:ln>
            <a:headEnd/>
            <a:tailEnd/>
          </a:ln>
        </p:spPr>
        <p:style>
          <a:lnRef idx="2">
            <a:schemeClr val="accent6"/>
          </a:lnRef>
          <a:fillRef idx="1">
            <a:schemeClr val="lt1"/>
          </a:fillRef>
          <a:effectRef idx="0">
            <a:schemeClr val="accent6"/>
          </a:effectRef>
          <a:fontRef idx="minor">
            <a:schemeClr val="dk1"/>
          </a:fontRef>
        </p:style>
        <p:txBody>
          <a:bodyPr lIns="68415" tIns="34208" rIns="68415" bIns="34208" rtlCol="0" anchor="ctr"/>
          <a:lstStyle/>
          <a:p>
            <a:pPr marL="201613" indent="-201613" algn="just" defTabSz="957263"/>
            <a:r>
              <a:rPr lang="ja-JP" altLang="en-US" sz="1400" dirty="0" smtClean="0">
                <a:solidFill>
                  <a:prstClr val="black"/>
                </a:solidFill>
                <a:latin typeface="ＭＳ ゴシック" pitchFamily="49" charset="-128"/>
                <a:ea typeface="ＭＳ ゴシック" pitchFamily="49" charset="-128"/>
              </a:rPr>
              <a:t>○ </a:t>
            </a:r>
            <a:r>
              <a:rPr lang="ja-JP" altLang="en-US" sz="1400" dirty="0" smtClean="0">
                <a:solidFill>
                  <a:prstClr val="black"/>
                </a:solidFill>
                <a:latin typeface="メイリオ" pitchFamily="50" charset="-128"/>
                <a:ea typeface="メイリオ" pitchFamily="50" charset="-128"/>
                <a:cs typeface="メイリオ" pitchFamily="50" charset="-128"/>
              </a:rPr>
              <a:t>この１２年間で、介護保険の</a:t>
            </a:r>
            <a:r>
              <a:rPr lang="ja-JP" altLang="en-US" sz="1400" b="1" u="sng" dirty="0" smtClean="0">
                <a:solidFill>
                  <a:prstClr val="black"/>
                </a:solidFill>
                <a:latin typeface="メイリオ" pitchFamily="50" charset="-128"/>
                <a:ea typeface="メイリオ" pitchFamily="50" charset="-128"/>
                <a:cs typeface="メイリオ" pitchFamily="50" charset="-128"/>
              </a:rPr>
              <a:t>総費用は約２</a:t>
            </a:r>
            <a:r>
              <a:rPr lang="en-US" altLang="ja-JP" sz="1400" b="1" u="sng" dirty="0" smtClean="0">
                <a:solidFill>
                  <a:prstClr val="black"/>
                </a:solidFill>
                <a:latin typeface="メイリオ" pitchFamily="50" charset="-128"/>
                <a:ea typeface="メイリオ" pitchFamily="50" charset="-128"/>
                <a:cs typeface="メイリオ" pitchFamily="50" charset="-128"/>
              </a:rPr>
              <a:t>.</a:t>
            </a:r>
            <a:r>
              <a:rPr lang="ja-JP" altLang="en-US" sz="1400" b="1" u="sng" dirty="0" smtClean="0">
                <a:solidFill>
                  <a:prstClr val="black"/>
                </a:solidFill>
                <a:latin typeface="メイリオ" pitchFamily="50" charset="-128"/>
                <a:ea typeface="メイリオ" pitchFamily="50" charset="-128"/>
                <a:cs typeface="メイリオ" pitchFamily="50" charset="-128"/>
              </a:rPr>
              <a:t>２倍</a:t>
            </a:r>
            <a:r>
              <a:rPr lang="ja-JP" altLang="en-US" sz="1400" dirty="0" smtClean="0">
                <a:solidFill>
                  <a:prstClr val="black"/>
                </a:solidFill>
                <a:latin typeface="メイリオ" pitchFamily="50" charset="-128"/>
                <a:ea typeface="メイリオ" pitchFamily="50" charset="-128"/>
                <a:cs typeface="メイリオ" pitchFamily="50" charset="-128"/>
              </a:rPr>
              <a:t>に増加。　</a:t>
            </a:r>
            <a:r>
              <a:rPr lang="ja-JP" altLang="en-US" sz="1400" b="1" u="sng" dirty="0" smtClean="0">
                <a:solidFill>
                  <a:prstClr val="black"/>
                </a:solidFill>
                <a:latin typeface="メイリオ" pitchFamily="50" charset="-128"/>
                <a:ea typeface="メイリオ" pitchFamily="50" charset="-128"/>
                <a:cs typeface="メイリオ" pitchFamily="50" charset="-128"/>
              </a:rPr>
              <a:t>保険料の基準額は１</a:t>
            </a:r>
            <a:r>
              <a:rPr lang="en-US" altLang="ja-JP" sz="1400" b="1" u="sng" dirty="0" smtClean="0">
                <a:solidFill>
                  <a:prstClr val="black"/>
                </a:solidFill>
                <a:latin typeface="メイリオ" pitchFamily="50" charset="-128"/>
                <a:ea typeface="メイリオ" pitchFamily="50" charset="-128"/>
                <a:cs typeface="メイリオ" pitchFamily="50" charset="-128"/>
              </a:rPr>
              <a:t>.</a:t>
            </a:r>
            <a:r>
              <a:rPr lang="ja-JP" altLang="en-US" sz="1400" b="1" u="sng" dirty="0" smtClean="0">
                <a:solidFill>
                  <a:prstClr val="black"/>
                </a:solidFill>
                <a:latin typeface="メイリオ" pitchFamily="50" charset="-128"/>
                <a:ea typeface="メイリオ" pitchFamily="50" charset="-128"/>
                <a:cs typeface="メイリオ" pitchFamily="50" charset="-128"/>
              </a:rPr>
              <a:t>８倍</a:t>
            </a:r>
            <a:r>
              <a:rPr lang="ja-JP" altLang="en-US" sz="1400" dirty="0" smtClean="0">
                <a:solidFill>
                  <a:prstClr val="black"/>
                </a:solidFill>
                <a:latin typeface="メイリオ" pitchFamily="50" charset="-128"/>
                <a:ea typeface="メイリオ" pitchFamily="50" charset="-128"/>
                <a:cs typeface="メイリオ" pitchFamily="50" charset="-128"/>
              </a:rPr>
              <a:t>に増加。</a:t>
            </a:r>
            <a:endParaRPr lang="ja-JP" altLang="en-US" sz="1400" dirty="0">
              <a:solidFill>
                <a:prstClr val="black"/>
              </a:solidFill>
              <a:latin typeface="メイリオ" pitchFamily="50" charset="-128"/>
              <a:ea typeface="メイリオ" pitchFamily="50" charset="-128"/>
              <a:cs typeface="メイリオ" pitchFamily="50" charset="-128"/>
            </a:endParaRPr>
          </a:p>
        </p:txBody>
      </p:sp>
      <p:sp>
        <p:nvSpPr>
          <p:cNvPr id="55" name="テキスト ボックス 54"/>
          <p:cNvSpPr txBox="1"/>
          <p:nvPr/>
        </p:nvSpPr>
        <p:spPr>
          <a:xfrm>
            <a:off x="558175" y="4161625"/>
            <a:ext cx="1448739" cy="184666"/>
          </a:xfrm>
          <a:prstGeom prst="rect">
            <a:avLst/>
          </a:prstGeom>
          <a:solidFill>
            <a:schemeClr val="bg1"/>
          </a:solidFill>
          <a:ln>
            <a:solidFill>
              <a:schemeClr val="tx1"/>
            </a:solidFill>
          </a:ln>
        </p:spPr>
        <p:txBody>
          <a:bodyPr wrap="square" lIns="0" tIns="0" rIns="0" bIns="0" rtlCol="0">
            <a:spAutoFit/>
          </a:bodyPr>
          <a:lstStyle/>
          <a:p>
            <a:pPr algn="ctr" defTabSz="912813"/>
            <a:r>
              <a:rPr lang="ja-JP" altLang="en-US" sz="1200" dirty="0" smtClean="0">
                <a:solidFill>
                  <a:prstClr val="black"/>
                </a:solidFill>
              </a:rPr>
              <a:t>第１期（Ｈ１２年度）</a:t>
            </a:r>
            <a:endParaRPr lang="ja-JP" altLang="en-US" sz="1200" dirty="0">
              <a:solidFill>
                <a:prstClr val="black"/>
              </a:solidFill>
            </a:endParaRPr>
          </a:p>
        </p:txBody>
      </p:sp>
      <p:sp>
        <p:nvSpPr>
          <p:cNvPr id="65" name="テキスト ボックス 64"/>
          <p:cNvSpPr txBox="1"/>
          <p:nvPr/>
        </p:nvSpPr>
        <p:spPr>
          <a:xfrm>
            <a:off x="2378595" y="4161625"/>
            <a:ext cx="1448739" cy="184666"/>
          </a:xfrm>
          <a:prstGeom prst="rect">
            <a:avLst/>
          </a:prstGeom>
          <a:solidFill>
            <a:schemeClr val="bg1"/>
          </a:solidFill>
          <a:ln>
            <a:solidFill>
              <a:schemeClr val="tx1"/>
            </a:solidFill>
          </a:ln>
        </p:spPr>
        <p:txBody>
          <a:bodyPr wrap="square" lIns="0" tIns="0" rIns="0" bIns="0" rtlCol="0">
            <a:spAutoFit/>
          </a:bodyPr>
          <a:lstStyle/>
          <a:p>
            <a:pPr algn="ctr" defTabSz="912813"/>
            <a:r>
              <a:rPr lang="ja-JP" altLang="en-US" sz="1200" dirty="0" smtClean="0">
                <a:solidFill>
                  <a:prstClr val="black"/>
                </a:solidFill>
              </a:rPr>
              <a:t>第２期（Ｈ１５年度）</a:t>
            </a:r>
            <a:endParaRPr lang="ja-JP" altLang="en-US" sz="1200" dirty="0">
              <a:solidFill>
                <a:prstClr val="black"/>
              </a:solidFill>
            </a:endParaRPr>
          </a:p>
        </p:txBody>
      </p:sp>
      <p:sp>
        <p:nvSpPr>
          <p:cNvPr id="66" name="テキスト ボックス 65"/>
          <p:cNvSpPr txBox="1"/>
          <p:nvPr/>
        </p:nvSpPr>
        <p:spPr>
          <a:xfrm>
            <a:off x="4257748" y="4167140"/>
            <a:ext cx="1448739" cy="184666"/>
          </a:xfrm>
          <a:prstGeom prst="rect">
            <a:avLst/>
          </a:prstGeom>
          <a:solidFill>
            <a:schemeClr val="bg1"/>
          </a:solidFill>
          <a:ln>
            <a:solidFill>
              <a:schemeClr val="tx1"/>
            </a:solidFill>
          </a:ln>
        </p:spPr>
        <p:txBody>
          <a:bodyPr wrap="square" lIns="0" tIns="0" rIns="0" bIns="0" rtlCol="0">
            <a:spAutoFit/>
          </a:bodyPr>
          <a:lstStyle/>
          <a:p>
            <a:pPr algn="ctr" defTabSz="912813"/>
            <a:r>
              <a:rPr lang="ja-JP" altLang="en-US" sz="1200" dirty="0" smtClean="0">
                <a:solidFill>
                  <a:prstClr val="black"/>
                </a:solidFill>
              </a:rPr>
              <a:t>第３期（Ｈ１８年度）</a:t>
            </a:r>
            <a:endParaRPr lang="ja-JP" altLang="en-US" sz="1200" dirty="0">
              <a:solidFill>
                <a:prstClr val="black"/>
              </a:solidFill>
            </a:endParaRPr>
          </a:p>
        </p:txBody>
      </p:sp>
      <p:sp>
        <p:nvSpPr>
          <p:cNvPr id="67" name="テキスト ボックス 66"/>
          <p:cNvSpPr txBox="1"/>
          <p:nvPr/>
        </p:nvSpPr>
        <p:spPr>
          <a:xfrm>
            <a:off x="6173702" y="4167140"/>
            <a:ext cx="1448739" cy="184666"/>
          </a:xfrm>
          <a:prstGeom prst="rect">
            <a:avLst/>
          </a:prstGeom>
          <a:solidFill>
            <a:schemeClr val="bg1"/>
          </a:solidFill>
          <a:ln>
            <a:solidFill>
              <a:schemeClr val="tx1"/>
            </a:solidFill>
          </a:ln>
        </p:spPr>
        <p:txBody>
          <a:bodyPr wrap="square" lIns="0" tIns="0" rIns="0" bIns="0" rtlCol="0">
            <a:spAutoFit/>
          </a:bodyPr>
          <a:lstStyle/>
          <a:p>
            <a:pPr algn="ctr" defTabSz="912813"/>
            <a:r>
              <a:rPr lang="ja-JP" altLang="en-US" sz="1200" dirty="0" smtClean="0">
                <a:solidFill>
                  <a:prstClr val="black"/>
                </a:solidFill>
              </a:rPr>
              <a:t>第４期（Ｈ２１年度）</a:t>
            </a:r>
            <a:endParaRPr lang="ja-JP" altLang="en-US" sz="1200" dirty="0">
              <a:solidFill>
                <a:prstClr val="black"/>
              </a:solidFill>
            </a:endParaRPr>
          </a:p>
        </p:txBody>
      </p:sp>
      <p:sp>
        <p:nvSpPr>
          <p:cNvPr id="68" name="テキスト ボックス 67"/>
          <p:cNvSpPr txBox="1"/>
          <p:nvPr/>
        </p:nvSpPr>
        <p:spPr>
          <a:xfrm>
            <a:off x="8094015" y="4167140"/>
            <a:ext cx="1448739" cy="184666"/>
          </a:xfrm>
          <a:prstGeom prst="rect">
            <a:avLst/>
          </a:prstGeom>
          <a:solidFill>
            <a:schemeClr val="bg1"/>
          </a:solidFill>
          <a:ln>
            <a:solidFill>
              <a:schemeClr val="tx1"/>
            </a:solidFill>
          </a:ln>
        </p:spPr>
        <p:txBody>
          <a:bodyPr wrap="square" lIns="0" tIns="0" rIns="0" bIns="0" rtlCol="0">
            <a:spAutoFit/>
          </a:bodyPr>
          <a:lstStyle/>
          <a:p>
            <a:pPr algn="ctr" defTabSz="912813"/>
            <a:r>
              <a:rPr lang="ja-JP" altLang="en-US" sz="1200" dirty="0" smtClean="0">
                <a:solidFill>
                  <a:prstClr val="black"/>
                </a:solidFill>
              </a:rPr>
              <a:t>第５期（Ｈ２４年度）</a:t>
            </a:r>
            <a:endParaRPr lang="ja-JP" altLang="en-US" sz="1200" dirty="0">
              <a:solidFill>
                <a:prstClr val="black"/>
              </a:solidFill>
            </a:endParaRPr>
          </a:p>
        </p:txBody>
      </p:sp>
      <p:sp>
        <p:nvSpPr>
          <p:cNvPr id="69" name="AutoShape 21"/>
          <p:cNvSpPr>
            <a:spLocks noChangeArrowheads="1"/>
          </p:cNvSpPr>
          <p:nvPr/>
        </p:nvSpPr>
        <p:spPr bwMode="auto">
          <a:xfrm>
            <a:off x="3871977" y="3256722"/>
            <a:ext cx="411279" cy="459036"/>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pPr defTabSz="912813"/>
            <a:endParaRPr lang="ja-JP" altLang="en-US">
              <a:solidFill>
                <a:prstClr val="black"/>
              </a:solidFill>
            </a:endParaRPr>
          </a:p>
        </p:txBody>
      </p:sp>
      <p:sp>
        <p:nvSpPr>
          <p:cNvPr id="70" name="AutoShape 21"/>
          <p:cNvSpPr>
            <a:spLocks noChangeArrowheads="1"/>
          </p:cNvSpPr>
          <p:nvPr/>
        </p:nvSpPr>
        <p:spPr bwMode="auto">
          <a:xfrm>
            <a:off x="5769635" y="3257996"/>
            <a:ext cx="411279" cy="459036"/>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pPr defTabSz="912813"/>
            <a:endParaRPr lang="ja-JP" altLang="en-US">
              <a:solidFill>
                <a:prstClr val="black"/>
              </a:solidFill>
            </a:endParaRPr>
          </a:p>
        </p:txBody>
      </p:sp>
      <p:sp>
        <p:nvSpPr>
          <p:cNvPr id="71" name="AutoShape 21"/>
          <p:cNvSpPr>
            <a:spLocks noChangeArrowheads="1"/>
          </p:cNvSpPr>
          <p:nvPr/>
        </p:nvSpPr>
        <p:spPr bwMode="auto">
          <a:xfrm>
            <a:off x="7682736" y="3257996"/>
            <a:ext cx="411279" cy="459036"/>
          </a:xfrm>
          <a:prstGeom prst="rightArrow">
            <a:avLst>
              <a:gd name="adj1" fmla="val 50000"/>
              <a:gd name="adj2" fmla="val 40625"/>
            </a:avLst>
          </a:prstGeom>
          <a:solidFill>
            <a:srgbClr val="FFFF00">
              <a:alpha val="50195"/>
            </a:srgbClr>
          </a:solidFill>
          <a:ln w="12700">
            <a:solidFill>
              <a:srgbClr val="CC3300"/>
            </a:solidFill>
            <a:miter lim="800000"/>
            <a:headEnd/>
            <a:tailEnd/>
          </a:ln>
        </p:spPr>
        <p:txBody>
          <a:bodyPr wrap="none" anchor="ctr"/>
          <a:lstStyle/>
          <a:p>
            <a:pPr defTabSz="912813"/>
            <a:endParaRPr lang="ja-JP" altLang="en-US">
              <a:solidFill>
                <a:prstClr val="black"/>
              </a:solidFill>
            </a:endParaRPr>
          </a:p>
        </p:txBody>
      </p:sp>
    </p:spTree>
    <p:extLst>
      <p:ext uri="{BB962C8B-B14F-4D97-AF65-F5344CB8AC3E}">
        <p14:creationId xmlns:p14="http://schemas.microsoft.com/office/powerpoint/2010/main" val="99063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9" name="Line 7"/>
          <p:cNvSpPr>
            <a:spLocks noChangeShapeType="1"/>
          </p:cNvSpPr>
          <p:nvPr/>
        </p:nvSpPr>
        <p:spPr bwMode="auto">
          <a:xfrm>
            <a:off x="28" y="4221088"/>
            <a:ext cx="9832727"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00" name="Line 8"/>
          <p:cNvSpPr>
            <a:spLocks noChangeShapeType="1"/>
          </p:cNvSpPr>
          <p:nvPr/>
        </p:nvSpPr>
        <p:spPr bwMode="auto">
          <a:xfrm>
            <a:off x="28" y="3356992"/>
            <a:ext cx="9832727"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8194" name="Text Box 2" descr="市松模様 (小)"/>
          <p:cNvSpPr txBox="1">
            <a:spLocks noChangeArrowheads="1"/>
          </p:cNvSpPr>
          <p:nvPr/>
        </p:nvSpPr>
        <p:spPr bwMode="auto">
          <a:xfrm>
            <a:off x="56458" y="1682854"/>
            <a:ext cx="1224136" cy="4231928"/>
          </a:xfrm>
          <a:prstGeom prst="rect">
            <a:avLst/>
          </a:prstGeom>
          <a:noFill/>
          <a:ln w="25400">
            <a:noFill/>
            <a:miter lim="800000"/>
            <a:headEnd/>
            <a:tailEnd/>
          </a:ln>
        </p:spPr>
        <p:txBody>
          <a:bodyPr wrap="square" lIns="0" tIns="0" rIns="0" bIns="0" anchor="ctr" anchorCtr="0">
            <a:spAutoFit/>
          </a:bodyPr>
          <a:lstStyle/>
          <a:p>
            <a:pPr defTabSz="762000">
              <a:lnSpc>
                <a:spcPts val="2200"/>
              </a:lnSpc>
            </a:pPr>
            <a:r>
              <a:rPr lang="ja-JP" altLang="en-US" sz="1600" dirty="0">
                <a:solidFill>
                  <a:prstClr val="black"/>
                </a:solidFill>
                <a:latin typeface="HGSｺﾞｼｯｸM" pitchFamily="50" charset="-128"/>
                <a:ea typeface="HGSｺﾞｼｯｸM" pitchFamily="50" charset="-128"/>
              </a:rPr>
              <a:t>２０００年度</a:t>
            </a:r>
            <a:endParaRPr lang="en-US" altLang="ja-JP"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２００１年度</a:t>
            </a: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２００２年度</a:t>
            </a: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２００３年度</a:t>
            </a:r>
            <a:endParaRPr lang="ja-JP" altLang="en-US"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２００４年度</a:t>
            </a: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２００５年度</a:t>
            </a: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２００６年度</a:t>
            </a: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２００７年度</a:t>
            </a: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２００８年度</a:t>
            </a:r>
            <a:endParaRPr lang="en-US" altLang="ja-JP"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a:solidFill>
                  <a:prstClr val="black"/>
                </a:solidFill>
                <a:latin typeface="HGSｺﾞｼｯｸM" pitchFamily="50" charset="-128"/>
                <a:ea typeface="HGSｺﾞｼｯｸM" pitchFamily="50" charset="-128"/>
              </a:rPr>
              <a:t>２００９年度</a:t>
            </a:r>
            <a:endParaRPr lang="en-US" altLang="ja-JP"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a:solidFill>
                  <a:prstClr val="black"/>
                </a:solidFill>
                <a:latin typeface="HGSｺﾞｼｯｸM" pitchFamily="50" charset="-128"/>
                <a:ea typeface="HGSｺﾞｼｯｸM" pitchFamily="50" charset="-128"/>
              </a:rPr>
              <a:t>２０１０年度</a:t>
            </a:r>
            <a:endParaRPr lang="en-US" altLang="ja-JP" sz="1600" dirty="0">
              <a:solidFill>
                <a:prstClr val="black"/>
              </a:solidFill>
              <a:latin typeface="HGSｺﾞｼｯｸM" pitchFamily="50" charset="-128"/>
              <a:ea typeface="HGSｺﾞｼｯｸM" pitchFamily="50" charset="-128"/>
            </a:endParaRP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２０１１年度</a:t>
            </a:r>
            <a:endParaRPr lang="en-US" altLang="ja-JP" sz="1600" dirty="0" smtClean="0">
              <a:solidFill>
                <a:prstClr val="black"/>
              </a:solidFill>
              <a:latin typeface="HGSｺﾞｼｯｸM" pitchFamily="50" charset="-128"/>
              <a:ea typeface="HGSｺﾞｼｯｸM" pitchFamily="50" charset="-128"/>
            </a:endParaRP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２０１２年度</a:t>
            </a:r>
            <a:endParaRPr lang="en-US" altLang="ja-JP" sz="1600" dirty="0" smtClean="0">
              <a:solidFill>
                <a:prstClr val="black"/>
              </a:solidFill>
              <a:latin typeface="HGSｺﾞｼｯｸM" pitchFamily="50" charset="-128"/>
              <a:ea typeface="HGSｺﾞｼｯｸM" pitchFamily="50" charset="-128"/>
            </a:endParaRP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２０１３年度</a:t>
            </a:r>
            <a:endParaRPr lang="en-US" altLang="ja-JP" sz="1600" dirty="0" smtClean="0">
              <a:solidFill>
                <a:prstClr val="black"/>
              </a:solidFill>
              <a:latin typeface="HGSｺﾞｼｯｸM" pitchFamily="50" charset="-128"/>
              <a:ea typeface="HGSｺﾞｼｯｸM" pitchFamily="50" charset="-128"/>
            </a:endParaRPr>
          </a:p>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２０１４年度</a:t>
            </a:r>
            <a:endParaRPr lang="ja-JP" altLang="en-US" sz="1600" dirty="0">
              <a:solidFill>
                <a:prstClr val="black"/>
              </a:solidFill>
              <a:latin typeface="HGSｺﾞｼｯｸM" pitchFamily="50" charset="-128"/>
              <a:ea typeface="HGSｺﾞｼｯｸM" pitchFamily="50" charset="-128"/>
            </a:endParaRPr>
          </a:p>
        </p:txBody>
      </p:sp>
      <p:sp>
        <p:nvSpPr>
          <p:cNvPr id="8195" name="Text Box 3" descr="市松模様 (小)"/>
          <p:cNvSpPr txBox="1">
            <a:spLocks noChangeArrowheads="1"/>
          </p:cNvSpPr>
          <p:nvPr/>
        </p:nvSpPr>
        <p:spPr bwMode="auto">
          <a:xfrm>
            <a:off x="7257262" y="1844824"/>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2,911</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196" name="Text Box 4" descr="市松模様 (小)"/>
          <p:cNvSpPr txBox="1">
            <a:spLocks noChangeArrowheads="1"/>
          </p:cNvSpPr>
          <p:nvPr/>
        </p:nvSpPr>
        <p:spPr bwMode="auto">
          <a:xfrm>
            <a:off x="7185256" y="2636912"/>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3,293</a:t>
            </a:r>
            <a:r>
              <a:rPr lang="ja-JP" altLang="en-US" dirty="0" smtClean="0">
                <a:solidFill>
                  <a:prstClr val="black"/>
                </a:solidFill>
                <a:latin typeface="Arial Black" pitchFamily="34" charset="0"/>
                <a:ea typeface="HGSｺﾞｼｯｸM" pitchFamily="50" charset="-128"/>
              </a:rPr>
              <a:t>円</a:t>
            </a:r>
          </a:p>
          <a:p>
            <a:pPr algn="ctr" defTabSz="762000"/>
            <a:r>
              <a:rPr lang="ja-JP" altLang="en-US" dirty="0" smtClean="0">
                <a:solidFill>
                  <a:prstClr val="black"/>
                </a:solidFill>
                <a:latin typeface="Arial Black" pitchFamily="34" charset="0"/>
                <a:ea typeface="HGSｺﾞｼｯｸM" pitchFamily="50" charset="-128"/>
              </a:rPr>
              <a:t>（</a:t>
            </a:r>
            <a:r>
              <a:rPr lang="ja-JP" altLang="en-US" dirty="0">
                <a:solidFill>
                  <a:prstClr val="black"/>
                </a:solidFill>
                <a:latin typeface="Arial Black" pitchFamily="34" charset="0"/>
                <a:ea typeface="HGSｺﾞｼｯｸM" pitchFamily="50" charset="-128"/>
              </a:rPr>
              <a:t>全国平均）</a:t>
            </a:r>
          </a:p>
        </p:txBody>
      </p:sp>
      <p:sp>
        <p:nvSpPr>
          <p:cNvPr id="8197" name="Text Box 5" descr="市松模様 (小)"/>
          <p:cNvSpPr txBox="1">
            <a:spLocks noChangeArrowheads="1"/>
          </p:cNvSpPr>
          <p:nvPr/>
        </p:nvSpPr>
        <p:spPr bwMode="auto">
          <a:xfrm>
            <a:off x="7257262" y="3501008"/>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4,090</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201" name="Rectangle 9"/>
          <p:cNvSpPr>
            <a:spLocks noChangeArrowheads="1"/>
          </p:cNvSpPr>
          <p:nvPr/>
        </p:nvSpPr>
        <p:spPr bwMode="auto">
          <a:xfrm>
            <a:off x="0" y="1412776"/>
            <a:ext cx="1856656" cy="288032"/>
          </a:xfrm>
          <a:prstGeom prst="rect">
            <a:avLst/>
          </a:prstGeom>
          <a:solidFill>
            <a:srgbClr val="FFFF99"/>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事業運営期間</a:t>
            </a:r>
          </a:p>
        </p:txBody>
      </p:sp>
      <p:sp>
        <p:nvSpPr>
          <p:cNvPr id="8202" name="Rectangle 10"/>
          <p:cNvSpPr>
            <a:spLocks noChangeArrowheads="1"/>
          </p:cNvSpPr>
          <p:nvPr/>
        </p:nvSpPr>
        <p:spPr bwMode="auto">
          <a:xfrm>
            <a:off x="3463797" y="1412776"/>
            <a:ext cx="3349610" cy="288000"/>
          </a:xfrm>
          <a:prstGeom prst="rect">
            <a:avLst/>
          </a:prstGeom>
          <a:solidFill>
            <a:srgbClr val="99CCFF">
              <a:alpha val="50195"/>
            </a:srgbClr>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smtClean="0">
                <a:solidFill>
                  <a:prstClr val="black"/>
                </a:solidFill>
                <a:latin typeface="HGSｺﾞｼｯｸM" pitchFamily="50" charset="-128"/>
                <a:ea typeface="HGSｺﾞｼｯｸM" pitchFamily="50" charset="-128"/>
              </a:rPr>
              <a:t>給付（総費用額）</a:t>
            </a:r>
            <a:endParaRPr lang="ja-JP" altLang="en-US" sz="1600" dirty="0">
              <a:solidFill>
                <a:prstClr val="black"/>
              </a:solidFill>
              <a:latin typeface="HGSｺﾞｼｯｸM" pitchFamily="50" charset="-128"/>
              <a:ea typeface="HGSｺﾞｼｯｸM" pitchFamily="50" charset="-128"/>
            </a:endParaRPr>
          </a:p>
        </p:txBody>
      </p:sp>
      <p:sp>
        <p:nvSpPr>
          <p:cNvPr id="8203" name="Rectangle 11"/>
          <p:cNvSpPr>
            <a:spLocks noChangeArrowheads="1"/>
          </p:cNvSpPr>
          <p:nvPr/>
        </p:nvSpPr>
        <p:spPr bwMode="auto">
          <a:xfrm>
            <a:off x="2000726" y="1412776"/>
            <a:ext cx="1404675" cy="288000"/>
          </a:xfrm>
          <a:prstGeom prst="rect">
            <a:avLst/>
          </a:prstGeom>
          <a:solidFill>
            <a:srgbClr val="FFCC99"/>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事業計画</a:t>
            </a:r>
          </a:p>
        </p:txBody>
      </p:sp>
      <p:sp>
        <p:nvSpPr>
          <p:cNvPr id="8204" name="Rectangle 12"/>
          <p:cNvSpPr>
            <a:spLocks noChangeArrowheads="1"/>
          </p:cNvSpPr>
          <p:nvPr/>
        </p:nvSpPr>
        <p:spPr bwMode="auto">
          <a:xfrm>
            <a:off x="6920197" y="1412776"/>
            <a:ext cx="1705227" cy="288032"/>
          </a:xfrm>
          <a:prstGeom prst="rect">
            <a:avLst/>
          </a:prstGeom>
          <a:solidFill>
            <a:srgbClr val="CC99FF">
              <a:alpha val="50195"/>
            </a:srgbClr>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a:solidFill>
                  <a:prstClr val="black"/>
                </a:solidFill>
                <a:latin typeface="HGSｺﾞｼｯｸM" pitchFamily="50" charset="-128"/>
                <a:ea typeface="HGSｺﾞｼｯｸM" pitchFamily="50" charset="-128"/>
              </a:rPr>
              <a:t>保険料</a:t>
            </a:r>
          </a:p>
        </p:txBody>
      </p:sp>
      <p:sp>
        <p:nvSpPr>
          <p:cNvPr id="8231" name="Rectangle 16"/>
          <p:cNvSpPr>
            <a:spLocks noChangeArrowheads="1"/>
          </p:cNvSpPr>
          <p:nvPr/>
        </p:nvSpPr>
        <p:spPr bwMode="auto">
          <a:xfrm>
            <a:off x="3463807" y="1772816"/>
            <a:ext cx="1008112" cy="216024"/>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3.6</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8232" name="Rectangle 17"/>
          <p:cNvSpPr>
            <a:spLocks noChangeArrowheads="1"/>
          </p:cNvSpPr>
          <p:nvPr/>
        </p:nvSpPr>
        <p:spPr bwMode="auto">
          <a:xfrm>
            <a:off x="3463804" y="1988840"/>
            <a:ext cx="1152128" cy="252056"/>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4.6</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8233" name="Rectangle 18"/>
          <p:cNvSpPr>
            <a:spLocks noChangeArrowheads="1"/>
          </p:cNvSpPr>
          <p:nvPr/>
        </p:nvSpPr>
        <p:spPr bwMode="auto">
          <a:xfrm>
            <a:off x="3463803" y="2276872"/>
            <a:ext cx="1296144" cy="252000"/>
          </a:xfrm>
          <a:prstGeom prst="rect">
            <a:avLst/>
          </a:prstGeom>
          <a:solidFill>
            <a:srgbClr val="6699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5.2</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8211" name="AutoShape 23"/>
          <p:cNvSpPr>
            <a:spLocks/>
          </p:cNvSpPr>
          <p:nvPr/>
        </p:nvSpPr>
        <p:spPr bwMode="auto">
          <a:xfrm>
            <a:off x="6969234" y="2780928"/>
            <a:ext cx="468225" cy="397578"/>
          </a:xfrm>
          <a:prstGeom prst="rightBrace">
            <a:avLst>
              <a:gd name="adj1" fmla="val 1393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12" name="AutoShape 24"/>
          <p:cNvSpPr>
            <a:spLocks/>
          </p:cNvSpPr>
          <p:nvPr/>
        </p:nvSpPr>
        <p:spPr bwMode="auto">
          <a:xfrm>
            <a:off x="6969234" y="3645024"/>
            <a:ext cx="468225" cy="397578"/>
          </a:xfrm>
          <a:prstGeom prst="rightBrace">
            <a:avLst>
              <a:gd name="adj1" fmla="val 1398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13" name="AutoShape 25"/>
          <p:cNvSpPr>
            <a:spLocks/>
          </p:cNvSpPr>
          <p:nvPr/>
        </p:nvSpPr>
        <p:spPr bwMode="auto">
          <a:xfrm>
            <a:off x="6969234" y="4437112"/>
            <a:ext cx="468225"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20" name="AutoShape 32"/>
          <p:cNvSpPr>
            <a:spLocks noChangeArrowheads="1"/>
          </p:cNvSpPr>
          <p:nvPr/>
        </p:nvSpPr>
        <p:spPr bwMode="auto">
          <a:xfrm>
            <a:off x="109303" y="404664"/>
            <a:ext cx="9668245" cy="936000"/>
          </a:xfrm>
          <a:prstGeom prst="roundRect">
            <a:avLst>
              <a:gd name="adj" fmla="val 523"/>
            </a:avLst>
          </a:prstGeom>
          <a:solidFill>
            <a:schemeClr val="bg1"/>
          </a:solidFill>
          <a:ln w="12700">
            <a:solidFill>
              <a:schemeClr val="tx1"/>
            </a:solidFill>
            <a:round/>
            <a:headEnd/>
            <a:tailEnd/>
          </a:ln>
        </p:spPr>
        <p:txBody>
          <a:bodyPr lIns="36000" tIns="108000" rIns="36000" bIns="108000" anchor="ctr"/>
          <a:lstStyle/>
          <a:p>
            <a:pPr>
              <a:lnSpc>
                <a:spcPts val="1700"/>
              </a:lnSpc>
            </a:pPr>
            <a:r>
              <a:rPr lang="en-US" altLang="ja-JP" sz="1500" dirty="0">
                <a:solidFill>
                  <a:prstClr val="black"/>
                </a:solidFill>
                <a:latin typeface="HGSｺﾞｼｯｸM" pitchFamily="50" charset="-128"/>
                <a:ea typeface="HGSｺﾞｼｯｸM" pitchFamily="50" charset="-128"/>
              </a:rPr>
              <a:t>○</a:t>
            </a:r>
            <a:r>
              <a:rPr lang="ja-JP" altLang="en-US" sz="1500" dirty="0">
                <a:solidFill>
                  <a:prstClr val="black"/>
                </a:solidFill>
                <a:latin typeface="HGSｺﾞｼｯｸM" pitchFamily="50" charset="-128"/>
                <a:ea typeface="HGSｺﾞｼｯｸM" pitchFamily="50" charset="-128"/>
              </a:rPr>
              <a:t>　市町村は３年を１期（２００５年度までは５年を１期）とする介護保険事業計画</a:t>
            </a:r>
            <a:r>
              <a:rPr lang="ja-JP" altLang="en-US" sz="1500" dirty="0" smtClean="0">
                <a:solidFill>
                  <a:prstClr val="black"/>
                </a:solidFill>
                <a:latin typeface="HGSｺﾞｼｯｸM" pitchFamily="50" charset="-128"/>
                <a:ea typeface="HGSｺﾞｼｯｸM" pitchFamily="50" charset="-128"/>
              </a:rPr>
              <a:t>を策定し、３年ごと</a:t>
            </a:r>
            <a:endParaRPr lang="en-US" altLang="ja-JP" sz="1500" dirty="0" smtClean="0">
              <a:solidFill>
                <a:prstClr val="black"/>
              </a:solidFill>
              <a:latin typeface="HGSｺﾞｼｯｸM" pitchFamily="50" charset="-128"/>
              <a:ea typeface="HGSｺﾞｼｯｸM" pitchFamily="50" charset="-128"/>
            </a:endParaRPr>
          </a:p>
          <a:p>
            <a:pPr>
              <a:lnSpc>
                <a:spcPts val="1700"/>
              </a:lnSpc>
            </a:pPr>
            <a:r>
              <a:rPr lang="ja-JP" altLang="en-US" sz="1500" dirty="0" smtClean="0">
                <a:solidFill>
                  <a:prstClr val="black"/>
                </a:solidFill>
                <a:latin typeface="HGSｺﾞｼｯｸM" pitchFamily="50" charset="-128"/>
                <a:ea typeface="HGSｺﾞｼｯｸM" pitchFamily="50" charset="-128"/>
              </a:rPr>
              <a:t>　に</a:t>
            </a:r>
            <a:r>
              <a:rPr lang="ja-JP" altLang="en-US" sz="1500" dirty="0">
                <a:solidFill>
                  <a:prstClr val="black"/>
                </a:solidFill>
                <a:latin typeface="HGSｺﾞｼｯｸM" pitchFamily="50" charset="-128"/>
                <a:ea typeface="HGSｺﾞｼｯｸM" pitchFamily="50" charset="-128"/>
              </a:rPr>
              <a:t>見直しを行う。</a:t>
            </a:r>
            <a:br>
              <a:rPr lang="ja-JP" altLang="en-US" sz="1500" dirty="0">
                <a:solidFill>
                  <a:prstClr val="black"/>
                </a:solidFill>
                <a:latin typeface="HGSｺﾞｼｯｸM" pitchFamily="50" charset="-128"/>
                <a:ea typeface="HGSｺﾞｼｯｸM" pitchFamily="50" charset="-128"/>
              </a:rPr>
            </a:br>
            <a:r>
              <a:rPr lang="ja-JP" altLang="en-US" sz="1500" dirty="0">
                <a:solidFill>
                  <a:prstClr val="black"/>
                </a:solidFill>
                <a:latin typeface="HGSｺﾞｼｯｸM" pitchFamily="50" charset="-128"/>
                <a:ea typeface="HGSｺﾞｼｯｸM" pitchFamily="50" charset="-128"/>
              </a:rPr>
              <a:t>○　保険料は、３年ごとに、事業計画に定めるサービス費用見込額等に基き、</a:t>
            </a:r>
            <a:r>
              <a:rPr lang="ja-JP" altLang="en-US" sz="1500" dirty="0" smtClean="0">
                <a:solidFill>
                  <a:prstClr val="black"/>
                </a:solidFill>
                <a:latin typeface="HGSｺﾞｼｯｸM" pitchFamily="50" charset="-128"/>
                <a:ea typeface="HGSｺﾞｼｯｸM" pitchFamily="50" charset="-128"/>
              </a:rPr>
              <a:t>３年間を</a:t>
            </a:r>
            <a:r>
              <a:rPr lang="ja-JP" altLang="en-US" sz="1500" dirty="0">
                <a:solidFill>
                  <a:prstClr val="black"/>
                </a:solidFill>
                <a:latin typeface="HGSｺﾞｼｯｸM" pitchFamily="50" charset="-128"/>
                <a:ea typeface="HGSｺﾞｼｯｸM" pitchFamily="50" charset="-128"/>
              </a:rPr>
              <a:t>通じて</a:t>
            </a:r>
            <a:r>
              <a:rPr lang="ja-JP" altLang="en-US" sz="1500" dirty="0" smtClean="0">
                <a:solidFill>
                  <a:prstClr val="black"/>
                </a:solidFill>
                <a:latin typeface="HGSｺﾞｼｯｸM" pitchFamily="50" charset="-128"/>
                <a:ea typeface="HGSｺﾞｼｯｸM" pitchFamily="50" charset="-128"/>
              </a:rPr>
              <a:t>財政</a:t>
            </a:r>
            <a:r>
              <a:rPr lang="ja-JP" altLang="en-US" sz="1500" dirty="0">
                <a:solidFill>
                  <a:prstClr val="black"/>
                </a:solidFill>
                <a:latin typeface="HGSｺﾞｼｯｸM" pitchFamily="50" charset="-128"/>
                <a:ea typeface="HGSｺﾞｼｯｸM" pitchFamily="50" charset="-128"/>
              </a:rPr>
              <a:t>の</a:t>
            </a:r>
            <a:r>
              <a:rPr lang="ja-JP" altLang="en-US" sz="1500" dirty="0" smtClean="0">
                <a:solidFill>
                  <a:prstClr val="black"/>
                </a:solidFill>
                <a:latin typeface="HGSｺﾞｼｯｸM" pitchFamily="50" charset="-128"/>
                <a:ea typeface="HGSｺﾞｼｯｸM" pitchFamily="50" charset="-128"/>
              </a:rPr>
              <a:t>均衡</a:t>
            </a:r>
            <a:endParaRPr lang="en-US" altLang="ja-JP" sz="1500" dirty="0" smtClean="0">
              <a:solidFill>
                <a:prstClr val="black"/>
              </a:solidFill>
              <a:latin typeface="HGSｺﾞｼｯｸM" pitchFamily="50" charset="-128"/>
              <a:ea typeface="HGSｺﾞｼｯｸM" pitchFamily="50" charset="-128"/>
            </a:endParaRPr>
          </a:p>
          <a:p>
            <a:pPr>
              <a:lnSpc>
                <a:spcPts val="1700"/>
              </a:lnSpc>
            </a:pPr>
            <a:r>
              <a:rPr lang="ja-JP" altLang="en-US" sz="1500" dirty="0" smtClean="0">
                <a:solidFill>
                  <a:prstClr val="black"/>
                </a:solidFill>
                <a:latin typeface="HGSｺﾞｼｯｸM" pitchFamily="50" charset="-128"/>
                <a:ea typeface="HGSｺﾞｼｯｸM" pitchFamily="50" charset="-128"/>
              </a:rPr>
              <a:t>　を</a:t>
            </a:r>
            <a:r>
              <a:rPr lang="ja-JP" altLang="en-US" sz="1500" dirty="0">
                <a:solidFill>
                  <a:prstClr val="black"/>
                </a:solidFill>
                <a:latin typeface="HGSｺﾞｼｯｸM" pitchFamily="50" charset="-128"/>
                <a:ea typeface="HGSｺﾞｼｯｸM" pitchFamily="50" charset="-128"/>
              </a:rPr>
              <a:t>保つよう設定される。（３年度を通じた同一の保険料）</a:t>
            </a:r>
          </a:p>
        </p:txBody>
      </p:sp>
      <p:sp>
        <p:nvSpPr>
          <p:cNvPr id="8228" name="AutoShape 25"/>
          <p:cNvSpPr>
            <a:spLocks/>
          </p:cNvSpPr>
          <p:nvPr/>
        </p:nvSpPr>
        <p:spPr bwMode="auto">
          <a:xfrm>
            <a:off x="6969234" y="5229200"/>
            <a:ext cx="468225"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8229" name="Text Box 5" descr="市松模様 (小)"/>
          <p:cNvSpPr txBox="1">
            <a:spLocks noChangeArrowheads="1"/>
          </p:cNvSpPr>
          <p:nvPr/>
        </p:nvSpPr>
        <p:spPr bwMode="auto">
          <a:xfrm>
            <a:off x="7257262" y="4365104"/>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4,160</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45" name="タイトル 44"/>
          <p:cNvSpPr>
            <a:spLocks noGrp="1"/>
          </p:cNvSpPr>
          <p:nvPr>
            <p:ph type="ctrTitle"/>
          </p:nvPr>
        </p:nvSpPr>
        <p:spPr>
          <a:xfrm>
            <a:off x="2192489" y="3393"/>
            <a:ext cx="5352879" cy="369332"/>
          </a:xfrm>
        </p:spPr>
        <p:txBody>
          <a:bodyPr wrap="square" tIns="0" bIns="0">
            <a:spAutoFit/>
          </a:bodyPr>
          <a:lstStyle/>
          <a:p>
            <a:r>
              <a:rPr lang="ja-JP" altLang="en-US" sz="2400" dirty="0" smtClean="0"/>
              <a:t>介護給付と保険料の推移</a:t>
            </a:r>
            <a:endParaRPr lang="ja-JP" altLang="en-US" sz="2400" dirty="0"/>
          </a:p>
        </p:txBody>
      </p:sp>
      <p:sp>
        <p:nvSpPr>
          <p:cNvPr id="8219" name="Text Box 31"/>
          <p:cNvSpPr txBox="1">
            <a:spLocks noChangeArrowheads="1"/>
          </p:cNvSpPr>
          <p:nvPr/>
        </p:nvSpPr>
        <p:spPr bwMode="auto">
          <a:xfrm>
            <a:off x="2936776" y="3429000"/>
            <a:ext cx="396190" cy="683984"/>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a:solidFill>
                  <a:prstClr val="black"/>
                </a:solidFill>
                <a:latin typeface="HGSｺﾞｼｯｸM" pitchFamily="50" charset="-128"/>
                <a:ea typeface="HGSｺﾞｼｯｸM" pitchFamily="50" charset="-128"/>
              </a:rPr>
              <a:t>第三期</a:t>
            </a:r>
          </a:p>
        </p:txBody>
      </p:sp>
      <p:sp>
        <p:nvSpPr>
          <p:cNvPr id="8214" name="Text Box 26"/>
          <p:cNvSpPr txBox="1">
            <a:spLocks noChangeArrowheads="1"/>
          </p:cNvSpPr>
          <p:nvPr/>
        </p:nvSpPr>
        <p:spPr bwMode="auto">
          <a:xfrm>
            <a:off x="1424621" y="3429000"/>
            <a:ext cx="432049" cy="683984"/>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第三期</a:t>
            </a:r>
          </a:p>
        </p:txBody>
      </p:sp>
      <p:sp>
        <p:nvSpPr>
          <p:cNvPr id="8215" name="Text Box 27"/>
          <p:cNvSpPr txBox="1">
            <a:spLocks noChangeArrowheads="1"/>
          </p:cNvSpPr>
          <p:nvPr/>
        </p:nvSpPr>
        <p:spPr bwMode="auto">
          <a:xfrm>
            <a:off x="1424621" y="2636912"/>
            <a:ext cx="432049" cy="648072"/>
          </a:xfrm>
          <a:prstGeom prst="rect">
            <a:avLst/>
          </a:prstGeom>
          <a:solidFill>
            <a:srgbClr val="FFFF99">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第二期</a:t>
            </a:r>
          </a:p>
        </p:txBody>
      </p:sp>
      <p:sp>
        <p:nvSpPr>
          <p:cNvPr id="8216" name="Text Box 28"/>
          <p:cNvSpPr txBox="1">
            <a:spLocks noChangeArrowheads="1"/>
          </p:cNvSpPr>
          <p:nvPr/>
        </p:nvSpPr>
        <p:spPr bwMode="auto">
          <a:xfrm>
            <a:off x="1424621" y="1772816"/>
            <a:ext cx="432049" cy="728920"/>
          </a:xfrm>
          <a:prstGeom prst="rect">
            <a:avLst/>
          </a:prstGeom>
          <a:solidFill>
            <a:srgbClr val="FFFF99">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第一期</a:t>
            </a:r>
          </a:p>
        </p:txBody>
      </p:sp>
      <p:sp>
        <p:nvSpPr>
          <p:cNvPr id="8223" name="Text Box 26"/>
          <p:cNvSpPr txBox="1">
            <a:spLocks noChangeArrowheads="1"/>
          </p:cNvSpPr>
          <p:nvPr/>
        </p:nvSpPr>
        <p:spPr bwMode="auto">
          <a:xfrm>
            <a:off x="1424621" y="4293096"/>
            <a:ext cx="432049" cy="648072"/>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第四期</a:t>
            </a:r>
          </a:p>
        </p:txBody>
      </p:sp>
      <p:sp>
        <p:nvSpPr>
          <p:cNvPr id="8224" name="Text Box 31"/>
          <p:cNvSpPr txBox="1">
            <a:spLocks noChangeArrowheads="1"/>
          </p:cNvSpPr>
          <p:nvPr/>
        </p:nvSpPr>
        <p:spPr bwMode="auto">
          <a:xfrm>
            <a:off x="2936776" y="4293096"/>
            <a:ext cx="396190" cy="683984"/>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a:solidFill>
                  <a:prstClr val="black"/>
                </a:solidFill>
                <a:latin typeface="HGSｺﾞｼｯｸM" pitchFamily="50" charset="-128"/>
                <a:ea typeface="HGSｺﾞｼｯｸM" pitchFamily="50" charset="-128"/>
              </a:rPr>
              <a:t>第四期</a:t>
            </a:r>
          </a:p>
        </p:txBody>
      </p:sp>
      <p:sp>
        <p:nvSpPr>
          <p:cNvPr id="43" name="Line 8"/>
          <p:cNvSpPr>
            <a:spLocks noChangeShapeType="1"/>
          </p:cNvSpPr>
          <p:nvPr/>
        </p:nvSpPr>
        <p:spPr bwMode="auto">
          <a:xfrm>
            <a:off x="73296" y="2564904"/>
            <a:ext cx="9832727"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49" name="Line 8"/>
          <p:cNvSpPr>
            <a:spLocks noChangeShapeType="1"/>
          </p:cNvSpPr>
          <p:nvPr/>
        </p:nvSpPr>
        <p:spPr bwMode="auto">
          <a:xfrm>
            <a:off x="28" y="5013176"/>
            <a:ext cx="9832727"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51" name="Text Box 26"/>
          <p:cNvSpPr txBox="1">
            <a:spLocks noChangeArrowheads="1"/>
          </p:cNvSpPr>
          <p:nvPr/>
        </p:nvSpPr>
        <p:spPr bwMode="auto">
          <a:xfrm>
            <a:off x="1424621" y="5085184"/>
            <a:ext cx="432049" cy="683984"/>
          </a:xfrm>
          <a:prstGeom prst="rect">
            <a:avLst/>
          </a:prstGeom>
          <a:solidFill>
            <a:srgbClr val="FFFF99">
              <a:alpha val="50195"/>
            </a:srgbClr>
          </a:solidFill>
          <a:ln w="12700">
            <a:solidFill>
              <a:schemeClr val="tx1"/>
            </a:solidFill>
            <a:miter lim="800000"/>
            <a:headEnd/>
            <a:tailEnd/>
          </a:ln>
        </p:spPr>
        <p:txBody>
          <a:bodyPr vert="eaVert" lIns="87886" tIns="43943" rIns="87886" bIns="43943" anchor="ctr" anchorCtr="1">
            <a:noAutofit/>
          </a:bodyPr>
          <a:lstStyle/>
          <a:p>
            <a:pPr algn="ctr" defTabSz="762000">
              <a:spcBef>
                <a:spcPct val="50000"/>
              </a:spcBef>
            </a:pPr>
            <a:r>
              <a:rPr lang="ja-JP" altLang="en-US" sz="1400" dirty="0" smtClean="0">
                <a:solidFill>
                  <a:prstClr val="black"/>
                </a:solidFill>
                <a:latin typeface="HGSｺﾞｼｯｸM" pitchFamily="50" charset="-128"/>
                <a:ea typeface="HGSｺﾞｼｯｸM" pitchFamily="50" charset="-128"/>
              </a:rPr>
              <a:t>第五期</a:t>
            </a:r>
            <a:endParaRPr lang="ja-JP" altLang="en-US" sz="1400" dirty="0">
              <a:solidFill>
                <a:prstClr val="black"/>
              </a:solidFill>
              <a:latin typeface="HGSｺﾞｼｯｸM" pitchFamily="50" charset="-128"/>
              <a:ea typeface="HGSｺﾞｼｯｸM" pitchFamily="50" charset="-128"/>
            </a:endParaRPr>
          </a:p>
        </p:txBody>
      </p:sp>
      <p:sp>
        <p:nvSpPr>
          <p:cNvPr id="53" name="Text Box 31"/>
          <p:cNvSpPr txBox="1">
            <a:spLocks noChangeArrowheads="1"/>
          </p:cNvSpPr>
          <p:nvPr/>
        </p:nvSpPr>
        <p:spPr bwMode="auto">
          <a:xfrm>
            <a:off x="2936776" y="5085184"/>
            <a:ext cx="396190" cy="728728"/>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defTabSz="762000">
              <a:spcBef>
                <a:spcPct val="50000"/>
              </a:spcBef>
            </a:pPr>
            <a:r>
              <a:rPr lang="ja-JP" altLang="en-US" sz="1400" dirty="0" smtClean="0">
                <a:solidFill>
                  <a:prstClr val="black"/>
                </a:solidFill>
                <a:latin typeface="HGSｺﾞｼｯｸM" pitchFamily="50" charset="-128"/>
                <a:ea typeface="HGSｺﾞｼｯｸM" pitchFamily="50" charset="-128"/>
              </a:rPr>
              <a:t>第五期</a:t>
            </a:r>
            <a:endParaRPr lang="ja-JP" altLang="en-US" sz="1400" dirty="0">
              <a:solidFill>
                <a:prstClr val="black"/>
              </a:solidFill>
              <a:latin typeface="HGSｺﾞｼｯｸM" pitchFamily="50" charset="-128"/>
              <a:ea typeface="HGSｺﾞｼｯｸM" pitchFamily="50" charset="-128"/>
            </a:endParaRPr>
          </a:p>
        </p:txBody>
      </p:sp>
      <p:sp>
        <p:nvSpPr>
          <p:cNvPr id="57" name="Rectangle 16"/>
          <p:cNvSpPr>
            <a:spLocks noChangeArrowheads="1"/>
          </p:cNvSpPr>
          <p:nvPr/>
        </p:nvSpPr>
        <p:spPr bwMode="auto">
          <a:xfrm>
            <a:off x="3463804" y="2636912"/>
            <a:ext cx="1368153" cy="252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5.7</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58" name="Rectangle 17"/>
          <p:cNvSpPr>
            <a:spLocks noChangeArrowheads="1"/>
          </p:cNvSpPr>
          <p:nvPr/>
        </p:nvSpPr>
        <p:spPr bwMode="auto">
          <a:xfrm>
            <a:off x="3463797" y="2852936"/>
            <a:ext cx="1512168" cy="252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6.2</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59" name="Rectangle 18"/>
          <p:cNvSpPr>
            <a:spLocks noChangeArrowheads="1"/>
          </p:cNvSpPr>
          <p:nvPr/>
        </p:nvSpPr>
        <p:spPr bwMode="auto">
          <a:xfrm>
            <a:off x="3463797" y="3068960"/>
            <a:ext cx="1800200" cy="252000"/>
          </a:xfrm>
          <a:prstGeom prst="rect">
            <a:avLst/>
          </a:prstGeom>
          <a:solidFill>
            <a:srgbClr val="66FFFF"/>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6.4</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1" name="Rectangle 16"/>
          <p:cNvSpPr>
            <a:spLocks noChangeArrowheads="1"/>
          </p:cNvSpPr>
          <p:nvPr/>
        </p:nvSpPr>
        <p:spPr bwMode="auto">
          <a:xfrm>
            <a:off x="3463797" y="3429000"/>
            <a:ext cx="1800200" cy="252000"/>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6.4</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62" name="Rectangle 17"/>
          <p:cNvSpPr>
            <a:spLocks noChangeArrowheads="1"/>
          </p:cNvSpPr>
          <p:nvPr/>
        </p:nvSpPr>
        <p:spPr bwMode="auto">
          <a:xfrm>
            <a:off x="3463799" y="3645024"/>
            <a:ext cx="1872208" cy="216024"/>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6.7</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3" name="Rectangle 18"/>
          <p:cNvSpPr>
            <a:spLocks noChangeArrowheads="1"/>
          </p:cNvSpPr>
          <p:nvPr/>
        </p:nvSpPr>
        <p:spPr bwMode="auto">
          <a:xfrm>
            <a:off x="3463799" y="3861048"/>
            <a:ext cx="2016224" cy="252000"/>
          </a:xfrm>
          <a:prstGeom prst="rect">
            <a:avLst/>
          </a:prstGeom>
          <a:solidFill>
            <a:srgbClr val="99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6.9</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4" name="Rectangle 16"/>
          <p:cNvSpPr>
            <a:spLocks noChangeArrowheads="1"/>
          </p:cNvSpPr>
          <p:nvPr/>
        </p:nvSpPr>
        <p:spPr bwMode="auto">
          <a:xfrm>
            <a:off x="3463804" y="4293096"/>
            <a:ext cx="2088232" cy="252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7.4</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65" name="Rectangle 17"/>
          <p:cNvSpPr>
            <a:spLocks noChangeArrowheads="1"/>
          </p:cNvSpPr>
          <p:nvPr/>
        </p:nvSpPr>
        <p:spPr bwMode="auto">
          <a:xfrm>
            <a:off x="3463806" y="4509120"/>
            <a:ext cx="2160240" cy="252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7.8</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6" name="Rectangle 18"/>
          <p:cNvSpPr>
            <a:spLocks noChangeArrowheads="1"/>
          </p:cNvSpPr>
          <p:nvPr/>
        </p:nvSpPr>
        <p:spPr bwMode="auto">
          <a:xfrm>
            <a:off x="3463804" y="4725144"/>
            <a:ext cx="2304257" cy="252000"/>
          </a:xfrm>
          <a:prstGeom prst="rect">
            <a:avLst/>
          </a:prstGeom>
          <a:solidFill>
            <a:srgbClr val="CCFF99"/>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rPr>
              <a:t>8.3</a:t>
            </a:r>
            <a:r>
              <a:rPr lang="ja-JP" altLang="en-US" sz="1400" dirty="0" smtClean="0">
                <a:solidFill>
                  <a:prstClr val="black"/>
                </a:solidFill>
                <a:latin typeface="Arial Black" pitchFamily="34" charset="0"/>
                <a:ea typeface="HGSｺﾞｼｯｸM" pitchFamily="50" charset="-128"/>
              </a:rPr>
              <a:t>兆円</a:t>
            </a:r>
            <a:endParaRPr lang="ja-JP" altLang="ja-JP" sz="1400" dirty="0">
              <a:solidFill>
                <a:prstClr val="black"/>
              </a:solidFill>
              <a:latin typeface="Arial Black" pitchFamily="34" charset="0"/>
              <a:ea typeface="HGSｺﾞｼｯｸM" pitchFamily="50" charset="-128"/>
            </a:endParaRPr>
          </a:p>
        </p:txBody>
      </p:sp>
      <p:sp>
        <p:nvSpPr>
          <p:cNvPr id="69" name="Rectangle 16"/>
          <p:cNvSpPr>
            <a:spLocks noChangeArrowheads="1"/>
          </p:cNvSpPr>
          <p:nvPr/>
        </p:nvSpPr>
        <p:spPr bwMode="auto">
          <a:xfrm>
            <a:off x="3463804" y="5085184"/>
            <a:ext cx="2376264" cy="252000"/>
          </a:xfrm>
          <a:prstGeom prst="rect">
            <a:avLst/>
          </a:prstGeom>
          <a:solidFill>
            <a:srgbClr val="66FF66"/>
          </a:solidFill>
          <a:ln w="6350">
            <a:solidFill>
              <a:schemeClr val="tx1"/>
            </a:solidFill>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8.9</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70" name="Rectangle 17"/>
          <p:cNvSpPr>
            <a:spLocks noChangeArrowheads="1"/>
          </p:cNvSpPr>
          <p:nvPr/>
        </p:nvSpPr>
        <p:spPr bwMode="auto">
          <a:xfrm>
            <a:off x="3463797" y="5301208"/>
            <a:ext cx="2520280" cy="252000"/>
          </a:xfrm>
          <a:prstGeom prst="rect">
            <a:avLst/>
          </a:prstGeom>
          <a:solidFill>
            <a:srgbClr val="66FF66"/>
          </a:solidFill>
          <a:ln w="6350">
            <a:solidFill>
              <a:schemeClr val="tx1"/>
            </a:solidFill>
            <a:prstDash val="solid"/>
            <a:miter lim="800000"/>
            <a:headEnd/>
            <a:tailEnd/>
          </a:ln>
        </p:spPr>
        <p:txBody>
          <a:bodyPr wrap="none" lIns="87886" tIns="43943" rIns="87886" bIns="43943" anchor="ctr" anchorCtr="1">
            <a:noAutofit/>
          </a:bodyPr>
          <a:lstStyle/>
          <a:p>
            <a:pPr lvl="0" algn="ctr" defTabSz="727075"/>
            <a:r>
              <a:rPr lang="en-US" altLang="ja-JP" sz="1400" dirty="0" smtClean="0">
                <a:solidFill>
                  <a:prstClr val="black"/>
                </a:solidFill>
                <a:latin typeface="Arial Black" pitchFamily="34" charset="0"/>
                <a:ea typeface="HGSｺﾞｼｯｸM" pitchFamily="50" charset="-128"/>
                <a:cs typeface="Arial" pitchFamily="34" charset="0"/>
              </a:rPr>
              <a:t>9.4</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71" name="Rectangle 18"/>
          <p:cNvSpPr>
            <a:spLocks noChangeArrowheads="1"/>
          </p:cNvSpPr>
          <p:nvPr/>
        </p:nvSpPr>
        <p:spPr bwMode="auto">
          <a:xfrm>
            <a:off x="3463807" y="5517232"/>
            <a:ext cx="2592288" cy="252000"/>
          </a:xfrm>
          <a:prstGeom prst="rect">
            <a:avLst/>
          </a:prstGeom>
          <a:solidFill>
            <a:srgbClr val="66FF66"/>
          </a:solidFill>
          <a:ln w="12700">
            <a:solidFill>
              <a:schemeClr val="tx1"/>
            </a:solidFill>
            <a:prstDash val="dash"/>
            <a:miter lim="800000"/>
            <a:headEnd/>
            <a:tailEnd/>
          </a:ln>
        </p:spPr>
        <p:txBody>
          <a:bodyPr wrap="none" lIns="87886" tIns="43943" rIns="87886" bIns="43943" anchor="ctr" anchorCtr="1">
            <a:noAutofit/>
          </a:bodyPr>
          <a:lstStyle/>
          <a:p>
            <a:pPr lvl="0" algn="ctr" defTabSz="727075"/>
            <a:r>
              <a:rPr lang="en-US" altLang="ja-JP" sz="1400" dirty="0" smtClean="0">
                <a:solidFill>
                  <a:prstClr val="black"/>
                </a:solidFill>
                <a:latin typeface="Arial Black" pitchFamily="34" charset="0"/>
                <a:ea typeface="HGSｺﾞｼｯｸM" pitchFamily="50" charset="-128"/>
                <a:cs typeface="Arial" pitchFamily="34" charset="0"/>
              </a:rPr>
              <a:t>10.0</a:t>
            </a:r>
            <a:r>
              <a:rPr lang="ja-JP" altLang="en-US" sz="1400" dirty="0" smtClean="0">
                <a:solidFill>
                  <a:prstClr val="black"/>
                </a:solidFill>
                <a:latin typeface="Arial Black" pitchFamily="34" charset="0"/>
                <a:ea typeface="HGSｺﾞｼｯｸM" pitchFamily="50" charset="-128"/>
                <a:cs typeface="Arial" pitchFamily="34" charset="0"/>
              </a:rPr>
              <a:t>兆円</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72" name="AutoShape 25"/>
          <p:cNvSpPr>
            <a:spLocks/>
          </p:cNvSpPr>
          <p:nvPr/>
        </p:nvSpPr>
        <p:spPr bwMode="auto">
          <a:xfrm>
            <a:off x="6969234" y="1988840"/>
            <a:ext cx="468225" cy="397578"/>
          </a:xfrm>
          <a:prstGeom prst="rightBrace">
            <a:avLst>
              <a:gd name="adj1" fmla="val 13959"/>
              <a:gd name="adj2" fmla="val 50000"/>
            </a:avLst>
          </a:prstGeom>
          <a:noFill/>
          <a:ln w="19050">
            <a:solidFill>
              <a:schemeClr val="tx1"/>
            </a:solidFill>
            <a:round/>
            <a:headEnd/>
            <a:tailEnd/>
          </a:ln>
        </p:spPr>
        <p:txBody>
          <a:bodyPr lIns="87886" tIns="43943" rIns="87886" bIns="43943" anchor="ctr">
            <a:spAutoFit/>
          </a:bodyPr>
          <a:lstStyle/>
          <a:p>
            <a:endParaRPr lang="ja-JP" altLang="en-US" dirty="0">
              <a:solidFill>
                <a:prstClr val="black"/>
              </a:solidFill>
              <a:latin typeface="ＭＳ ゴシック" pitchFamily="49" charset="-128"/>
              <a:ea typeface="ＭＳ ゴシック" pitchFamily="49" charset="-128"/>
            </a:endParaRPr>
          </a:p>
        </p:txBody>
      </p:sp>
      <p:sp>
        <p:nvSpPr>
          <p:cNvPr id="73" name="Text Box 5" descr="市松模様 (小)"/>
          <p:cNvSpPr txBox="1">
            <a:spLocks noChangeArrowheads="1"/>
          </p:cNvSpPr>
          <p:nvPr/>
        </p:nvSpPr>
        <p:spPr bwMode="auto">
          <a:xfrm>
            <a:off x="7257262" y="5157192"/>
            <a:ext cx="1561211" cy="642106"/>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4,972</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algn="ctr" defTabSz="762000"/>
            <a:r>
              <a:rPr lang="ja-JP" altLang="en-US" dirty="0">
                <a:solidFill>
                  <a:prstClr val="black"/>
                </a:solidFill>
                <a:latin typeface="Arial Black" pitchFamily="34" charset="0"/>
                <a:ea typeface="HGSｺﾞｼｯｸM" pitchFamily="50" charset="-128"/>
              </a:rPr>
              <a:t>（全国平均）</a:t>
            </a:r>
          </a:p>
        </p:txBody>
      </p:sp>
      <p:sp>
        <p:nvSpPr>
          <p:cNvPr id="8217" name="Text Box 29"/>
          <p:cNvSpPr txBox="1">
            <a:spLocks noChangeArrowheads="1"/>
          </p:cNvSpPr>
          <p:nvPr/>
        </p:nvSpPr>
        <p:spPr bwMode="auto">
          <a:xfrm>
            <a:off x="2000674" y="1772816"/>
            <a:ext cx="396190" cy="1296144"/>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　一　期</a:t>
            </a:r>
          </a:p>
        </p:txBody>
      </p:sp>
      <p:sp>
        <p:nvSpPr>
          <p:cNvPr id="8218" name="Text Box 30"/>
          <p:cNvSpPr txBox="1">
            <a:spLocks noChangeArrowheads="1"/>
          </p:cNvSpPr>
          <p:nvPr/>
        </p:nvSpPr>
        <p:spPr bwMode="auto">
          <a:xfrm>
            <a:off x="2449390" y="2636912"/>
            <a:ext cx="396190" cy="1224136"/>
          </a:xfrm>
          <a:prstGeom prst="rect">
            <a:avLst/>
          </a:prstGeom>
          <a:solidFill>
            <a:srgbClr val="FF99CC">
              <a:alpha val="50195"/>
            </a:srgbClr>
          </a:solidFill>
          <a:ln w="12700">
            <a:solidFill>
              <a:schemeClr val="tx1"/>
            </a:solidFill>
            <a:miter lim="800000"/>
            <a:headEnd/>
            <a:tailEnd/>
          </a:ln>
        </p:spPr>
        <p:txBody>
          <a:bodyPr vert="eaVert" wrap="square" lIns="87886" tIns="43943" rIns="87886" bIns="43943" anchor="ctr" anchorCtr="1">
            <a:noAutofit/>
          </a:bodyPr>
          <a:lstStyle/>
          <a:p>
            <a:pPr algn="ctr" defTabSz="762000">
              <a:spcBef>
                <a:spcPct val="50000"/>
              </a:spcBef>
            </a:pPr>
            <a:r>
              <a:rPr lang="ja-JP" altLang="en-US" sz="1400" dirty="0">
                <a:solidFill>
                  <a:prstClr val="black"/>
                </a:solidFill>
                <a:latin typeface="HGSｺﾞｼｯｸM" pitchFamily="50" charset="-128"/>
                <a:ea typeface="HGSｺﾞｼｯｸM" pitchFamily="50" charset="-128"/>
              </a:rPr>
              <a:t>第　二　期</a:t>
            </a:r>
          </a:p>
        </p:txBody>
      </p:sp>
      <p:sp>
        <p:nvSpPr>
          <p:cNvPr id="50" name="Line 7"/>
          <p:cNvSpPr>
            <a:spLocks noChangeShapeType="1"/>
          </p:cNvSpPr>
          <p:nvPr/>
        </p:nvSpPr>
        <p:spPr bwMode="auto">
          <a:xfrm>
            <a:off x="28" y="5877272"/>
            <a:ext cx="9832727" cy="0"/>
          </a:xfrm>
          <a:prstGeom prst="line">
            <a:avLst/>
          </a:prstGeom>
          <a:noFill/>
          <a:ln w="19050">
            <a:solidFill>
              <a:schemeClr val="tx1"/>
            </a:solidFill>
            <a:prstDash val="sysDot"/>
            <a:round/>
            <a:headEnd/>
            <a:tailEnd/>
          </a:ln>
        </p:spPr>
        <p:txBody>
          <a:bodyPr lIns="87886" tIns="43943" rIns="87886" bIns="43943">
            <a:spAutoFit/>
          </a:bodyPr>
          <a:lstStyle/>
          <a:p>
            <a:endParaRPr lang="ja-JP" altLang="en-US" dirty="0">
              <a:solidFill>
                <a:prstClr val="black"/>
              </a:solidFill>
              <a:latin typeface="ＭＳ ゴシック" pitchFamily="49" charset="-128"/>
              <a:ea typeface="ＭＳ ゴシック" pitchFamily="49" charset="-128"/>
            </a:endParaRPr>
          </a:p>
        </p:txBody>
      </p:sp>
      <p:sp>
        <p:nvSpPr>
          <p:cNvPr id="67" name="テキスト ボックス 66"/>
          <p:cNvSpPr txBox="1"/>
          <p:nvPr/>
        </p:nvSpPr>
        <p:spPr bwMode="auto">
          <a:xfrm>
            <a:off x="3276000" y="6480000"/>
            <a:ext cx="4432304" cy="197490"/>
          </a:xfrm>
          <a:prstGeom prst="rect">
            <a:avLst/>
          </a:prstGeom>
          <a:noFill/>
          <a:ln w="9525">
            <a:noFill/>
            <a:miter lim="800000"/>
            <a:headEnd/>
            <a:tailEnd/>
          </a:ln>
          <a:effectLst/>
        </p:spPr>
        <p:txBody>
          <a:bodyPr wrap="none" lIns="0" tIns="0" rIns="0" bIns="0" rtlCol="0" anchor="ctr" anchorCtr="0">
            <a:spAutoFit/>
          </a:bodyPr>
          <a:lstStyle/>
          <a:p>
            <a:pPr>
              <a:lnSpc>
                <a:spcPts val="500"/>
              </a:lnSpc>
              <a:spcBef>
                <a:spcPct val="50000"/>
              </a:spcBef>
            </a:pPr>
            <a:r>
              <a:rPr lang="en-US" altLang="ja-JP" sz="900" dirty="0" smtClean="0">
                <a:solidFill>
                  <a:prstClr val="black"/>
                </a:solidFill>
                <a:latin typeface="HGSｺﾞｼｯｸM" pitchFamily="50" charset="-128"/>
                <a:ea typeface="HGSｺﾞｼｯｸM" pitchFamily="50" charset="-128"/>
              </a:rPr>
              <a:t>※</a:t>
            </a:r>
            <a:r>
              <a:rPr lang="en-US" altLang="ja-JP" sz="900" dirty="0" smtClean="0">
                <a:solidFill>
                  <a:prstClr val="black"/>
                </a:solidFill>
                <a:latin typeface="ＭＳ Ｐゴシック"/>
              </a:rPr>
              <a:t>2011</a:t>
            </a:r>
            <a:r>
              <a:rPr lang="ja-JP" altLang="en-US" sz="900" dirty="0" smtClean="0">
                <a:solidFill>
                  <a:prstClr val="black"/>
                </a:solidFill>
                <a:latin typeface="ＭＳ Ｐゴシック"/>
              </a:rPr>
              <a:t>年度までは実績であり、</a:t>
            </a:r>
            <a:r>
              <a:rPr lang="en-US" altLang="ja-JP" sz="900" dirty="0" smtClean="0">
                <a:solidFill>
                  <a:prstClr val="black"/>
                </a:solidFill>
                <a:latin typeface="ＭＳ Ｐゴシック"/>
              </a:rPr>
              <a:t>2012</a:t>
            </a:r>
            <a:r>
              <a:rPr lang="ja-JP" altLang="en-US" sz="900" dirty="0" smtClean="0">
                <a:solidFill>
                  <a:prstClr val="black"/>
                </a:solidFill>
                <a:latin typeface="ＭＳ Ｐゴシック"/>
              </a:rPr>
              <a:t>～</a:t>
            </a:r>
            <a:r>
              <a:rPr lang="en-US" altLang="ja-JP" sz="900" dirty="0" smtClean="0">
                <a:solidFill>
                  <a:prstClr val="black"/>
                </a:solidFill>
                <a:latin typeface="ＭＳ Ｐゴシック"/>
              </a:rPr>
              <a:t>2013</a:t>
            </a:r>
            <a:r>
              <a:rPr lang="ja-JP" altLang="en-US" sz="900" dirty="0" smtClean="0">
                <a:solidFill>
                  <a:prstClr val="black"/>
                </a:solidFill>
                <a:latin typeface="ＭＳ Ｐゴシック"/>
              </a:rPr>
              <a:t>年は当初予算、</a:t>
            </a:r>
            <a:r>
              <a:rPr lang="en-US" altLang="ja-JP" sz="900" dirty="0" smtClean="0">
                <a:solidFill>
                  <a:prstClr val="black"/>
                </a:solidFill>
                <a:latin typeface="ＭＳ Ｐゴシック"/>
              </a:rPr>
              <a:t>2014</a:t>
            </a:r>
            <a:r>
              <a:rPr lang="ja-JP" altLang="en-US" sz="900" dirty="0" smtClean="0">
                <a:solidFill>
                  <a:prstClr val="black"/>
                </a:solidFill>
                <a:latin typeface="ＭＳ Ｐゴシック"/>
              </a:rPr>
              <a:t>年は当初予算（案）である。</a:t>
            </a:r>
            <a:r>
              <a:rPr lang="en-US" altLang="ja-JP" sz="900" dirty="0" smtClean="0">
                <a:solidFill>
                  <a:prstClr val="black"/>
                </a:solidFill>
                <a:latin typeface="ＭＳ Ｐゴシック"/>
              </a:rPr>
              <a:t> </a:t>
            </a:r>
          </a:p>
          <a:p>
            <a:pPr>
              <a:lnSpc>
                <a:spcPts val="500"/>
              </a:lnSpc>
              <a:spcBef>
                <a:spcPct val="50000"/>
              </a:spcBef>
            </a:pPr>
            <a:r>
              <a:rPr lang="en-US" altLang="ja-JP" sz="900" dirty="0" smtClean="0">
                <a:solidFill>
                  <a:prstClr val="black"/>
                </a:solidFill>
                <a:latin typeface="ＭＳ Ｐゴシック"/>
              </a:rPr>
              <a:t>※2025</a:t>
            </a:r>
            <a:r>
              <a:rPr lang="ja-JP" altLang="en-US" sz="900" dirty="0" smtClean="0">
                <a:solidFill>
                  <a:prstClr val="black"/>
                </a:solidFill>
                <a:latin typeface="ＭＳ Ｐゴシック"/>
              </a:rPr>
              <a:t>年度は社会保障に係る費用の将来推計について（平成</a:t>
            </a:r>
            <a:r>
              <a:rPr lang="en-US" altLang="ja-JP" sz="900" dirty="0" smtClean="0">
                <a:solidFill>
                  <a:prstClr val="black"/>
                </a:solidFill>
                <a:latin typeface="ＭＳ Ｐゴシック"/>
              </a:rPr>
              <a:t>24</a:t>
            </a:r>
            <a:r>
              <a:rPr lang="ja-JP" altLang="en-US" sz="900" dirty="0" smtClean="0">
                <a:solidFill>
                  <a:prstClr val="black"/>
                </a:solidFill>
                <a:latin typeface="ＭＳ Ｐゴシック"/>
              </a:rPr>
              <a:t>年３月） </a:t>
            </a:r>
            <a:endParaRPr lang="ja-JP" altLang="en-US" sz="900" dirty="0">
              <a:solidFill>
                <a:prstClr val="black"/>
              </a:solidFill>
              <a:latin typeface="ＭＳ Ｐゴシック"/>
            </a:endParaRPr>
          </a:p>
        </p:txBody>
      </p:sp>
      <p:sp>
        <p:nvSpPr>
          <p:cNvPr id="55" name="テキスト ボックス 54"/>
          <p:cNvSpPr txBox="1"/>
          <p:nvPr/>
        </p:nvSpPr>
        <p:spPr>
          <a:xfrm rot="5400000">
            <a:off x="349135" y="5944640"/>
            <a:ext cx="648070" cy="369332"/>
          </a:xfrm>
          <a:prstGeom prst="rect">
            <a:avLst/>
          </a:prstGeom>
          <a:noFill/>
        </p:spPr>
        <p:txBody>
          <a:bodyPr wrap="square" rtlCol="0">
            <a:spAutoFit/>
          </a:bodyPr>
          <a:lstStyle/>
          <a:p>
            <a:r>
              <a:rPr lang="ja-JP" altLang="en-US" dirty="0" smtClean="0">
                <a:solidFill>
                  <a:prstClr val="black"/>
                </a:solidFill>
              </a:rPr>
              <a:t>・・・</a:t>
            </a:r>
            <a:endParaRPr lang="ja-JP" altLang="en-US" dirty="0">
              <a:solidFill>
                <a:prstClr val="black"/>
              </a:solidFill>
            </a:endParaRPr>
          </a:p>
        </p:txBody>
      </p:sp>
      <p:sp>
        <p:nvSpPr>
          <p:cNvPr id="60" name="Text Box 2" descr="市松模様 (小)"/>
          <p:cNvSpPr txBox="1">
            <a:spLocks noChangeArrowheads="1"/>
          </p:cNvSpPr>
          <p:nvPr/>
        </p:nvSpPr>
        <p:spPr bwMode="auto">
          <a:xfrm>
            <a:off x="56458" y="6147932"/>
            <a:ext cx="1224136" cy="282129"/>
          </a:xfrm>
          <a:prstGeom prst="rect">
            <a:avLst/>
          </a:prstGeom>
          <a:noFill/>
          <a:ln w="25400">
            <a:noFill/>
            <a:miter lim="800000"/>
            <a:headEnd/>
            <a:tailEnd/>
          </a:ln>
        </p:spPr>
        <p:txBody>
          <a:bodyPr wrap="square" lIns="0" tIns="0" rIns="0" bIns="0" anchor="ctr" anchorCtr="0">
            <a:spAutoFit/>
          </a:bodyPr>
          <a:lstStyle/>
          <a:p>
            <a:pPr defTabSz="762000">
              <a:lnSpc>
                <a:spcPts val="2200"/>
              </a:lnSpc>
            </a:pPr>
            <a:r>
              <a:rPr lang="ja-JP" altLang="en-US" sz="1600" dirty="0" smtClean="0">
                <a:solidFill>
                  <a:prstClr val="black"/>
                </a:solidFill>
                <a:latin typeface="HGSｺﾞｼｯｸM" pitchFamily="50" charset="-128"/>
                <a:ea typeface="HGSｺﾞｼｯｸM" pitchFamily="50" charset="-128"/>
              </a:rPr>
              <a:t>２０２５年度</a:t>
            </a:r>
            <a:endParaRPr lang="en-US" altLang="ja-JP" sz="1600" dirty="0">
              <a:solidFill>
                <a:prstClr val="black"/>
              </a:solidFill>
              <a:latin typeface="HGSｺﾞｼｯｸM" pitchFamily="50" charset="-128"/>
              <a:ea typeface="HGSｺﾞｼｯｸM" pitchFamily="50" charset="-128"/>
            </a:endParaRPr>
          </a:p>
        </p:txBody>
      </p:sp>
      <p:sp>
        <p:nvSpPr>
          <p:cNvPr id="68" name="Rectangle 18"/>
          <p:cNvSpPr>
            <a:spLocks noChangeArrowheads="1"/>
          </p:cNvSpPr>
          <p:nvPr/>
        </p:nvSpPr>
        <p:spPr bwMode="auto">
          <a:xfrm>
            <a:off x="3463799" y="6093296"/>
            <a:ext cx="4081491" cy="288032"/>
          </a:xfrm>
          <a:prstGeom prst="rect">
            <a:avLst/>
          </a:prstGeom>
          <a:solidFill>
            <a:srgbClr val="66FF66"/>
          </a:solidFill>
          <a:ln w="12700">
            <a:solidFill>
              <a:schemeClr val="tx1"/>
            </a:solidFill>
            <a:prstDash val="dash"/>
            <a:miter lim="800000"/>
            <a:headEnd/>
            <a:tailEnd/>
          </a:ln>
        </p:spPr>
        <p:txBody>
          <a:bodyPr wrap="none" lIns="87886" tIns="43943" rIns="87886" bIns="43943" anchor="ctr" anchorCtr="1">
            <a:noAutofit/>
          </a:bodyPr>
          <a:lstStyle/>
          <a:p>
            <a:pPr algn="ctr" defTabSz="727075"/>
            <a:r>
              <a:rPr lang="en-US" altLang="ja-JP" sz="1400" dirty="0" smtClean="0">
                <a:solidFill>
                  <a:prstClr val="black"/>
                </a:solidFill>
                <a:latin typeface="Arial Black" pitchFamily="34" charset="0"/>
                <a:ea typeface="HGSｺﾞｼｯｸM" pitchFamily="50" charset="-128"/>
                <a:cs typeface="Arial" pitchFamily="34" charset="0"/>
              </a:rPr>
              <a:t>21</a:t>
            </a:r>
            <a:r>
              <a:rPr lang="ja-JP" altLang="en-US" sz="1400" dirty="0" smtClean="0">
                <a:solidFill>
                  <a:prstClr val="black"/>
                </a:solidFill>
                <a:latin typeface="Arial Black" pitchFamily="34" charset="0"/>
                <a:ea typeface="HGSｺﾞｼｯｸM" pitchFamily="50" charset="-128"/>
                <a:cs typeface="Arial" pitchFamily="34" charset="0"/>
              </a:rPr>
              <a:t>兆円程度（改革シナリオ）</a:t>
            </a:r>
            <a:endParaRPr lang="ja-JP" altLang="ja-JP" sz="1400" dirty="0">
              <a:solidFill>
                <a:prstClr val="black"/>
              </a:solidFill>
              <a:latin typeface="Arial Black" pitchFamily="34" charset="0"/>
              <a:ea typeface="HGSｺﾞｼｯｸM" pitchFamily="50" charset="-128"/>
              <a:cs typeface="Arial" pitchFamily="34" charset="0"/>
            </a:endParaRPr>
          </a:p>
        </p:txBody>
      </p:sp>
      <p:sp>
        <p:nvSpPr>
          <p:cNvPr id="75" name="Text Box 5" descr="市松模様 (小)"/>
          <p:cNvSpPr txBox="1">
            <a:spLocks noChangeArrowheads="1"/>
          </p:cNvSpPr>
          <p:nvPr/>
        </p:nvSpPr>
        <p:spPr bwMode="auto">
          <a:xfrm>
            <a:off x="7322892" y="5949280"/>
            <a:ext cx="1662562" cy="642106"/>
          </a:xfrm>
          <a:prstGeom prst="rect">
            <a:avLst/>
          </a:prstGeom>
          <a:noFill/>
          <a:ln w="25400">
            <a:noFill/>
            <a:miter lim="800000"/>
            <a:headEnd/>
            <a:tailEnd/>
          </a:ln>
        </p:spPr>
        <p:txBody>
          <a:bodyPr wrap="square" lIns="87256" tIns="43628" rIns="87256" bIns="43628" anchor="ctr" anchorCtr="0">
            <a:spAutoFit/>
          </a:bodyPr>
          <a:lstStyle/>
          <a:p>
            <a:pPr algn="ctr" defTabSz="762000"/>
            <a:r>
              <a:rPr lang="en-US" altLang="ja-JP" dirty="0" smtClean="0">
                <a:solidFill>
                  <a:prstClr val="black"/>
                </a:solidFill>
                <a:latin typeface="Arial Black" pitchFamily="34" charset="0"/>
                <a:ea typeface="HGSｺﾞｼｯｸM" pitchFamily="50" charset="-128"/>
              </a:rPr>
              <a:t>8,200</a:t>
            </a:r>
            <a:r>
              <a:rPr lang="ja-JP" altLang="en-US" dirty="0" smtClean="0">
                <a:solidFill>
                  <a:prstClr val="black"/>
                </a:solidFill>
                <a:latin typeface="Arial Black" pitchFamily="34" charset="0"/>
                <a:ea typeface="HGSｺﾞｼｯｸM" pitchFamily="50" charset="-128"/>
              </a:rPr>
              <a:t>円</a:t>
            </a:r>
            <a:endParaRPr lang="ja-JP" altLang="en-US" dirty="0">
              <a:solidFill>
                <a:prstClr val="black"/>
              </a:solidFill>
              <a:latin typeface="Arial Black" pitchFamily="34" charset="0"/>
              <a:ea typeface="HGSｺﾞｼｯｸM" pitchFamily="50" charset="-128"/>
            </a:endParaRPr>
          </a:p>
          <a:p>
            <a:pPr defTabSz="762000"/>
            <a:r>
              <a:rPr lang="ja-JP" altLang="en-US" dirty="0" smtClean="0">
                <a:solidFill>
                  <a:prstClr val="black"/>
                </a:solidFill>
                <a:latin typeface="Arial Black" pitchFamily="34" charset="0"/>
                <a:ea typeface="HGSｺﾞｼｯｸM" pitchFamily="50" charset="-128"/>
              </a:rPr>
              <a:t>    程度</a:t>
            </a:r>
            <a:endParaRPr lang="ja-JP" altLang="en-US" dirty="0">
              <a:solidFill>
                <a:prstClr val="black"/>
              </a:solidFill>
              <a:latin typeface="Arial Black" pitchFamily="34" charset="0"/>
              <a:ea typeface="HGSｺﾞｼｯｸM" pitchFamily="50" charset="-128"/>
            </a:endParaRPr>
          </a:p>
        </p:txBody>
      </p:sp>
      <p:sp>
        <p:nvSpPr>
          <p:cNvPr id="56" name="Rectangle 12"/>
          <p:cNvSpPr>
            <a:spLocks noChangeArrowheads="1"/>
          </p:cNvSpPr>
          <p:nvPr/>
        </p:nvSpPr>
        <p:spPr bwMode="auto">
          <a:xfrm>
            <a:off x="8697732" y="1412776"/>
            <a:ext cx="1157783" cy="289024"/>
          </a:xfrm>
          <a:prstGeom prst="rect">
            <a:avLst/>
          </a:prstGeom>
          <a:solidFill>
            <a:srgbClr val="92D050">
              <a:alpha val="50000"/>
            </a:srgbClr>
          </a:solidFill>
          <a:ln w="12700">
            <a:solidFill>
              <a:schemeClr val="tx1"/>
            </a:solidFill>
            <a:miter lim="800000"/>
            <a:headEnd/>
            <a:tailEnd/>
          </a:ln>
        </p:spPr>
        <p:txBody>
          <a:bodyPr lIns="87886" tIns="43943" rIns="87886" bIns="43943" anchor="ctr" anchorCtr="0">
            <a:noAutofit/>
          </a:bodyPr>
          <a:lstStyle/>
          <a:p>
            <a:pPr algn="ctr" defTabSz="727075"/>
            <a:r>
              <a:rPr lang="ja-JP" altLang="en-US" sz="1600" dirty="0" smtClean="0">
                <a:solidFill>
                  <a:prstClr val="black"/>
                </a:solidFill>
                <a:latin typeface="HGSｺﾞｼｯｸM" pitchFamily="50" charset="-128"/>
                <a:ea typeface="HGSｺﾞｼｯｸM" pitchFamily="50" charset="-128"/>
              </a:rPr>
              <a:t>改定率</a:t>
            </a:r>
            <a:endParaRPr lang="ja-JP" altLang="en-US" sz="1600" dirty="0">
              <a:solidFill>
                <a:prstClr val="black"/>
              </a:solidFill>
              <a:latin typeface="HGSｺﾞｼｯｸM" pitchFamily="50" charset="-128"/>
              <a:ea typeface="HGSｺﾞｼｯｸM" pitchFamily="50" charset="-128"/>
            </a:endParaRPr>
          </a:p>
        </p:txBody>
      </p:sp>
      <p:sp>
        <p:nvSpPr>
          <p:cNvPr id="76" name="Text Box 3" descr="市松模様 (小)"/>
          <p:cNvSpPr txBox="1">
            <a:spLocks noChangeArrowheads="1"/>
          </p:cNvSpPr>
          <p:nvPr/>
        </p:nvSpPr>
        <p:spPr bwMode="auto">
          <a:xfrm>
            <a:off x="8625423" y="2277454"/>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H15</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2.3</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77" name="Text Box 3" descr="市松模様 (小)"/>
          <p:cNvSpPr txBox="1">
            <a:spLocks noChangeArrowheads="1"/>
          </p:cNvSpPr>
          <p:nvPr/>
        </p:nvSpPr>
        <p:spPr bwMode="auto">
          <a:xfrm>
            <a:off x="8625423" y="2694563"/>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H17</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1.9</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78" name="Text Box 3" descr="市松模様 (小)"/>
          <p:cNvSpPr txBox="1">
            <a:spLocks noChangeArrowheads="1"/>
          </p:cNvSpPr>
          <p:nvPr/>
        </p:nvSpPr>
        <p:spPr bwMode="auto">
          <a:xfrm>
            <a:off x="8637669" y="3126611"/>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H18</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0.5</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79" name="Text Box 3" descr="市松模様 (小)"/>
          <p:cNvSpPr txBox="1">
            <a:spLocks noChangeArrowheads="1"/>
          </p:cNvSpPr>
          <p:nvPr/>
        </p:nvSpPr>
        <p:spPr bwMode="auto">
          <a:xfrm>
            <a:off x="8625423" y="3933056"/>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H21</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3.0</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80" name="Text Box 3" descr="市松模様 (小)"/>
          <p:cNvSpPr txBox="1">
            <a:spLocks noChangeArrowheads="1"/>
          </p:cNvSpPr>
          <p:nvPr/>
        </p:nvSpPr>
        <p:spPr bwMode="auto">
          <a:xfrm>
            <a:off x="8625423" y="4710787"/>
            <a:ext cx="1283891" cy="518995"/>
          </a:xfrm>
          <a:prstGeom prst="rect">
            <a:avLst/>
          </a:prstGeom>
          <a:noFill/>
          <a:ln w="25400">
            <a:noFill/>
            <a:miter lim="800000"/>
            <a:headEnd/>
            <a:tailEnd/>
          </a:ln>
        </p:spPr>
        <p:txBody>
          <a:bodyPr wrap="none" lIns="87256" tIns="43628" rIns="87256" bIns="43628" anchor="ctr" anchorCtr="0">
            <a:spAutoFit/>
          </a:bodyPr>
          <a:lstStyle/>
          <a:p>
            <a:pPr algn="ctr" defTabSz="762000"/>
            <a:r>
              <a:rPr lang="en-US" altLang="ja-JP" sz="1400" dirty="0" smtClean="0">
                <a:solidFill>
                  <a:prstClr val="black"/>
                </a:solidFill>
                <a:latin typeface="Arial Black" pitchFamily="34" charset="0"/>
                <a:ea typeface="HGSｺﾞｼｯｸM" pitchFamily="50" charset="-128"/>
              </a:rPr>
              <a:t>H24</a:t>
            </a:r>
            <a:r>
              <a:rPr lang="ja-JP" altLang="en-US" sz="1400" dirty="0" smtClean="0">
                <a:solidFill>
                  <a:prstClr val="black"/>
                </a:solidFill>
                <a:latin typeface="Arial Black" pitchFamily="34" charset="0"/>
                <a:ea typeface="HGSｺﾞｼｯｸM" pitchFamily="50" charset="-128"/>
              </a:rPr>
              <a:t>年度改定</a:t>
            </a:r>
            <a:endParaRPr lang="en-US" altLang="ja-JP" sz="1400" dirty="0" smtClean="0">
              <a:solidFill>
                <a:prstClr val="black"/>
              </a:solidFill>
              <a:latin typeface="Arial Black" pitchFamily="34" charset="0"/>
              <a:ea typeface="HGSｺﾞｼｯｸM" pitchFamily="50" charset="-128"/>
            </a:endParaRPr>
          </a:p>
          <a:p>
            <a:pPr algn="ctr" defTabSz="762000"/>
            <a:r>
              <a:rPr lang="ja-JP" altLang="en-US" sz="1400" dirty="0" smtClean="0">
                <a:solidFill>
                  <a:prstClr val="black"/>
                </a:solidFill>
                <a:latin typeface="Arial Black" pitchFamily="34" charset="0"/>
                <a:ea typeface="HGSｺﾞｼｯｸM" pitchFamily="50" charset="-128"/>
              </a:rPr>
              <a:t>＋</a:t>
            </a:r>
            <a:r>
              <a:rPr lang="en-US" altLang="ja-JP" sz="1400" dirty="0" smtClean="0">
                <a:solidFill>
                  <a:prstClr val="black"/>
                </a:solidFill>
                <a:latin typeface="Arial Black" pitchFamily="34" charset="0"/>
                <a:ea typeface="HGSｺﾞｼｯｸM" pitchFamily="50" charset="-128"/>
              </a:rPr>
              <a:t>1.2</a:t>
            </a:r>
            <a:r>
              <a:rPr lang="ja-JP" altLang="en-US" sz="1400" dirty="0" smtClean="0">
                <a:solidFill>
                  <a:prstClr val="black"/>
                </a:solidFill>
                <a:latin typeface="Arial Black" pitchFamily="34" charset="0"/>
                <a:ea typeface="HGSｺﾞｼｯｸM" pitchFamily="50" charset="-128"/>
              </a:rPr>
              <a:t>％</a:t>
            </a:r>
            <a:endParaRPr lang="ja-JP" altLang="en-US" sz="1400" dirty="0">
              <a:solidFill>
                <a:prstClr val="black"/>
              </a:solidFill>
              <a:latin typeface="Arial Black" pitchFamily="34" charset="0"/>
              <a:ea typeface="HGSｺﾞｼｯｸM" pitchFamily="50" charset="-128"/>
            </a:endParaRPr>
          </a:p>
        </p:txBody>
      </p:sp>
      <p:sp>
        <p:nvSpPr>
          <p:cNvPr id="81" name="正方形/長方形 80"/>
          <p:cNvSpPr/>
          <p:nvPr/>
        </p:nvSpPr>
        <p:spPr>
          <a:xfrm>
            <a:off x="7573478" y="6597934"/>
            <a:ext cx="1988045" cy="156453"/>
          </a:xfrm>
          <a:prstGeom prst="rect">
            <a:avLst/>
          </a:prstGeom>
        </p:spPr>
        <p:txBody>
          <a:bodyPr wrap="square">
            <a:spAutoFit/>
          </a:bodyPr>
          <a:lstStyle/>
          <a:p>
            <a:pPr>
              <a:lnSpc>
                <a:spcPts val="500"/>
              </a:lnSpc>
              <a:spcBef>
                <a:spcPct val="50000"/>
              </a:spcBef>
            </a:pPr>
            <a:r>
              <a:rPr lang="en-US" altLang="ja-JP" sz="900" dirty="0" smtClean="0">
                <a:solidFill>
                  <a:prstClr val="black"/>
                </a:solidFill>
                <a:latin typeface="ＭＳ Ｐゴシック"/>
              </a:rPr>
              <a:t>※2012</a:t>
            </a:r>
            <a:r>
              <a:rPr lang="ja-JP" altLang="en-US" sz="900" dirty="0" smtClean="0">
                <a:solidFill>
                  <a:prstClr val="black"/>
                </a:solidFill>
                <a:latin typeface="ＭＳ Ｐゴシック"/>
              </a:rPr>
              <a:t>年度の賃金水準に換算した値</a:t>
            </a:r>
          </a:p>
        </p:txBody>
      </p:sp>
      <p:sp>
        <p:nvSpPr>
          <p:cNvPr id="82" name="Text Box 3" descr="市松模様 (小)"/>
          <p:cNvSpPr txBox="1">
            <a:spLocks noChangeArrowheads="1"/>
          </p:cNvSpPr>
          <p:nvPr/>
        </p:nvSpPr>
        <p:spPr bwMode="auto">
          <a:xfrm>
            <a:off x="8472435" y="5489876"/>
            <a:ext cx="1521136" cy="395885"/>
          </a:xfrm>
          <a:prstGeom prst="rect">
            <a:avLst/>
          </a:prstGeom>
          <a:noFill/>
          <a:ln w="25400">
            <a:noFill/>
            <a:miter lim="800000"/>
            <a:headEnd/>
            <a:tailEnd/>
          </a:ln>
        </p:spPr>
        <p:txBody>
          <a:bodyPr wrap="none" lIns="87256" tIns="43628" rIns="87256" bIns="43628" anchor="ctr" anchorCtr="0">
            <a:spAutoFit/>
          </a:bodyPr>
          <a:lstStyle/>
          <a:p>
            <a:pPr algn="ctr" defTabSz="762000"/>
            <a:r>
              <a:rPr lang="ja-JP" altLang="en-US" sz="1000" dirty="0" smtClean="0">
                <a:solidFill>
                  <a:prstClr val="black"/>
                </a:solidFill>
                <a:latin typeface="Arial Black" pitchFamily="34" charset="0"/>
                <a:ea typeface="HGSｺﾞｼｯｸM" pitchFamily="50" charset="-128"/>
              </a:rPr>
              <a:t>消費税引き上げに伴う</a:t>
            </a:r>
            <a:endParaRPr lang="en-US" altLang="ja-JP" sz="1000" dirty="0" smtClean="0">
              <a:solidFill>
                <a:prstClr val="black"/>
              </a:solidFill>
              <a:latin typeface="Arial Black" pitchFamily="34" charset="0"/>
              <a:ea typeface="HGSｺﾞｼｯｸM" pitchFamily="50" charset="-128"/>
            </a:endParaRPr>
          </a:p>
          <a:p>
            <a:pPr algn="ctr" defTabSz="762000"/>
            <a:r>
              <a:rPr lang="en-US" altLang="ja-JP" sz="1000" dirty="0" smtClean="0">
                <a:solidFill>
                  <a:prstClr val="black"/>
                </a:solidFill>
                <a:latin typeface="Arial Black" pitchFamily="34" charset="0"/>
                <a:ea typeface="HGSｺﾞｼｯｸM" pitchFamily="50" charset="-128"/>
              </a:rPr>
              <a:t>H26</a:t>
            </a:r>
            <a:r>
              <a:rPr lang="ja-JP" altLang="en-US" sz="1000" dirty="0" smtClean="0">
                <a:solidFill>
                  <a:prstClr val="black"/>
                </a:solidFill>
                <a:latin typeface="Arial Black" pitchFamily="34" charset="0"/>
                <a:ea typeface="HGSｺﾞｼｯｸM" pitchFamily="50" charset="-128"/>
              </a:rPr>
              <a:t>年度改定＋</a:t>
            </a:r>
            <a:r>
              <a:rPr lang="en-US" altLang="ja-JP" sz="1000" dirty="0" smtClean="0">
                <a:solidFill>
                  <a:prstClr val="black"/>
                </a:solidFill>
                <a:latin typeface="Arial Black" pitchFamily="34" charset="0"/>
                <a:ea typeface="HGSｺﾞｼｯｸM" pitchFamily="50" charset="-128"/>
              </a:rPr>
              <a:t>0.63</a:t>
            </a:r>
            <a:r>
              <a:rPr lang="ja-JP" altLang="en-US" sz="1000" dirty="0" smtClean="0">
                <a:solidFill>
                  <a:prstClr val="black"/>
                </a:solidFill>
                <a:latin typeface="Arial Black" pitchFamily="34" charset="0"/>
                <a:ea typeface="HGSｺﾞｼｯｸM" pitchFamily="50" charset="-128"/>
              </a:rPr>
              <a:t>％</a:t>
            </a:r>
            <a:endParaRPr lang="ja-JP" altLang="en-US" sz="1000" dirty="0">
              <a:solidFill>
                <a:prstClr val="black"/>
              </a:solidFill>
              <a:latin typeface="Arial Black" pitchFamily="34" charset="0"/>
              <a:ea typeface="HGSｺﾞｼｯｸM" pitchFamily="50" charset="-12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Angles</Template>
  <TotalTime>2546</TotalTime>
  <Words>2181</Words>
  <Application>Microsoft Office PowerPoint</Application>
  <PresentationFormat>A4 210 x 297 mm</PresentationFormat>
  <Paragraphs>747</Paragraphs>
  <Slides>38</Slides>
  <Notes>15</Notes>
  <HiddenSlides>0</HiddenSlides>
  <MMClips>0</MMClips>
  <ScaleCrop>false</ScaleCrop>
  <HeadingPairs>
    <vt:vector size="4" baseType="variant">
      <vt:variant>
        <vt:lpstr>テーマ</vt:lpstr>
      </vt:variant>
      <vt:variant>
        <vt:i4>1</vt:i4>
      </vt:variant>
      <vt:variant>
        <vt:lpstr>スライド タイトル</vt:lpstr>
      </vt:variant>
      <vt:variant>
        <vt:i4>38</vt:i4>
      </vt:variant>
    </vt:vector>
  </HeadingPairs>
  <TitlesOfParts>
    <vt:vector size="39" baseType="lpstr">
      <vt:lpstr>Office ​​テーマ</vt:lpstr>
      <vt:lpstr>金沢市の介護保険について</vt:lpstr>
      <vt:lpstr>PowerPoint プレゼンテーション</vt:lpstr>
      <vt:lpstr>・高齢化で介護費増の現状 </vt:lpstr>
      <vt:lpstr>　介護保険制度の仕組み</vt:lpstr>
      <vt:lpstr>PowerPoint プレゼンテーション</vt:lpstr>
      <vt:lpstr>PowerPoint プレゼンテーション</vt:lpstr>
      <vt:lpstr>PowerPoint プレゼンテーション</vt:lpstr>
      <vt:lpstr>　(2)金沢市における介護費用と保険料の推移</vt:lpstr>
      <vt:lpstr>介護給付と保険料の推移</vt:lpstr>
      <vt:lpstr>PowerPoint プレゼンテーション</vt:lpstr>
      <vt:lpstr>PowerPoint プレゼンテーション</vt:lpstr>
      <vt:lpstr>　介護保険制度の仕組み</vt:lpstr>
      <vt:lpstr>悪魔のサイクル</vt:lpstr>
      <vt:lpstr>国がもっと負担を！</vt:lpstr>
      <vt:lpstr>PowerPoint プレゼンテーション</vt:lpstr>
      <vt:lpstr>消費税８％でよくなった？</vt:lpstr>
      <vt:lpstr>⑧一定以上の所得のある利用者の自己負担を引き上げ</vt:lpstr>
      <vt:lpstr>PowerPoint プレゼンテーション</vt:lpstr>
      <vt:lpstr>施設から地域へ</vt:lpstr>
      <vt:lpstr>PowerPoint プレゼンテーション</vt:lpstr>
      <vt:lpstr>PowerPoint プレゼンテーション</vt:lpstr>
      <vt:lpstr>介護の希望（本人の希望）</vt:lpstr>
      <vt:lpstr>・特養待機者は全国で5２万人 金沢では１4００名  ・富山のアンケート結果  →介護者の34%がうつ</vt:lpstr>
      <vt:lpstr>国はなぜ施設から出すのか</vt:lpstr>
      <vt:lpstr>（15）個別サービスの利用状況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長寿安心プラン２０１５</vt:lpstr>
      <vt:lpstr>ぜひご意見を寄せてください。</vt:lpstr>
      <vt:lpstr>そして、</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金沢市役所</dc:creator>
  <cp:lastModifiedBy>miyo</cp:lastModifiedBy>
  <cp:revision>144</cp:revision>
  <cp:lastPrinted>2014-09-22T11:57:15Z</cp:lastPrinted>
  <dcterms:created xsi:type="dcterms:W3CDTF">2014-08-21T00:11:13Z</dcterms:created>
  <dcterms:modified xsi:type="dcterms:W3CDTF">2014-11-22T12:47:26Z</dcterms:modified>
</cp:coreProperties>
</file>