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4" r:id="rId3"/>
    <p:sldId id="291" r:id="rId4"/>
    <p:sldId id="292" r:id="rId5"/>
    <p:sldId id="315" r:id="rId6"/>
    <p:sldId id="330" r:id="rId7"/>
    <p:sldId id="329" r:id="rId8"/>
    <p:sldId id="316" r:id="rId9"/>
    <p:sldId id="318" r:id="rId10"/>
    <p:sldId id="331" r:id="rId11"/>
    <p:sldId id="332" r:id="rId12"/>
    <p:sldId id="333" r:id="rId13"/>
    <p:sldId id="334" r:id="rId14"/>
    <p:sldId id="335" r:id="rId15"/>
    <p:sldId id="336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63" autoAdjust="0"/>
  </p:normalViewPr>
  <p:slideViewPr>
    <p:cSldViewPr>
      <p:cViewPr>
        <p:scale>
          <a:sx n="66" d="100"/>
          <a:sy n="66" d="100"/>
        </p:scale>
        <p:origin x="-150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C364-D866-4E34-AE0A-2E9BD90D274F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A242-2DAC-4A44-84E6-893D0A32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57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8652-EF78-4D97-BEE7-3E41F8421D4F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98C4A-3F94-4E9F-8F06-DF9CBA7C763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27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61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35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03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9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7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69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6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17B4-3CA9-469A-B48E-BE3BBE9B4B3C}" type="datetimeFigureOut">
              <a:rPr kumimoji="1" lang="ja-JP" altLang="en-US" smtClean="0"/>
              <a:pPr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新制度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がはじまって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学童保育はどうなるか。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3791165"/>
            <a:ext cx="6400800" cy="17526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金沢市議会議員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広田みよ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43" y="3791165"/>
            <a:ext cx="3505227" cy="30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sz="4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</a:t>
            </a:r>
            <a:r>
              <a:rPr lang="ja-JP" altLang="en-US" sz="4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の複数配置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４０人</a:t>
            </a: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未満で</a:t>
            </a: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２人分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の委託料交付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09481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の処遇改善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１級９号→１級１０号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２年計画で、来年は１級１１号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29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60648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移転促進費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1.65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㎡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児童一人で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家賃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月額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" y="1268760"/>
            <a:ext cx="9144000" cy="51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en-US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１９時</a:t>
            </a:r>
            <a:r>
              <a:rPr lang="ja-JP" altLang="en-US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開所時間延長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人件費分を充当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地域の実情にあわせ土曜日１９時までは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必ずしもではない。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2204864"/>
            <a:ext cx="9144000" cy="39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新築、修繕の補助率・限度額↑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19"/>
            <a:ext cx="7562106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増えた分でなにが変わったか。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の研修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５年の間に県が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指導員２人のうち１人がうければよい。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5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子ども子育て支援新制度で</a:t>
            </a:r>
            <a:endParaRPr kumimoji="1"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4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学童</a:t>
            </a:r>
            <a:r>
              <a:rPr lang="ja-JP" altLang="en-US" sz="5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はどう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変わる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3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/>
                </a:solidFill>
              </a:rPr>
              <a:t>学童保育</a:t>
            </a:r>
            <a:r>
              <a:rPr lang="ja-JP" altLang="en-US" b="1" dirty="0">
                <a:solidFill>
                  <a:schemeClr val="tx2"/>
                </a:solidFill>
              </a:rPr>
              <a:t>の現状（</a:t>
            </a:r>
            <a:r>
              <a:rPr lang="en-US" altLang="ja-JP" b="1" dirty="0">
                <a:solidFill>
                  <a:schemeClr val="tx2"/>
                </a:solidFill>
              </a:rPr>
              <a:t>H</a:t>
            </a:r>
            <a:r>
              <a:rPr lang="ja-JP" altLang="en-US" b="1" dirty="0" smtClean="0">
                <a:solidFill>
                  <a:schemeClr val="tx2"/>
                </a:solidFill>
              </a:rPr>
              <a:t>２</a:t>
            </a:r>
            <a:r>
              <a:rPr lang="en-US" altLang="ja-JP" b="1" dirty="0" smtClean="0">
                <a:solidFill>
                  <a:schemeClr val="tx2"/>
                </a:solidFill>
              </a:rPr>
              <a:t>7</a:t>
            </a:r>
            <a:r>
              <a:rPr lang="ja-JP" altLang="en-US" b="1" dirty="0" smtClean="0">
                <a:solidFill>
                  <a:schemeClr val="tx2"/>
                </a:solidFill>
              </a:rPr>
              <a:t>）</a:t>
            </a:r>
            <a:r>
              <a:rPr lang="ja-JP" altLang="en-US" b="1" dirty="0">
                <a:solidFill>
                  <a:schemeClr val="tx2"/>
                </a:solidFill>
              </a:rPr>
              <a:t/>
            </a:r>
            <a:br>
              <a:rPr lang="ja-JP" altLang="en-US" b="1" dirty="0">
                <a:solidFill>
                  <a:schemeClr val="tx2"/>
                </a:solidFill>
              </a:rPr>
            </a:b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rgbClr val="FF0000"/>
                </a:solidFill>
              </a:rPr>
              <a:t>金沢市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学童保育数　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８４</a:t>
            </a:r>
            <a:r>
              <a:rPr lang="ja-JP" altLang="en-US" sz="2800" b="1" dirty="0" smtClean="0"/>
              <a:t>　児童数　</a:t>
            </a:r>
            <a:r>
              <a:rPr lang="ja-JP" altLang="en-US" sz="2800" b="1" dirty="0">
                <a:solidFill>
                  <a:schemeClr val="tx2"/>
                </a:solidFill>
              </a:rPr>
              <a:t>４４８９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人　</a:t>
            </a:r>
            <a:endParaRPr lang="en-US" altLang="ja-JP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chemeClr val="tx2"/>
                </a:solidFill>
              </a:rPr>
              <a:t>　　　　　　　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(H25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：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83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　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諸江で増）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　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　（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H</a:t>
            </a:r>
            <a:r>
              <a:rPr lang="en-US" altLang="ja-JP" sz="2800" b="1" dirty="0">
                <a:solidFill>
                  <a:schemeClr val="tx2"/>
                </a:solidFill>
              </a:rPr>
              <a:t>25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：３９２４人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）</a:t>
            </a:r>
            <a:endParaRPr lang="en-US" altLang="ja-JP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 smtClean="0">
                <a:solidFill>
                  <a:schemeClr val="tx2"/>
                </a:solidFill>
              </a:rPr>
              <a:t>★</a:t>
            </a:r>
            <a:r>
              <a:rPr kumimoji="1" lang="ja-JP" altLang="en-US" sz="2800" b="1" dirty="0" smtClean="0">
                <a:solidFill>
                  <a:schemeClr val="tx2"/>
                </a:solidFill>
              </a:rPr>
              <a:t>みどり地区で新設予定あり。</a:t>
            </a:r>
            <a:endParaRPr kumimoji="1" lang="en-US" altLang="ja-JP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rgbClr val="C00000"/>
                </a:solidFill>
              </a:rPr>
              <a:t>（運営内訳）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　地区社協　</a:t>
            </a:r>
            <a:r>
              <a:rPr lang="ja-JP" altLang="en-US" sz="2800" b="1" dirty="0" smtClean="0"/>
              <a:t>４８</a:t>
            </a:r>
            <a:r>
              <a:rPr lang="ja-JP" altLang="en-US" sz="2800" b="1" dirty="0" smtClean="0"/>
              <a:t>　　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　　　　　　社会福祉法人　１４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kumimoji="1" lang="ja-JP" altLang="en-US" sz="2800" b="1" dirty="0" smtClean="0"/>
              <a:t>　　　　　　　　児童館　２１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7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289451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民家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を利用し保護者や地域が運営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スタイル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が多く、少ない補助金の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中、四苦八苦。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保育料は高い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（５０００円から１万円以上）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指導員の賃金は低い。離職率高い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・市の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耐震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補助はあるができない。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国や自治体が実施責務をもたず、運営費補助金も実際の運営と見合ったものとなって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いない。</a:t>
            </a:r>
            <a:endParaRPr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894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ということで、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</a:t>
            </a: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「学童保育の待機を解消し女性が働きやすく」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といううたい文句で、制度化に着手。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（事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参入）、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施設整備、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指導員の処遇改善・人材確保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市町村事業に位置付け</a:t>
            </a:r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市町村任せに！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198130" y="255474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65" y="4365104"/>
            <a:ext cx="83216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新制度で変わったこと。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63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昨年までの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事業費のしくみ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55576" y="2132856"/>
            <a:ext cx="3528392" cy="33843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0"/>
            <a:endCxn id="12" idx="4"/>
          </p:cNvCxnSpPr>
          <p:nvPr/>
        </p:nvCxnSpPr>
        <p:spPr>
          <a:xfrm>
            <a:off x="2519772" y="2132856"/>
            <a:ext cx="0" cy="338437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2" idx="1"/>
            <a:endCxn id="12" idx="1"/>
          </p:cNvCxnSpPr>
          <p:nvPr/>
        </p:nvCxnSpPr>
        <p:spPr>
          <a:xfrm>
            <a:off x="1272297" y="26284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115616" y="2727984"/>
            <a:ext cx="1404156" cy="109706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643729" y="36403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利用料５０％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92802" y="272798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国１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83969" y="407740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金沢市２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22312" y="5733256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児童館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55654" y="576262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児童館以外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41784" y="167618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使い方は各クラブしだい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5514"/>
            <a:ext cx="3737322" cy="35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16677" y="265212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今年から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92" y="1700808"/>
            <a:ext cx="86868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中核市特例　国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金沢市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2/3</a:t>
            </a:r>
            <a:r>
              <a:rPr lang="ja-JP" altLang="en-US" sz="22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2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が外され、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国１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県１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金沢市１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9" y="980728"/>
            <a:ext cx="2575859" cy="247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5763660" y="3681028"/>
            <a:ext cx="3203848" cy="2988332"/>
          </a:xfrm>
          <a:prstGeom prst="ellipse">
            <a:avLst/>
          </a:prstGeom>
          <a:solidFill>
            <a:schemeClr val="accent5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52" y="3843281"/>
            <a:ext cx="27860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コネクタ 18"/>
          <p:cNvCxnSpPr/>
          <p:nvPr/>
        </p:nvCxnSpPr>
        <p:spPr>
          <a:xfrm flipH="1">
            <a:off x="7300939" y="5175194"/>
            <a:ext cx="64645" cy="1331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0585" y="5077919"/>
            <a:ext cx="5599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金沢市１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３分の市単も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使っています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半分は保育料にも使われました。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5441614" y="5193336"/>
            <a:ext cx="331804" cy="23083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増えた分でなにが変わったか。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の複数配置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４０人未満で２人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の処遇改善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１級９号→１級１０号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２年計画で、来年は１級１１号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移転促進費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1.65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㎡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児童一人で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家賃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月額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</a:t>
            </a:r>
            <a:r>
              <a:rPr lang="ja-JP" altLang="en-US" sz="2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１９時</a:t>
            </a:r>
            <a:r>
              <a:rPr lang="ja-JP" altLang="en-US" sz="2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開所時間延長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人件費分を充当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地域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の実情にあわせ土曜日１９時までは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必ず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しもではない。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新築、修繕の補助率・限度額↑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の研修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５年の間に県が行う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166</Words>
  <Application>Microsoft Office PowerPoint</Application>
  <PresentationFormat>画面に合わせる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新制度がはじまって 学童保育はどうなるか。 </vt:lpstr>
      <vt:lpstr>PowerPoint プレゼンテーション</vt:lpstr>
      <vt:lpstr>学童保育の現状（H２7） </vt:lpstr>
      <vt:lpstr>PowerPoint プレゼンテーション</vt:lpstr>
      <vt:lpstr>ということで、</vt:lpstr>
      <vt:lpstr>新制度で変わったこと。</vt:lpstr>
      <vt:lpstr>昨年までの事業費のしくみ</vt:lpstr>
      <vt:lpstr>今年から</vt:lpstr>
      <vt:lpstr>増えた分でなにが変わったか。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増えた分でなにが変わったか。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金沢市の保育園・学童保育の現状と子ども・子育て新支援制度の問題点</dc:title>
  <dc:creator>miyo</dc:creator>
  <cp:lastModifiedBy>miyo</cp:lastModifiedBy>
  <cp:revision>89</cp:revision>
  <dcterms:created xsi:type="dcterms:W3CDTF">2014-01-31T14:21:19Z</dcterms:created>
  <dcterms:modified xsi:type="dcterms:W3CDTF">2015-07-21T09:19:53Z</dcterms:modified>
</cp:coreProperties>
</file>