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72" r:id="rId13"/>
    <p:sldId id="267" r:id="rId14"/>
    <p:sldId id="266" r:id="rId15"/>
    <p:sldId id="274" r:id="rId16"/>
    <p:sldId id="273" r:id="rId17"/>
    <p:sldId id="275" r:id="rId18"/>
    <p:sldId id="268" r:id="rId19"/>
    <p:sldId id="269" r:id="rId20"/>
    <p:sldId id="271" r:id="rId21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7" d="100"/>
          <a:sy n="87" d="100"/>
        </p:scale>
        <p:origin x="-6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６月議会報告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金沢市議会議員　</a:t>
            </a:r>
            <a:endParaRPr kumimoji="1" lang="en-US" altLang="ja-JP" sz="4400" dirty="0" smtClean="0"/>
          </a:p>
          <a:p>
            <a:r>
              <a:rPr lang="ja-JP" altLang="en-US" sz="4400" dirty="0" smtClean="0"/>
              <a:t>広田みよ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804" y="6005580"/>
            <a:ext cx="704313" cy="7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281491" cy="1658198"/>
          </a:xfrm>
        </p:spPr>
        <p:txBody>
          <a:bodyPr/>
          <a:lstStyle/>
          <a:p>
            <a:r>
              <a:rPr kumimoji="1" lang="ja-JP" altLang="en-US" dirty="0" smtClean="0"/>
              <a:t>２４年度に西部環境エネルギーセンター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稼働</a:t>
            </a:r>
            <a:r>
              <a:rPr lang="ja-JP" altLang="en-US" dirty="0" smtClean="0"/>
              <a:t>にともない、分別変更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2922" y="2313720"/>
            <a:ext cx="6018491" cy="4391080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>
            <a:off x="6207617" y="2537137"/>
            <a:ext cx="484632" cy="1251091"/>
          </a:xfrm>
          <a:prstGeom prst="downArrow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76563" y="2820473"/>
            <a:ext cx="44486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金沢市は、資源が減った</a:t>
            </a:r>
          </a:p>
          <a:p>
            <a:r>
              <a:rPr kumimoji="1" lang="ja-JP" altLang="en-US" sz="3200" dirty="0"/>
              <a:t>理由を、</a:t>
            </a:r>
          </a:p>
          <a:p>
            <a:r>
              <a:rPr kumimoji="1" lang="ja-JP" altLang="en-US" sz="3200" dirty="0"/>
              <a:t>「一部の市民の誤解」</a:t>
            </a:r>
          </a:p>
          <a:p>
            <a:r>
              <a:rPr kumimoji="1" lang="ja-JP" altLang="en-US" sz="3200" dirty="0"/>
              <a:t>として</a:t>
            </a:r>
            <a:r>
              <a:rPr kumimoji="1" lang="ja-JP" altLang="en-US" sz="3200" dirty="0" smtClean="0"/>
              <a:t>いる</a:t>
            </a:r>
            <a:endParaRPr kumimoji="1" lang="ja-JP" altLang="en-US" sz="3200" dirty="0"/>
          </a:p>
          <a:p>
            <a:r>
              <a:rPr kumimoji="1" lang="ja-JP" altLang="en-US" sz="3200" dirty="0" smtClean="0"/>
              <a:t>→市民</a:t>
            </a:r>
            <a:r>
              <a:rPr kumimoji="1" lang="ja-JP" altLang="en-US" sz="3200" dirty="0"/>
              <a:t>への責任転嫁</a:t>
            </a:r>
            <a:endParaRPr kumimoji="1" lang="en-US" altLang="ja-JP" sz="3200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396" y="6061611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8588" y="1877726"/>
            <a:ext cx="10772775" cy="165819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そもそも、ごみとはなにか？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資源とはなにか？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363" y="5998905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数字があいまいである以上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487" y="3091815"/>
            <a:ext cx="10753725" cy="3766185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科学的に有料化に効果を見出す</a:t>
            </a:r>
            <a:endParaRPr kumimoji="1" lang="en-US" altLang="ja-JP" sz="5400" dirty="0" smtClean="0"/>
          </a:p>
          <a:p>
            <a:r>
              <a:rPr kumimoji="1" lang="ja-JP" altLang="en-US" sz="5400" dirty="0" smtClean="0"/>
              <a:t>ことはむずかしいのではないか。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592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川上からの対策がやはり重要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6274" y="2926080"/>
            <a:ext cx="10753725" cy="376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金沢市</a:t>
            </a:r>
            <a:r>
              <a:rPr lang="ja-JP" altLang="en-US" sz="4000" dirty="0" smtClean="0"/>
              <a:t>が集めるごみだけでなく、全体のごみ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で考える。</a:t>
            </a:r>
            <a:endParaRPr lang="en-US" altLang="ja-JP" sz="4000" dirty="0" smtClean="0"/>
          </a:p>
          <a:p>
            <a:endParaRPr kumimoji="1" lang="en-US" altLang="ja-JP" sz="40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9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どの角度からも問題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・地方自治法からみて税金の二重取り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・市民の負担増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・不法投棄、不適切廃棄の心配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・有料化して財源どうするのか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・あらたな公共事業投資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・製造者責任、事業者責任の回避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・資源化のごまかし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/>
              <a:t>・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880" y="602466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そもそも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多くごみを出す人は、多く払えと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は言うけれど、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にばかり負担をおしつける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箱もの優先のさかさま行政こそ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見直すべき！！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4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587"/>
            <a:ext cx="11617583" cy="654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多く出す人</a:t>
            </a:r>
            <a:r>
              <a:rPr lang="ja-JP" altLang="en-US" dirty="0" smtClean="0"/>
              <a:t>も、少ない人も有料化は同じ。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多く出す人</a:t>
            </a:r>
            <a:r>
              <a:rPr kumimoji="1" lang="ja-JP" altLang="en-US" dirty="0" smtClean="0"/>
              <a:t>は多く出せという考えでごみは本質的には減らない。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有料化政策と減量化は別次元。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市のやるべきことから目をそむけさせ、市民の責任</a:t>
            </a:r>
            <a:r>
              <a:rPr lang="ja-JP" altLang="en-US" smtClean="0"/>
              <a:t>にしさらに負担までさせようとしている。箱</a:t>
            </a:r>
            <a:r>
              <a:rPr lang="ja-JP" altLang="en-US" dirty="0" smtClean="0"/>
              <a:t>もの優先しているさかさま行政こそ見直すべき！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902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教育行政について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27757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4400" dirty="0" smtClean="0"/>
              <a:t>・耐震化と統廃合</a:t>
            </a:r>
            <a:endParaRPr kumimoji="1" lang="en-US" altLang="ja-JP" sz="4400" dirty="0" smtClean="0"/>
          </a:p>
          <a:p>
            <a:endParaRPr kumimoji="1" lang="en-US" altLang="ja-JP" sz="4400" dirty="0" smtClean="0"/>
          </a:p>
          <a:p>
            <a:r>
              <a:rPr kumimoji="1" lang="ja-JP" altLang="en-US" sz="4400" dirty="0" smtClean="0"/>
              <a:t>・中学校選択制の廃止</a:t>
            </a:r>
            <a:endParaRPr kumimoji="1" lang="en-US" altLang="ja-JP" sz="4400" dirty="0" smtClean="0"/>
          </a:p>
          <a:p>
            <a:endParaRPr lang="en-US" altLang="ja-JP" sz="4400" dirty="0" smtClean="0"/>
          </a:p>
          <a:p>
            <a:r>
              <a:rPr lang="ja-JP" altLang="en-US" sz="4400" dirty="0" smtClean="0"/>
              <a:t>・通学区域再編</a:t>
            </a:r>
            <a:endParaRPr lang="en-US" altLang="ja-JP" sz="4400" dirty="0" smtClean="0"/>
          </a:p>
          <a:p>
            <a:endParaRPr kumimoji="1" lang="en-US" altLang="ja-JP" sz="4400" dirty="0" smtClean="0"/>
          </a:p>
          <a:p>
            <a:r>
              <a:rPr kumimoji="1" lang="ja-JP" altLang="en-US" sz="4400" dirty="0" smtClean="0"/>
              <a:t>・小中一貫教育（金沢独自）</a:t>
            </a:r>
            <a:endParaRPr kumimoji="1" lang="en-US" altLang="ja-JP" sz="4400" dirty="0" smtClean="0"/>
          </a:p>
          <a:p>
            <a:endParaRPr kumimoji="1" lang="en-US" altLang="ja-JP" sz="4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9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妊娠・子育て支援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・子どもの医療費助成制度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　　　　　　　　いよいよ７月からワンコイン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・第３子保育料無料化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　　　　　　　来年度はどうなる？</a:t>
            </a:r>
            <a:endParaRPr lang="en-US" altLang="ja-JP" sz="3600" dirty="0" smtClean="0"/>
          </a:p>
          <a:p>
            <a:r>
              <a:rPr lang="ja-JP" altLang="en-US" sz="3600" dirty="0" smtClean="0"/>
              <a:t>・不妊治療について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　　　　　　　　　　　　相談窓口はどうか？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　　　　　　　　　　　　　　　　　男性の不妊治療にも</a:t>
            </a:r>
            <a:endParaRPr kumimoji="1" lang="en-US" altLang="ja-JP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9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656" y="125767"/>
            <a:ext cx="10772775" cy="1658198"/>
          </a:xfrm>
        </p:spPr>
        <p:txBody>
          <a:bodyPr/>
          <a:lstStyle/>
          <a:p>
            <a:r>
              <a:rPr lang="ja-JP" altLang="en-US" dirty="0" smtClean="0"/>
              <a:t>主な補正</a:t>
            </a:r>
            <a:r>
              <a:rPr lang="ja-JP" altLang="en-US" dirty="0"/>
              <a:t>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6656" y="1532585"/>
            <a:ext cx="10753725" cy="5177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全会計　　　１３億３２９２万７千円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lang="ja-JP" altLang="en-US" sz="3200" dirty="0" smtClean="0"/>
              <a:t>　一般会計　　　　８億８６７２万７千円</a:t>
            </a:r>
            <a:endParaRPr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　企業会計　　　　４億４６２０万円</a:t>
            </a:r>
            <a:endParaRPr kumimoji="1" lang="en-US" altLang="ja-JP" sz="3200" dirty="0" smtClean="0"/>
          </a:p>
          <a:p>
            <a:pPr marL="0" indent="0">
              <a:buNone/>
            </a:pPr>
            <a:endParaRPr kumimoji="1"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道路・河川改修、料亭改修補助事業、小中学校耐震化など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そのうち、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①各店舗誘致促進事業費に疑問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②個人番号カード公布事務費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③連携中枢都市圏形成費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solidFill>
                  <a:srgbClr val="FF0000"/>
                </a:solidFill>
              </a:rPr>
              <a:t>に反対。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804" y="6005580"/>
            <a:ext cx="704313" cy="7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4" y="214760"/>
            <a:ext cx="4697813" cy="6643240"/>
          </a:xfr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41" y="76200"/>
            <a:ext cx="4838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片町きらら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 smtClean="0"/>
              <a:t>片町</a:t>
            </a:r>
            <a:r>
              <a:rPr kumimoji="1" lang="en-US" altLang="ja-JP" sz="3200" dirty="0" smtClean="0"/>
              <a:t>A</a:t>
            </a:r>
            <a:r>
              <a:rPr kumimoji="1" lang="ja-JP" altLang="en-US" sz="3200" dirty="0" smtClean="0"/>
              <a:t>地区市街地再開発ビル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２０１７年９月オープン予定</a:t>
            </a:r>
            <a:endParaRPr lang="en-US" altLang="ja-JP" sz="3200" dirty="0" smtClean="0"/>
          </a:p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建設費５４億中３４億の税金投入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r>
              <a:rPr lang="ja-JP" altLang="en-US" sz="3200" dirty="0"/>
              <a:t>一切</a:t>
            </a:r>
            <a:r>
              <a:rPr lang="ja-JP" altLang="en-US" sz="3200" dirty="0" smtClean="0"/>
              <a:t>合切、特定業務代行方式にて</a:t>
            </a:r>
            <a:r>
              <a:rPr lang="ja-JP" altLang="en-US" sz="3200" dirty="0" smtClean="0">
                <a:solidFill>
                  <a:srgbClr val="FF0000"/>
                </a:solidFill>
              </a:rPr>
              <a:t>清水建設が受注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r>
              <a:rPr kumimoji="1" lang="ja-JP" altLang="en-US" sz="3200" dirty="0" smtClean="0"/>
              <a:t>テナント予定・・</a:t>
            </a:r>
            <a:r>
              <a:rPr kumimoji="1" lang="en-US" altLang="ja-JP" sz="3200" dirty="0" smtClean="0"/>
              <a:t>H</a:t>
            </a:r>
            <a:r>
              <a:rPr kumimoji="1" lang="ja-JP" altLang="en-US" sz="3200" dirty="0" smtClean="0"/>
              <a:t>＆</a:t>
            </a:r>
            <a:r>
              <a:rPr kumimoji="1" lang="en-US" altLang="ja-JP" sz="3200" dirty="0" smtClean="0"/>
              <a:t>M</a:t>
            </a:r>
            <a:r>
              <a:rPr kumimoji="1" lang="ja-JP" altLang="en-US" sz="3200" dirty="0" err="1" smtClean="0"/>
              <a:t>、</a:t>
            </a:r>
            <a:r>
              <a:rPr kumimoji="1" lang="ja-JP" altLang="en-US" sz="3200" dirty="0" smtClean="0"/>
              <a:t>ロフト、アーバンリサーチなど（１～３階）</a:t>
            </a:r>
            <a:r>
              <a:rPr lang="ja-JP" altLang="en-US" sz="3200" dirty="0" smtClean="0"/>
              <a:t>、アルカンシエル金沢 （結婚式場４，５階）と大手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そこに、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①補助金３０００万円！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×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２</a:t>
            </a:r>
            <a:r>
              <a:rPr lang="ja-JP" altLang="en-US" sz="3200" dirty="0">
                <a:solidFill>
                  <a:srgbClr val="FF0000"/>
                </a:solidFill>
              </a:rPr>
              <a:t>店舗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r>
              <a:rPr lang="ja-JP" altLang="en-US" sz="3200" dirty="0" smtClean="0"/>
              <a:t>大企業呼び込み型になってないか？</a:t>
            </a:r>
            <a:endParaRPr kumimoji="1" lang="en-US" altLang="ja-JP" sz="32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1" y="96658"/>
            <a:ext cx="6096000" cy="29813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510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②マイナンバーがはじまる！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dirty="0" smtClean="0"/>
              <a:t>今年の１０月から、マイナンバーをお知らせ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マイナンバーカード公布の専用窓口も設置予定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しかし、韓国やアメリカではすでに「なりすまし」や不正が多発。</a:t>
            </a:r>
            <a:endParaRPr kumimoji="1" lang="en-US" altLang="ja-JP" sz="3600" dirty="0" smtClean="0"/>
          </a:p>
          <a:p>
            <a:r>
              <a:rPr lang="ja-JP" altLang="en-US" sz="3600" dirty="0"/>
              <a:t>日本</a:t>
            </a:r>
            <a:r>
              <a:rPr lang="ja-JP" altLang="en-US" sz="3600" dirty="0" smtClean="0"/>
              <a:t>でも６月に年金流出１２５万件→危ない！</a:t>
            </a:r>
            <a:endParaRPr lang="en-US" altLang="ja-JP" sz="3600" dirty="0" smtClean="0"/>
          </a:p>
          <a:p>
            <a:r>
              <a:rPr lang="ja-JP" altLang="en-US" sz="3600" dirty="0" smtClean="0"/>
              <a:t>しかも今国会で、検診結果や銀行口座までも</a:t>
            </a:r>
            <a:r>
              <a:rPr lang="ja-JP" altLang="en-US" sz="3600" dirty="0"/>
              <a:t>管理</a:t>
            </a:r>
            <a:r>
              <a:rPr lang="ja-JP" altLang="en-US" sz="3600" dirty="0" smtClean="0"/>
              <a:t>しようとしている・・</a:t>
            </a:r>
            <a:endParaRPr lang="en-US" altLang="ja-JP" sz="3600" dirty="0" smtClean="0"/>
          </a:p>
          <a:p>
            <a:r>
              <a:rPr lang="ja-JP" altLang="en-US" sz="3600" dirty="0" smtClean="0">
                <a:solidFill>
                  <a:srgbClr val="FF0000"/>
                </a:solidFill>
              </a:rPr>
              <a:t>プライバシーと情報漏えいの危険性</a:t>
            </a:r>
            <a:r>
              <a:rPr lang="ja-JP" altLang="en-US" sz="3600" dirty="0" smtClean="0"/>
              <a:t>から反対。</a:t>
            </a:r>
            <a:endParaRPr lang="en-US" altLang="ja-JP" sz="36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9" y="602466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③連携中枢都市圏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 smtClean="0"/>
              <a:t>３市２町（白山市、かほく市、野々市市、津幡町、内灘町、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と連携を密に</a:t>
            </a:r>
            <a:r>
              <a:rPr lang="ja-JP" altLang="en-US" sz="3200" dirty="0" smtClean="0"/>
              <a:t>とは言うものの、</a:t>
            </a:r>
            <a:endParaRPr lang="en-US" altLang="ja-JP" sz="3200" dirty="0" smtClean="0"/>
          </a:p>
          <a:p>
            <a:r>
              <a:rPr lang="ja-JP" altLang="en-US" sz="3200" dirty="0" smtClean="0"/>
              <a:t>行政投資、経済機能、人口集積をはかるもの</a:t>
            </a:r>
            <a:endParaRPr lang="en-US" altLang="ja-JP" sz="3200" dirty="0" smtClean="0"/>
          </a:p>
          <a:p>
            <a:r>
              <a:rPr lang="ja-JP" altLang="en-US" sz="3200" dirty="0" smtClean="0"/>
              <a:t>→公共施設の統廃合、相互利用、あらたな公共事業、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農村部には人は住まわせない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そして、道州制への道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どこに住もうと、自治と憲法が生かされるまちづくりこそ必要。</a:t>
            </a:r>
            <a:endParaRPr kumimoji="1" lang="en-US" altLang="ja-JP" sz="3200" dirty="0" smtClean="0"/>
          </a:p>
          <a:p>
            <a:endParaRPr kumimoji="1" lang="en-US" altLang="ja-JP" sz="3200" dirty="0" smtClean="0"/>
          </a:p>
          <a:p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9" y="6050420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224" y="0"/>
            <a:ext cx="10772775" cy="1658198"/>
          </a:xfrm>
        </p:spPr>
        <p:txBody>
          <a:bodyPr/>
          <a:lstStyle/>
          <a:p>
            <a:r>
              <a:rPr kumimoji="1" lang="ja-JP" altLang="en-US" dirty="0" smtClean="0"/>
              <a:t>意見書・請願・陳情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7224" y="1226068"/>
            <a:ext cx="10753725" cy="3766185"/>
          </a:xfrm>
        </p:spPr>
        <p:txBody>
          <a:bodyPr>
            <a:noAutofit/>
          </a:bodyPr>
          <a:lstStyle/>
          <a:p>
            <a:r>
              <a:rPr lang="ja-JP" altLang="en-US" sz="1800" dirty="0" smtClean="0"/>
              <a:t>・マイナンバー導入中止を求める意見書</a:t>
            </a:r>
            <a:endParaRPr lang="en-US" altLang="ja-JP" sz="1800" dirty="0" smtClean="0"/>
          </a:p>
          <a:p>
            <a:r>
              <a:rPr kumimoji="1" lang="ja-JP" altLang="en-US" sz="1800" dirty="0" smtClean="0"/>
              <a:t>・雇用の安定を求める意見書</a:t>
            </a:r>
            <a:endParaRPr kumimoji="1" lang="en-US" altLang="ja-JP" sz="1800" dirty="0" smtClean="0"/>
          </a:p>
          <a:p>
            <a:r>
              <a:rPr lang="ja-JP" altLang="en-US" sz="1800" dirty="0" smtClean="0">
                <a:solidFill>
                  <a:srgbClr val="FF0000"/>
                </a:solidFill>
              </a:rPr>
              <a:t>・安保法制慎重審議を求める意見書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r>
              <a:rPr kumimoji="1" lang="ja-JP" altLang="en-US" sz="1800" dirty="0" smtClean="0"/>
              <a:t>・主権者教育に関する意見書</a:t>
            </a:r>
            <a:endParaRPr kumimoji="1" lang="en-US" altLang="ja-JP" sz="1800" dirty="0" smtClean="0"/>
          </a:p>
          <a:p>
            <a:r>
              <a:rPr lang="ja-JP" altLang="en-US" sz="1800" dirty="0" smtClean="0"/>
              <a:t>・ドローンの適正かつ有効な活用を求める意見書</a:t>
            </a:r>
            <a:endParaRPr lang="en-US" altLang="ja-JP" sz="1800" dirty="0" smtClean="0"/>
          </a:p>
          <a:p>
            <a:r>
              <a:rPr kumimoji="1" lang="ja-JP" altLang="en-US" sz="1800" dirty="0" smtClean="0"/>
              <a:t>・</a:t>
            </a:r>
            <a:r>
              <a:rPr kumimoji="1" lang="en-US" altLang="ja-JP" sz="1800" dirty="0" smtClean="0"/>
              <a:t>CCRC</a:t>
            </a:r>
            <a:r>
              <a:rPr kumimoji="1" lang="ja-JP" altLang="en-US" sz="1800" dirty="0" smtClean="0"/>
              <a:t>構想に関する意見書</a:t>
            </a:r>
            <a:endParaRPr kumimoji="1" lang="en-US" altLang="ja-JP" sz="1800" dirty="0" smtClean="0"/>
          </a:p>
          <a:p>
            <a:r>
              <a:rPr lang="ja-JP" altLang="en-US" sz="1800" dirty="0" smtClean="0"/>
              <a:t>・少人数学級をすすめる意見書</a:t>
            </a:r>
            <a:endParaRPr lang="en-US" altLang="ja-JP" sz="1800" dirty="0" smtClean="0"/>
          </a:p>
          <a:p>
            <a:r>
              <a:rPr kumimoji="1" lang="ja-JP" altLang="en-US" sz="1800" dirty="0" smtClean="0"/>
              <a:t>・国保の減額措置の見直しを求める意見書</a:t>
            </a:r>
            <a:endParaRPr kumimoji="1" lang="en-US" altLang="ja-JP" sz="1800" dirty="0" smtClean="0"/>
          </a:p>
          <a:p>
            <a:r>
              <a:rPr lang="ja-JP" altLang="en-US" sz="1800" dirty="0" smtClean="0">
                <a:solidFill>
                  <a:srgbClr val="FF0000"/>
                </a:solidFill>
              </a:rPr>
              <a:t>・安保法案の廃案を求める請願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r>
              <a:rPr kumimoji="1" lang="ja-JP" altLang="en-US" sz="1800" dirty="0" smtClean="0"/>
              <a:t>・米価暴落対策を求める請願</a:t>
            </a:r>
            <a:endParaRPr kumimoji="1" lang="en-US" altLang="ja-JP" sz="1800" dirty="0" smtClean="0"/>
          </a:p>
          <a:p>
            <a:r>
              <a:rPr lang="ja-JP" altLang="en-US" sz="1800" dirty="0" smtClean="0"/>
              <a:t>・</a:t>
            </a:r>
            <a:r>
              <a:rPr lang="en-US" altLang="ja-JP" sz="1800" dirty="0" smtClean="0"/>
              <a:t>TPP</a:t>
            </a:r>
            <a:r>
              <a:rPr lang="ja-JP" altLang="en-US" sz="1800" dirty="0" smtClean="0"/>
              <a:t>中止を求める請願</a:t>
            </a:r>
            <a:endParaRPr lang="en-US" altLang="ja-JP" sz="1800" dirty="0" smtClean="0"/>
          </a:p>
          <a:p>
            <a:r>
              <a:rPr kumimoji="1" lang="ja-JP" altLang="en-US" sz="1800" dirty="0" smtClean="0"/>
              <a:t>・消費増税１０％中止を求める請願</a:t>
            </a:r>
            <a:endParaRPr kumimoji="1" lang="en-US" altLang="ja-JP" sz="1800" dirty="0" smtClean="0"/>
          </a:p>
          <a:p>
            <a:r>
              <a:rPr lang="ja-JP" altLang="en-US" sz="1800" dirty="0" smtClean="0">
                <a:solidFill>
                  <a:srgbClr val="FF0000"/>
                </a:solidFill>
              </a:rPr>
              <a:t>・政務活動費に関する陳情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r>
              <a:rPr kumimoji="1" lang="ja-JP" altLang="en-US" sz="1800" dirty="0" smtClean="0"/>
              <a:t>・</a:t>
            </a:r>
            <a:r>
              <a:rPr kumimoji="1" lang="ja-JP" altLang="en-US" sz="1800" dirty="0" smtClean="0">
                <a:solidFill>
                  <a:srgbClr val="FF0000"/>
                </a:solidFill>
              </a:rPr>
              <a:t>家庭ごみの有料化中止を求める陳情</a:t>
            </a:r>
            <a:endParaRPr kumimoji="1" lang="en-US" altLang="ja-JP" sz="1800" dirty="0" smtClean="0">
              <a:solidFill>
                <a:srgbClr val="FF0000"/>
              </a:solidFill>
            </a:endParaRPr>
          </a:p>
          <a:p>
            <a:endParaRPr kumimoji="1"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32118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7442"/>
            <a:ext cx="10772775" cy="801234"/>
          </a:xfrm>
        </p:spPr>
        <p:txBody>
          <a:bodyPr>
            <a:normAutofit/>
          </a:bodyPr>
          <a:lstStyle/>
          <a:p>
            <a:r>
              <a:rPr lang="ja-JP" altLang="en-US" sz="1100" dirty="0" smtClean="0"/>
              <a:t>採決結果</a:t>
            </a:r>
            <a:endParaRPr kumimoji="1" lang="ja-JP" altLang="en-US" sz="11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37" y="86447"/>
            <a:ext cx="9577445" cy="6771553"/>
          </a:xfrm>
        </p:spPr>
      </p:pic>
    </p:spTree>
    <p:extLst>
      <p:ext uri="{BB962C8B-B14F-4D97-AF65-F5344CB8AC3E}">
        <p14:creationId xmlns:p14="http://schemas.microsoft.com/office/powerpoint/2010/main" val="39296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6133087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一般質問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・ごみの有料化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・教育行政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・妊娠・子育て支援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・ライフライン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36" y="154480"/>
            <a:ext cx="5022849" cy="3767137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9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7606" y="116511"/>
            <a:ext cx="10772775" cy="1658198"/>
          </a:xfrm>
        </p:spPr>
        <p:txBody>
          <a:bodyPr/>
          <a:lstStyle/>
          <a:p>
            <a:r>
              <a:rPr kumimoji="1" lang="ja-JP" altLang="en-US" dirty="0" smtClean="0"/>
              <a:t>ごみの有料化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34988" y="1419252"/>
            <a:ext cx="10753725" cy="376618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金沢市は、「ごみの減量化」「資源化率の向上」のためと言うけれど・・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80" y="1964661"/>
            <a:ext cx="5827934" cy="437237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2958" y="2794060"/>
            <a:ext cx="4526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減っているし、</a:t>
            </a:r>
            <a:endParaRPr kumimoji="1" lang="en-US" altLang="ja-JP" sz="3600" b="1" dirty="0" smtClean="0"/>
          </a:p>
          <a:p>
            <a:r>
              <a:rPr kumimoji="1" lang="ja-JP" altLang="en-US" sz="3600" b="1" dirty="0"/>
              <a:t>家庭</a:t>
            </a:r>
            <a:r>
              <a:rPr kumimoji="1" lang="ja-JP" altLang="en-US" sz="3600" b="1" dirty="0" smtClean="0"/>
              <a:t>系ごみは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中核市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４３市中８位</a:t>
            </a:r>
            <a:r>
              <a:rPr kumimoji="1" lang="ja-JP" altLang="en-US" sz="3600" b="1" dirty="0" smtClean="0"/>
              <a:t>！</a:t>
            </a:r>
            <a:endParaRPr kumimoji="1" lang="ja-JP" altLang="en-US" sz="3600" b="1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4469" y="6092297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メトロポリタン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TM03457491[[fn=メトロポリタン]]</Template>
  <TotalTime>1135</TotalTime>
  <Words>639</Words>
  <Application>Microsoft Office PowerPoint</Application>
  <PresentationFormat>ユーザー設定</PresentationFormat>
  <Paragraphs>112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メトロポリタン</vt:lpstr>
      <vt:lpstr>６月議会報告</vt:lpstr>
      <vt:lpstr>主な補正予算</vt:lpstr>
      <vt:lpstr>片町きらら</vt:lpstr>
      <vt:lpstr>②マイナンバーがはじまる！</vt:lpstr>
      <vt:lpstr>③連携中枢都市圏</vt:lpstr>
      <vt:lpstr>意見書・請願・陳情</vt:lpstr>
      <vt:lpstr>採決結果</vt:lpstr>
      <vt:lpstr>一般質問   ・ごみの有料化 ・教育行政 ・妊娠・子育て支援 ・ライフライン</vt:lpstr>
      <vt:lpstr>ごみの有料化</vt:lpstr>
      <vt:lpstr>２４年度に西部環境エネルギーセンター 稼働にともない、分別変更</vt:lpstr>
      <vt:lpstr>そもそも、ごみとはなにか？  資源とはなにか？</vt:lpstr>
      <vt:lpstr>数字があいまいである以上</vt:lpstr>
      <vt:lpstr>川上からの対策がやはり重要</vt:lpstr>
      <vt:lpstr>どの角度からも問題</vt:lpstr>
      <vt:lpstr>そもそも</vt:lpstr>
      <vt:lpstr>PowerPoint プレゼンテーション</vt:lpstr>
      <vt:lpstr>PowerPoint プレゼンテーション</vt:lpstr>
      <vt:lpstr>教育行政について</vt:lpstr>
      <vt:lpstr>妊娠・子育て支援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６月議会報告</dc:title>
  <dc:creator>議会事務局</dc:creator>
  <cp:lastModifiedBy>miyo</cp:lastModifiedBy>
  <cp:revision>20</cp:revision>
  <cp:lastPrinted>2015-07-11T23:55:49Z</cp:lastPrinted>
  <dcterms:created xsi:type="dcterms:W3CDTF">2015-07-07T08:44:38Z</dcterms:created>
  <dcterms:modified xsi:type="dcterms:W3CDTF">2015-07-22T10:51:13Z</dcterms:modified>
</cp:coreProperties>
</file>