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3" r:id="rId5"/>
    <p:sldId id="259" r:id="rId6"/>
    <p:sldId id="257" r:id="rId7"/>
    <p:sldId id="270" r:id="rId8"/>
    <p:sldId id="278" r:id="rId9"/>
    <p:sldId id="279" r:id="rId10"/>
    <p:sldId id="280" r:id="rId11"/>
    <p:sldId id="281" r:id="rId12"/>
    <p:sldId id="277" r:id="rId13"/>
    <p:sldId id="260" r:id="rId14"/>
    <p:sldId id="262" r:id="rId15"/>
    <p:sldId id="282" r:id="rId16"/>
    <p:sldId id="265" r:id="rId17"/>
    <p:sldId id="275" r:id="rId18"/>
    <p:sldId id="266" r:id="rId19"/>
    <p:sldId id="286" r:id="rId20"/>
    <p:sldId id="267" r:id="rId21"/>
    <p:sldId id="284" r:id="rId22"/>
    <p:sldId id="283" r:id="rId23"/>
    <p:sldId id="285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88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50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02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30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6" y="4206876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8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34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204209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54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8134"/>
            <a:ext cx="349758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998134"/>
            <a:ext cx="349758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7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40467"/>
            <a:ext cx="349758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53084"/>
            <a:ext cx="349758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2038435"/>
            <a:ext cx="349758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750990"/>
            <a:ext cx="349758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1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09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66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5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03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72"/>
            <a:ext cx="8085582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62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46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80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1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206876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7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27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204209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52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8134"/>
            <a:ext cx="349758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998134"/>
            <a:ext cx="349758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90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40467"/>
            <a:ext cx="349758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53084"/>
            <a:ext cx="349758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2038435"/>
            <a:ext cx="349758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750990"/>
            <a:ext cx="349758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34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42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4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584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57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37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2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>
                <a:solidFill>
                  <a:prstClr val="black">
                    <a:alpha val="80000"/>
                  </a:prstClr>
                </a:solidFill>
              </a:rPr>
              <a:pPr/>
              <a:t>10/8/2015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0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58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2015/10/8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29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2015/10/8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68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2015/10/8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13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11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95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F260-90B9-4687-A9C9-DDA365FAC5DD}" type="datetimeFigureOut">
              <a:rPr kumimoji="1" lang="ja-JP" altLang="en-US" smtClean="0"/>
              <a:t>2015/10/8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60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21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11680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kumimoji="0" lang="en-US" dirty="0">
                <a:solidFill>
                  <a:prstClr val="black">
                    <a:alpha val="80000"/>
                  </a:prstClr>
                </a:solidFill>
              </a:rPr>
              <a:pPr defTabSz="457200"/>
              <a:t>10/8/2015</a:t>
            </a:fld>
            <a:endParaRPr kumimoji="0"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endParaRPr kumimoji="0"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5876417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kumimoji="0" lang="en-US" dirty="0">
                <a:solidFill>
                  <a:srgbClr val="50B4C8">
                    <a:alpha val="25000"/>
                  </a:srgbClr>
                </a:solidFill>
              </a:rPr>
              <a:pPr defTabSz="457200"/>
              <a:t>‹#›</a:t>
            </a:fld>
            <a:endParaRPr kumimoji="0"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11680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kumimoji="0" lang="en-US" dirty="0">
                <a:solidFill>
                  <a:prstClr val="black">
                    <a:alpha val="80000"/>
                  </a:prstClr>
                </a:solidFill>
              </a:rPr>
              <a:pPr defTabSz="457200"/>
              <a:t>10/8/2015</a:t>
            </a:fld>
            <a:endParaRPr kumimoji="0"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endParaRPr kumimoji="0"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5876413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kumimoji="0" lang="en-US" dirty="0">
                <a:solidFill>
                  <a:srgbClr val="50B4C8">
                    <a:alpha val="25000"/>
                  </a:srgbClr>
                </a:solidFill>
              </a:rPr>
              <a:pPr defTabSz="457200"/>
              <a:t>‹#›</a:t>
            </a:fld>
            <a:endParaRPr kumimoji="0"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0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6288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ja-JP" altLang="en-US" sz="6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「ごみの有料化」</a:t>
            </a:r>
            <a:r>
              <a:rPr lang="en-US" altLang="ja-JP" sz="6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6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4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はおかしい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4429636"/>
            <a:ext cx="6400800" cy="1752600"/>
          </a:xfrm>
        </p:spPr>
        <p:txBody>
          <a:bodyPr/>
          <a:lstStyle/>
          <a:p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金沢市議会議員</a:t>
            </a:r>
            <a:endParaRPr kumimoji="1"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広田みよ</a:t>
            </a:r>
            <a:endParaRPr kumimoji="1" lang="ja-JP" altLang="en-US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83" y="3768012"/>
            <a:ext cx="2508746" cy="307585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899" y="6136672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39544"/>
            <a:ext cx="6408712" cy="561845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7504" y="261231"/>
            <a:ext cx="829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ja-JP" altLang="en-US" sz="36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家庭系ごみは中核市</a:t>
            </a:r>
            <a:r>
              <a:rPr lang="ja-JP" altLang="en-US" sz="36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４３市中８位</a:t>
            </a:r>
            <a:r>
              <a:rPr lang="ja-JP" altLang="en-US" sz="36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lang="en-US" altLang="ja-JP" sz="36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457200"/>
            <a:r>
              <a:rPr lang="ja-JP" altLang="en-US" sz="3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事業系ごみ</a:t>
            </a:r>
            <a:r>
              <a:rPr lang="ja-JP" altLang="en-US" sz="36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sz="3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中核市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４３市</a:t>
            </a:r>
            <a:r>
              <a:rPr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中５位</a:t>
            </a:r>
            <a:endParaRPr lang="en-US" altLang="ja-JP" sz="3600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53" y="6092300"/>
            <a:ext cx="525826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有料化でごみは減る？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2060852"/>
            <a:ext cx="896448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・最初は減るが、</a:t>
            </a:r>
            <a:r>
              <a:rPr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リバウンド</a:t>
            </a:r>
            <a:endParaRPr lang="en-US" altLang="ja-JP" sz="3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・「他都市は減っている」というが・・</a:t>
            </a:r>
            <a:endParaRPr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他の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施策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も併用してるのが</a:t>
            </a:r>
            <a:endParaRPr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他都市の現状→</a:t>
            </a:r>
            <a:r>
              <a:rPr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根拠にならない</a:t>
            </a:r>
            <a:endParaRPr lang="en-US" altLang="ja-JP" sz="3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899" y="6118937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そもそも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4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税金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でごみの収集や処理は行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うべきもの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★地方自治法などに定められていること。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当然、ごみに関する環境施策もそう！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→新たに市民に負担させることで、財政的にも、市民の頭の中でも</a:t>
            </a:r>
            <a:endParaRPr lang="en-US" altLang="ja-JP" sz="4000" b="1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公的責任を減らそうとしている！</a:t>
            </a:r>
            <a:endParaRPr lang="en-US" altLang="ja-JP" sz="4000" b="1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899" y="6121577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袋代をなにに使う？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９月議会の答弁で・・</a:t>
            </a:r>
            <a:endParaRPr kumimoji="1"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・温暖化防止</a:t>
            </a:r>
            <a:endParaRPr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・生ごみ減量化</a:t>
            </a:r>
            <a:endParaRPr kumimoji="1"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・再生可能エネルギー</a:t>
            </a:r>
            <a:endParaRPr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これまでもやってきた</a:t>
            </a:r>
            <a:r>
              <a:rPr lang="ja-JP" altLang="en-US" sz="4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ことなの新たな負担はおかしい！</a:t>
            </a:r>
            <a:endParaRPr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・基金→</a:t>
            </a:r>
            <a:r>
              <a:rPr kumimoji="1" lang="ja-JP" altLang="en-US" sz="4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京都では余って批判</a:t>
            </a:r>
            <a:endParaRPr kumimoji="1" lang="en-US" altLang="ja-JP" sz="44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39" y="6150802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8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他にやるべきことがある！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717032"/>
            <a:ext cx="4217324" cy="293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83569" y="1588150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★ストアくるステーション</a:t>
            </a:r>
            <a:endParaRPr kumimoji="1" lang="en-US" altLang="ja-JP" sz="2800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市内６か所に資源回収場所を設置</a:t>
            </a:r>
            <a:endParaRPr kumimoji="1"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アルビス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田上店など</a:t>
            </a:r>
            <a:endParaRPr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しかも！</a:t>
            </a:r>
            <a:endParaRPr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「市長が増やす」と</a:t>
            </a:r>
            <a:endParaRPr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言っていた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のに・・</a:t>
            </a:r>
            <a:endParaRPr kumimoji="1"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→議会で追及し今年３↑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1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504" y="499533"/>
            <a:ext cx="8846533" cy="1658198"/>
          </a:xfrm>
        </p:spPr>
        <p:txBody>
          <a:bodyPr>
            <a:normAutofit/>
          </a:bodyPr>
          <a:lstStyle/>
          <a:p>
            <a:r>
              <a:rPr kumimoji="1" lang="ja-JP" altLang="en-US" sz="4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２４年度に</a:t>
            </a:r>
            <a:r>
              <a:rPr kumimoji="1" lang="en-US" altLang="ja-JP" sz="4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4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4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西部環境エネルギーセンター</a:t>
            </a:r>
            <a:r>
              <a:rPr lang="ja-JP" altLang="en-US" sz="4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稼働</a:t>
            </a:r>
            <a:r>
              <a:rPr lang="en-US" altLang="ja-JP" sz="4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4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4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にともない、分別変更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76872"/>
            <a:ext cx="4513868" cy="4391080"/>
          </a:xfrm>
          <a:prstGeom prst="rect">
            <a:avLst/>
          </a:prstGeom>
        </p:spPr>
      </p:pic>
      <p:sp>
        <p:nvSpPr>
          <p:cNvPr id="7" name="下矢印 6"/>
          <p:cNvSpPr/>
          <p:nvPr/>
        </p:nvSpPr>
        <p:spPr>
          <a:xfrm>
            <a:off x="3131840" y="2348880"/>
            <a:ext cx="363474" cy="1251091"/>
          </a:xfrm>
          <a:prstGeom prst="downArrow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2132856"/>
            <a:ext cx="47525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ja-JP" altLang="en-US" sz="3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457200"/>
            <a:r>
              <a:rPr lang="ja-JP" altLang="en-US" sz="3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「一部の市民の誤解」</a:t>
            </a:r>
          </a:p>
          <a:p>
            <a:pPr defTabSz="457200"/>
            <a:r>
              <a:rPr lang="ja-JP" altLang="en-US" sz="3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と市民</a:t>
            </a:r>
            <a:r>
              <a:rPr lang="ja-JP" altLang="en-US" sz="3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への責任</a:t>
            </a:r>
            <a:r>
              <a:rPr lang="ja-JP" altLang="en-US" sz="3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転嫁</a:t>
            </a:r>
            <a:endParaRPr lang="en-US" altLang="ja-JP" sz="32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457200"/>
            <a:endParaRPr lang="en-US" altLang="ja-JP" sz="32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457200"/>
            <a:r>
              <a:rPr lang="ja-JP" altLang="en-US" sz="3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</a:t>
            </a:r>
            <a:r>
              <a:rPr lang="ja-JP" altLang="en-US" sz="3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議会で追及</a:t>
            </a:r>
            <a:endParaRPr lang="en-US" altLang="ja-JP" sz="32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457200"/>
            <a:endParaRPr lang="en-US" altLang="ja-JP" sz="32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457200"/>
            <a:r>
              <a:rPr lang="ja-JP" altLang="en-US" sz="3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「説明が不十分だった」</a:t>
            </a:r>
            <a:endParaRPr lang="en-US" altLang="ja-JP" sz="32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457200"/>
            <a:r>
              <a:rPr lang="ja-JP" altLang="en-US" sz="3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「分別指導にまわる」と</a:t>
            </a:r>
            <a:endParaRPr lang="en-US" altLang="ja-JP" sz="32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797" y="6061618"/>
            <a:ext cx="525826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自己搬入ほかにも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東部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管理センター・西部管理センター 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・日曜日の午前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時～午後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西部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環境エネルギーセンター 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平日</a:t>
            </a:r>
            <a:r>
              <a:rPr lang="ja-JP" altLang="en-US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の午後１時～午後９時</a:t>
            </a:r>
          </a:p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・日曜日の午前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時～午後９時</a:t>
            </a: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（祝日も持ち込み可能です。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９時過ぎたら門前にも置いておける！ </a:t>
            </a: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92" y="6150802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古紙回収のモデル事業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4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・古紙を資源に出すのが大変！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ということ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で・・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・１０地区を対象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・資源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回収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のステーション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月１回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・古紙や雑紙などを集める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結果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を見て、全市的にどうやるか検討する！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2828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製造・販売段階から！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6" y="1988844"/>
            <a:ext cx="914501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★製造段階でのごみにならない製品づくり</a:t>
            </a:r>
            <a:endParaRPr kumimoji="1" lang="en-US" altLang="ja-JP" sz="3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★お店などの過剰包装を減らす努力</a:t>
            </a:r>
            <a:endParaRPr kumimoji="1" lang="en-US" altLang="ja-JP" sz="3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が必要！</a:t>
            </a:r>
            <a:endParaRPr kumimoji="1"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日本の法律は、企業よりも国民に責任をおしつけている！</a:t>
            </a:r>
            <a:endParaRPr kumimoji="1"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6121577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さかさまの市政のみなおしが必要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95303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96752"/>
            <a:ext cx="1619605" cy="79208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0803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2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有料化とは？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15" y="2276876"/>
            <a:ext cx="3394472" cy="4525963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179514" y="2132856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市販のごみ袋より</a:t>
            </a:r>
            <a:endParaRPr kumimoji="1"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割高の指定袋などを購入させるやり方が主。</a:t>
            </a:r>
            <a:endParaRPr kumimoji="1"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シールを買って貼って</a:t>
            </a:r>
            <a:endParaRPr kumimoji="1"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もらうやり方も。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170080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１枚５０円！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0" y="6141515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よく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ある質問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525963"/>
          </a:xfrm>
        </p:spPr>
        <p:txBody>
          <a:bodyPr>
            <a:noAutofit/>
          </a:bodyPr>
          <a:lstStyle/>
          <a:p>
            <a:r>
              <a:rPr kumimoji="1"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不法投棄</a:t>
            </a:r>
            <a:r>
              <a:rPr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（不適切廃棄）</a:t>
            </a:r>
            <a:r>
              <a:rPr kumimoji="1"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が増えるのでは？</a:t>
            </a:r>
            <a:endParaRPr kumimoji="1" lang="en-US" altLang="ja-JP" sz="3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→「他都市では増えていない」と市はいうが、監　</a:t>
            </a:r>
            <a:endParaRPr lang="en-US" altLang="ja-JP" sz="30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視カメラ、職員・地域での監視をして出させな　　</a:t>
            </a:r>
            <a:endParaRPr lang="en-US" altLang="ja-JP" sz="30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いから見えないだけ</a:t>
            </a:r>
            <a:endParaRPr lang="en-US" altLang="ja-JP" sz="30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・家計への負担が大きい</a:t>
            </a:r>
            <a:endParaRPr kumimoji="1" lang="en-US" altLang="ja-JP" sz="3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→「軽減策」を言うが、ごまかされない</a:t>
            </a:r>
            <a:endParaRPr lang="en-US" altLang="ja-JP" sz="30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・多く出す人は多く払え</a:t>
            </a:r>
            <a:endParaRPr kumimoji="1" lang="en-US" altLang="ja-JP" sz="3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→そんなことはどの法律にも書かれていない　</a:t>
            </a:r>
            <a:endParaRPr lang="en-US" altLang="ja-JP" sz="30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し、いろんな人に併せて施策として行うのが市　　</a:t>
            </a:r>
            <a:endParaRPr lang="en-US" altLang="ja-JP" sz="30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の役割</a:t>
            </a:r>
            <a:endParaRPr kumimoji="1" lang="ja-JP" altLang="en-US" sz="3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899" y="6150802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03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具体的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なとりくみ！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5" y="1902314"/>
            <a:ext cx="3456350" cy="484343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51520" y="140348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★署名をあつめよう！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55976" y="2742974"/>
            <a:ext cx="46730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5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市の考え方を知って、</a:t>
            </a:r>
            <a:endParaRPr kumimoji="1" lang="en-US" altLang="ja-JP" sz="25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こちら</a:t>
            </a:r>
            <a:r>
              <a:rPr lang="ja-JP" altLang="en-US" sz="25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の思いや意見を伝える！</a:t>
            </a:r>
            <a:endParaRPr lang="en-US" altLang="ja-JP" sz="25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5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5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→★出前講座をよぼう！</a:t>
            </a:r>
            <a:endParaRPr kumimoji="1" lang="ja-JP" altLang="en-US" sz="25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898" y="6160068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3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なぜ提案？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3096745"/>
            <a:ext cx="8229600" cy="37612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・経済的インセンティブにより　　</a:t>
            </a:r>
            <a:endParaRPr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ごみの減量、資源化</a:t>
            </a:r>
            <a:endParaRPr kumimoji="1"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↓</a:t>
            </a:r>
            <a:endParaRPr kumimoji="1"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・環境への配慮</a:t>
            </a:r>
            <a:endParaRPr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・ごみ処理費用の削減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4" y="1412776"/>
            <a:ext cx="41344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・ごみの有料化</a:t>
            </a:r>
            <a:endParaRPr kumimoji="1"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6093296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金沢市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がごみの有料化を計画！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4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３月に制定された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第５期ゴミ処理基本計画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「家庭ごみ有料化の導入を検討」</a:t>
            </a:r>
            <a:endParaRPr kumimoji="1" lang="en-US" altLang="ja-JP" sz="40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「事業系ごみ処理手数料の改定を検討」</a:t>
            </a:r>
            <a:endParaRPr kumimoji="1" lang="en-US" altLang="ja-JP" sz="36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が新たに盛り込まれました！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行革</a:t>
            </a:r>
            <a:r>
              <a:rPr kumimoji="1"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にも載せられ、２８年度に「方針決定」と・・</a:t>
            </a:r>
            <a:endParaRPr kumimoji="1" lang="ja-JP" altLang="en-US" sz="3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6150802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784976" cy="1368152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</a:t>
            </a:r>
            <a:r>
              <a:rPr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までの経過</a:t>
            </a:r>
            <a:r>
              <a:rPr lang="en-US" altLang="ja-JP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・３回のシンポジウム</a:t>
            </a:r>
            <a:r>
              <a:rPr lang="en-US" altLang="ja-JP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・各所での説明（呼ばれれば）</a:t>
            </a:r>
            <a:r>
              <a:rPr lang="en-US" altLang="ja-JP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町会連合会や婦人会への働きかけ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3415"/>
            <a:ext cx="1940812" cy="27450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509" y="6118937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が、市民の理解は得られていない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3849943" cy="544522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5536" y="1771916"/>
            <a:ext cx="449353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３回のシンポジウムの結果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積極的実施・・１７％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条件が整え</a:t>
            </a:r>
            <a:r>
              <a:rPr lang="ja-JP" altLang="en-US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ば実施・・３８％</a:t>
            </a:r>
            <a:endParaRPr lang="en-US" altLang="ja-JP" sz="24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実施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すべきで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ない・・２２％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よくわからない・・１４％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議会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でも与党から疑問の質問！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718" y="6130225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今後の予定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45912" y="1700808"/>
            <a:ext cx="787908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・素案をつくる</a:t>
            </a:r>
            <a:endParaRPr kumimoji="1" lang="en-US" altLang="ja-JP" sz="4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・廃棄物対策総合審議会にかける</a:t>
            </a:r>
            <a:endParaRPr kumimoji="1" lang="en-US" altLang="ja-JP" sz="4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・パブリックコメント</a:t>
            </a:r>
            <a:endParaRPr lang="en-US" altLang="ja-JP" sz="4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・議会で採決</a:t>
            </a:r>
            <a:endParaRPr lang="en-US" altLang="ja-JP" sz="4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・手数料として条例改定＆予算化</a:t>
            </a:r>
            <a:endParaRPr lang="en-US" altLang="ja-JP" sz="4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それぞれ時期は未定</a:t>
            </a:r>
            <a:endParaRPr lang="en-US" altLang="ja-JP" sz="40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899" y="6150802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8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まだまだ世論を広げ止める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チャンスがあります！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899" y="6150802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0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これまでの議論の経過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087" y="2060848"/>
            <a:ext cx="9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・金沢市のごみは増えてない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・事業系ごみのほうが課題が多い</a:t>
            </a:r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・ほんとうに有料化で減るのか？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・税金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を払っているのになぜ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袋代をなにに使う？→今もやっていることに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・まだやれることがたくさんある！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・そもそも製造・販売段階で減らさなくては！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446" y="6150802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67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メトロポリタン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1_メトロポリタン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576</Words>
  <Application>Microsoft Office PowerPoint</Application>
  <PresentationFormat>画面に合わせる (4:3)</PresentationFormat>
  <Paragraphs>142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21</vt:i4>
      </vt:variant>
    </vt:vector>
  </HeadingPairs>
  <TitlesOfParts>
    <vt:vector size="29" baseType="lpstr">
      <vt:lpstr>ＭＳ Ｐゴシック</vt:lpstr>
      <vt:lpstr>メイリオ</vt:lpstr>
      <vt:lpstr>Arial</vt:lpstr>
      <vt:lpstr>Calibri</vt:lpstr>
      <vt:lpstr>Calibri Light</vt:lpstr>
      <vt:lpstr>Office ​​テーマ</vt:lpstr>
      <vt:lpstr>メトロポリタン</vt:lpstr>
      <vt:lpstr>1_メトロポリタン</vt:lpstr>
      <vt:lpstr>「ごみの有料化」 はおかしい！</vt:lpstr>
      <vt:lpstr>有料化とは？</vt:lpstr>
      <vt:lpstr>なぜ提案？</vt:lpstr>
      <vt:lpstr>金沢市がごみの有料化を計画！</vt:lpstr>
      <vt:lpstr>これまでの経過  ・３回のシンポジウム  ・各所での説明（呼ばれれば）  ・町会連合会や婦人会への働きかけ</vt:lpstr>
      <vt:lpstr>が、市民の理解は得られていない</vt:lpstr>
      <vt:lpstr>今後の予定</vt:lpstr>
      <vt:lpstr>まだまだ世論を広げ止める チャンスがあります！</vt:lpstr>
      <vt:lpstr>これまでの議論の経過</vt:lpstr>
      <vt:lpstr>PowerPoint プレゼンテーション</vt:lpstr>
      <vt:lpstr>有料化でごみは減る？</vt:lpstr>
      <vt:lpstr>そもそも</vt:lpstr>
      <vt:lpstr>袋代をなにに使う？</vt:lpstr>
      <vt:lpstr>他にやるべきことがある！</vt:lpstr>
      <vt:lpstr>２４年度に 西部環境エネルギーセンター稼働 にともない、分別変更</vt:lpstr>
      <vt:lpstr>自己搬入ほかにも</vt:lpstr>
      <vt:lpstr>古紙回収のモデル事業</vt:lpstr>
      <vt:lpstr>製造・販売段階から！</vt:lpstr>
      <vt:lpstr>さかさまの市政のみなおしが必要</vt:lpstr>
      <vt:lpstr>よくある質問</vt:lpstr>
      <vt:lpstr>具体的なとりくみ！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miyo</dc:creator>
  <cp:lastModifiedBy>議会事務局</cp:lastModifiedBy>
  <cp:revision>39</cp:revision>
  <dcterms:created xsi:type="dcterms:W3CDTF">2015-05-16T10:06:17Z</dcterms:created>
  <dcterms:modified xsi:type="dcterms:W3CDTF">2015-10-08T03:16:04Z</dcterms:modified>
</cp:coreProperties>
</file>