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75" r:id="rId5"/>
    <p:sldId id="261" r:id="rId6"/>
    <p:sldId id="262" r:id="rId7"/>
    <p:sldId id="276" r:id="rId8"/>
    <p:sldId id="277" r:id="rId9"/>
    <p:sldId id="273" r:id="rId10"/>
    <p:sldId id="280" r:id="rId11"/>
    <p:sldId id="281" r:id="rId12"/>
    <p:sldId id="282" r:id="rId1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9600" dirty="0" smtClean="0"/>
              <a:t>９</a:t>
            </a:r>
            <a:r>
              <a:rPr kumimoji="1" lang="ja-JP" altLang="en-US" dirty="0" smtClean="0"/>
              <a:t>月議会報告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smtClean="0"/>
              <a:t>金沢市議会議員　</a:t>
            </a:r>
            <a:endParaRPr kumimoji="1" lang="en-US" altLang="ja-JP" sz="4400" smtClean="0"/>
          </a:p>
          <a:p>
            <a:r>
              <a:rPr lang="ja-JP" altLang="en-US" sz="4400" smtClean="0"/>
              <a:t>広田みよ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04" y="6005580"/>
            <a:ext cx="704313" cy="7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223" y="2404533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⑤家庭ごみの有料化に</a:t>
            </a:r>
            <a:r>
              <a:rPr lang="ja-JP" altLang="en-US" b="1" dirty="0" smtClean="0"/>
              <a:t>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/>
              <a:t>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　</a:t>
            </a:r>
            <a:r>
              <a:rPr lang="ja-JP" altLang="en-US" b="1" dirty="0" smtClean="0"/>
              <a:t>別立てパワーポイントをご参照あれ。</a:t>
            </a:r>
            <a:r>
              <a:rPr lang="ja-JP" altLang="en-US" b="1" dirty="0"/>
              <a:t/>
            </a:r>
            <a:br>
              <a:rPr lang="ja-JP" altLang="en-US" b="1" dirty="0"/>
            </a:b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36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⑥教科書採択について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656" y="2011680"/>
            <a:ext cx="11090801" cy="3766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600" b="1" dirty="0" smtClean="0"/>
              <a:t>・来年２８年度の金沢市立中学校教科書（２４校）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　</a:t>
            </a:r>
            <a:r>
              <a:rPr kumimoji="1" lang="ja-JP" altLang="en-US" sz="3600" b="1" dirty="0" smtClean="0"/>
              <a:t>の教科書採択が８月末までに行われ、歴史の教科　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/>
              <a:t>　</a:t>
            </a:r>
            <a:r>
              <a:rPr kumimoji="1" lang="ja-JP" altLang="en-US" sz="3600" b="1" dirty="0" smtClean="0"/>
              <a:t>書が「育鵬社」に！！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・戦争を美化し、アジア太平洋戦争も侵略ではなく、</a:t>
            </a:r>
            <a:endParaRPr lang="en-US" altLang="ja-JP" sz="3600" b="1" dirty="0" smtClean="0"/>
          </a:p>
          <a:p>
            <a:r>
              <a:rPr lang="ja-JP" altLang="en-US" sz="3600" b="1" dirty="0"/>
              <a:t>　</a:t>
            </a:r>
            <a:r>
              <a:rPr lang="ja-JP" altLang="en-US" sz="3600" b="1" dirty="0" smtClean="0"/>
              <a:t>「アジアの独立に希望を与えた戦争」と表記。</a:t>
            </a:r>
            <a:endParaRPr lang="en-US" altLang="ja-JP" sz="3600" b="1" dirty="0" smtClean="0"/>
          </a:p>
          <a:p>
            <a:r>
              <a:rPr kumimoji="1" lang="ja-JP" altLang="en-US" sz="3600" b="1" dirty="0" smtClean="0"/>
              <a:t>・採択過程において、現場の方の評価が教育委員会で</a:t>
            </a:r>
            <a:endParaRPr kumimoji="1" lang="en-US" altLang="ja-JP" sz="3600" b="1" dirty="0" smtClean="0"/>
          </a:p>
          <a:p>
            <a:r>
              <a:rPr lang="ja-JP" altLang="en-US" sz="3600" b="1" dirty="0"/>
              <a:t>　</a:t>
            </a:r>
            <a:r>
              <a:rPr kumimoji="1" lang="ja-JP" altLang="en-US" sz="3600" b="1" dirty="0" smtClean="0"/>
              <a:t>覆っている。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438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保育</a:t>
            </a:r>
            <a:r>
              <a:rPr lang="ja-JP" altLang="en-US" b="1" dirty="0" smtClean="0"/>
              <a:t>と学童保育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dirty="0" smtClean="0"/>
              <a:t>・１０月からの申し込みは、兄弟別々にならないよう配慮　　</a:t>
            </a:r>
            <a:endParaRPr kumimoji="1"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/>
              <a:t>　</a:t>
            </a:r>
            <a:r>
              <a:rPr kumimoji="1" lang="ja-JP" altLang="en-US" sz="3200" b="1" dirty="0" smtClean="0"/>
              <a:t>されることに！</a:t>
            </a:r>
            <a:endParaRPr kumimoji="1" lang="en-US" altLang="ja-JP" sz="3200" b="1" dirty="0" smtClean="0"/>
          </a:p>
          <a:p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 smtClean="0"/>
              <a:t>・学童保育の開所時間延長は、地域事情に応じて土曜日は</a:t>
            </a:r>
            <a:endParaRPr kumimoji="1"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/>
              <a:t>　</a:t>
            </a:r>
            <a:r>
              <a:rPr kumimoji="1" lang="ja-JP" altLang="en-US" sz="3200" b="1" dirty="0" smtClean="0"/>
              <a:t>必須としない、</a:t>
            </a:r>
            <a:r>
              <a:rPr lang="ja-JP" altLang="en-US" sz="3200" b="1" dirty="0" smtClean="0"/>
              <a:t>ことに！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50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656" y="125767"/>
            <a:ext cx="10772775" cy="1658198"/>
          </a:xfrm>
        </p:spPr>
        <p:txBody>
          <a:bodyPr/>
          <a:lstStyle/>
          <a:p>
            <a:r>
              <a:rPr lang="ja-JP" altLang="en-US" dirty="0" smtClean="0"/>
              <a:t>主な補正</a:t>
            </a:r>
            <a:r>
              <a:rPr lang="ja-JP" altLang="en-US" dirty="0"/>
              <a:t>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656" y="1532585"/>
            <a:ext cx="10753725" cy="5177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4000" b="1" dirty="0" smtClean="0"/>
              <a:t>全会計　　　１９億６２６０万９千円</a:t>
            </a:r>
            <a:endParaRPr kumimoji="1" lang="en-US" altLang="ja-JP" sz="4000" b="1" dirty="0" smtClean="0"/>
          </a:p>
          <a:p>
            <a:pPr marL="0" indent="0">
              <a:buNone/>
            </a:pPr>
            <a:r>
              <a:rPr lang="ja-JP" altLang="en-US" sz="3200" b="1" dirty="0" smtClean="0"/>
              <a:t>　</a:t>
            </a:r>
            <a:endParaRPr kumimoji="1"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 smtClean="0"/>
              <a:t>観光</a:t>
            </a:r>
            <a:r>
              <a:rPr kumimoji="1" lang="ja-JP" altLang="en-US" sz="3200" b="1" dirty="0" smtClean="0"/>
              <a:t>、伝統工芸、小規模特養、福祉・保育施設整備など</a:t>
            </a:r>
            <a:endParaRPr kumimoji="1"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 smtClean="0"/>
              <a:t>そのうち、</a:t>
            </a:r>
            <a:endParaRPr lang="en-US" altLang="ja-JP" sz="3200" b="1" dirty="0" smtClean="0"/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①６５歳以上の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インフルエンザワクチン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費用値上げ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　　　　</a:t>
            </a:r>
            <a:r>
              <a:rPr lang="ja-JP" altLang="en-US" sz="4000" b="1" dirty="0" smtClean="0">
                <a:solidFill>
                  <a:schemeClr val="accent1"/>
                </a:solidFill>
              </a:rPr>
              <a:t>１２００円　→　１４００円</a:t>
            </a:r>
            <a:endParaRPr lang="en-US" altLang="ja-JP" sz="4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②マイナンバー制度に関わる条例改定４本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b="1" dirty="0" smtClean="0">
                <a:solidFill>
                  <a:srgbClr val="FF0000"/>
                </a:solidFill>
              </a:rPr>
              <a:t>に反対。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04" y="6005580"/>
            <a:ext cx="704313" cy="7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367" y="510418"/>
            <a:ext cx="10772775" cy="1658198"/>
          </a:xfrm>
        </p:spPr>
        <p:txBody>
          <a:bodyPr/>
          <a:lstStyle/>
          <a:p>
            <a:r>
              <a:rPr kumimoji="1" lang="ja-JP" altLang="en-US" dirty="0" smtClean="0"/>
              <a:t>②マイナンバーがはじまる！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217" y="2022566"/>
            <a:ext cx="10753725" cy="3766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b="1" dirty="0"/>
              <a:t>・</a:t>
            </a:r>
            <a:r>
              <a:rPr lang="en-US" altLang="ja-JP" sz="3600" b="1" dirty="0" smtClean="0"/>
              <a:t>10</a:t>
            </a:r>
            <a:r>
              <a:rPr lang="ja-JP" altLang="en-US" sz="3600" b="1" dirty="0"/>
              <a:t>月中旬から</a:t>
            </a:r>
            <a:r>
              <a:rPr lang="en-US" altLang="ja-JP" sz="3600" b="1" dirty="0"/>
              <a:t>11</a:t>
            </a:r>
            <a:r>
              <a:rPr lang="ja-JP" altLang="en-US" sz="3600" b="1" dirty="0"/>
              <a:t>月下旬にかけて</a:t>
            </a:r>
            <a:r>
              <a:rPr lang="ja-JP" altLang="en-US" sz="3600" b="1" dirty="0" smtClean="0"/>
              <a:t>、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/>
              <a:t>　</a:t>
            </a:r>
            <a:r>
              <a:rPr lang="ja-JP" altLang="en-US" sz="3600" b="1" dirty="0" smtClean="0"/>
              <a:t>世帯ごとに「</a:t>
            </a:r>
            <a:r>
              <a:rPr lang="ja-JP" altLang="en-US" sz="3600" b="1" dirty="0"/>
              <a:t>通知カード</a:t>
            </a:r>
            <a:r>
              <a:rPr lang="ja-JP" altLang="en-US" sz="3600" b="1" dirty="0" smtClean="0"/>
              <a:t>」がとどきます。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・マイナンバーカード公布の専用窓口も設置予定。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・マイナンバーカードをつくるかは任意です。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・来年の５月から、コンビニで住民票や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/>
              <a:t>　</a:t>
            </a:r>
            <a:r>
              <a:rPr lang="ja-JP" altLang="en-US" sz="3600" b="1" dirty="0" smtClean="0"/>
              <a:t>戸籍もとれるように。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/>
              <a:t>　</a:t>
            </a:r>
            <a:r>
              <a:rPr lang="ja-JP" altLang="en-US" sz="3600" b="1" dirty="0" smtClean="0"/>
              <a:t>１８００万円の委託＆手数料！</a:t>
            </a:r>
            <a:endParaRPr lang="en-US" altLang="ja-JP" sz="3600" b="1" dirty="0" smtClean="0"/>
          </a:p>
          <a:p>
            <a:endParaRPr lang="en-US" altLang="ja-JP" sz="3600" b="1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42" y="148997"/>
            <a:ext cx="2209800" cy="14001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42" y="1808389"/>
            <a:ext cx="2209800" cy="13906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74" y="4461441"/>
            <a:ext cx="3307797" cy="23234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563"/>
            <a:ext cx="7016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中止を求める！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b="1" dirty="0" smtClean="0"/>
              <a:t>・しかし</a:t>
            </a:r>
            <a:r>
              <a:rPr lang="ja-JP" altLang="en-US" sz="3200" b="1" dirty="0"/>
              <a:t>、韓国やアメリカではすでに「なりすまし」</a:t>
            </a:r>
            <a:r>
              <a:rPr lang="ja-JP" altLang="en-US" sz="3200" b="1" dirty="0" smtClean="0"/>
              <a:t>や　</a:t>
            </a:r>
            <a:endParaRPr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/>
              <a:t>　</a:t>
            </a:r>
            <a:r>
              <a:rPr lang="ja-JP" altLang="en-US" sz="3200" b="1" dirty="0" smtClean="0"/>
              <a:t>不正</a:t>
            </a:r>
            <a:r>
              <a:rPr lang="ja-JP" altLang="en-US" sz="3200" b="1" dirty="0"/>
              <a:t>が多発。</a:t>
            </a:r>
          </a:p>
          <a:p>
            <a:pPr marL="0" indent="0">
              <a:buNone/>
            </a:pPr>
            <a:r>
              <a:rPr lang="ja-JP" altLang="en-US" sz="3200" b="1" dirty="0" smtClean="0"/>
              <a:t>・日本</a:t>
            </a:r>
            <a:r>
              <a:rPr lang="ja-JP" altLang="en-US" sz="3200" b="1" dirty="0"/>
              <a:t>でも６月に年金流出</a:t>
            </a:r>
            <a:r>
              <a:rPr lang="ja-JP" altLang="en-US" sz="3200" b="1" dirty="0" smtClean="0"/>
              <a:t>１２５万件！</a:t>
            </a:r>
            <a:endParaRPr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 smtClean="0"/>
              <a:t>・サイバー攻撃への対応はいたちごっこ。</a:t>
            </a:r>
            <a:endParaRPr lang="ja-JP" altLang="en-US" sz="3200" b="1" dirty="0"/>
          </a:p>
          <a:p>
            <a:pPr marL="0" indent="0">
              <a:buNone/>
            </a:pPr>
            <a:r>
              <a:rPr lang="ja-JP" altLang="en-US" sz="3200" b="1" dirty="0" smtClean="0"/>
              <a:t>・しかも先の国会</a:t>
            </a:r>
            <a:r>
              <a:rPr lang="ja-JP" altLang="en-US" sz="3200" b="1" dirty="0"/>
              <a:t>で、</a:t>
            </a:r>
            <a:r>
              <a:rPr lang="ja-JP" altLang="en-US" sz="3200" b="1" dirty="0">
                <a:solidFill>
                  <a:schemeClr val="accent2"/>
                </a:solidFill>
              </a:rPr>
              <a:t>検診結果や銀行口座まで</a:t>
            </a:r>
            <a:r>
              <a:rPr lang="ja-JP" altLang="en-US" sz="3200" b="1" dirty="0" smtClean="0">
                <a:solidFill>
                  <a:schemeClr val="accent2"/>
                </a:solidFill>
              </a:rPr>
              <a:t>も</a:t>
            </a:r>
            <a:endParaRPr lang="en-US" altLang="ja-JP" sz="3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accent2"/>
                </a:solidFill>
              </a:rPr>
              <a:t>　</a:t>
            </a:r>
            <a:r>
              <a:rPr lang="ja-JP" altLang="en-US" sz="3200" b="1" dirty="0" smtClean="0"/>
              <a:t>管理</a:t>
            </a:r>
            <a:r>
              <a:rPr lang="ja-JP" altLang="en-US" sz="3200" b="1" dirty="0"/>
              <a:t>すること</a:t>
            </a:r>
            <a:r>
              <a:rPr lang="ja-JP" altLang="en-US" sz="3200" b="1" dirty="0" smtClean="0"/>
              <a:t>が成立。</a:t>
            </a:r>
            <a:endParaRPr lang="en-US" altLang="ja-JP" sz="3200" b="1" dirty="0" smtClean="0"/>
          </a:p>
          <a:p>
            <a:pPr marL="0" indent="0">
              <a:buNone/>
            </a:pPr>
            <a:r>
              <a:rPr lang="ja-JP" altLang="en-US" sz="3200" b="1" dirty="0" smtClean="0"/>
              <a:t>・初期投資だけでも３４００億円と莫大。</a:t>
            </a:r>
            <a:endParaRPr lang="ja-JP" altLang="en-US" sz="3200" b="1" dirty="0"/>
          </a:p>
          <a:p>
            <a:pPr marL="0" indent="0">
              <a:buNone/>
            </a:pPr>
            <a:r>
              <a:rPr lang="ja-JP" altLang="en-US" sz="3200" b="1" dirty="0" smtClean="0"/>
              <a:t>・プライバシー</a:t>
            </a:r>
            <a:r>
              <a:rPr lang="ja-JP" altLang="en-US" sz="3200" b="1" dirty="0"/>
              <a:t>と情報漏えいの危険性</a:t>
            </a:r>
            <a:r>
              <a:rPr lang="ja-JP" altLang="en-US" sz="3200" b="1" dirty="0" smtClean="0"/>
              <a:t>から</a:t>
            </a:r>
            <a:r>
              <a:rPr lang="ja-JP" altLang="en-US" sz="3200" b="1" dirty="0"/>
              <a:t>中止</a:t>
            </a:r>
            <a:r>
              <a:rPr lang="ja-JP" altLang="en-US" sz="3200" b="1" dirty="0" smtClean="0"/>
              <a:t>を求める。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89" y="0"/>
            <a:ext cx="8675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6133087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一般質問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①</a:t>
            </a:r>
            <a:r>
              <a:rPr lang="ja-JP" altLang="en-US" b="1" dirty="0" smtClean="0"/>
              <a:t>安保法案と戦後７０年談話について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②</a:t>
            </a:r>
            <a:r>
              <a:rPr lang="ja-JP" altLang="en-US" b="1" dirty="0" smtClean="0"/>
              <a:t>地方創生と金沢版総合戦略について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③</a:t>
            </a:r>
            <a:r>
              <a:rPr lang="ja-JP" altLang="en-US" b="1" dirty="0" smtClean="0"/>
              <a:t>マイナンバー制度について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④</a:t>
            </a:r>
            <a:r>
              <a:rPr lang="ja-JP" altLang="en-US" b="1" dirty="0" smtClean="0"/>
              <a:t>第二庁舎建設について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⑤</a:t>
            </a:r>
            <a:r>
              <a:rPr lang="ja-JP" altLang="en-US" b="1" dirty="0" smtClean="0"/>
              <a:t>家庭</a:t>
            </a:r>
            <a:r>
              <a:rPr lang="ja-JP" altLang="en-US" b="1" dirty="0"/>
              <a:t>ごみ</a:t>
            </a:r>
            <a:r>
              <a:rPr lang="ja-JP" altLang="en-US" b="1" dirty="0" smtClean="0"/>
              <a:t>の有料化について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/>
              <a:t>⑥</a:t>
            </a:r>
            <a:r>
              <a:rPr lang="ja-JP" altLang="en-US" b="1" dirty="0" smtClean="0"/>
              <a:t>教科書採択について</a:t>
            </a:r>
            <a:endParaRPr kumimoji="1" lang="ja-JP" altLang="en-US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628" y="401562"/>
            <a:ext cx="11756572" cy="1658198"/>
          </a:xfrm>
        </p:spPr>
        <p:txBody>
          <a:bodyPr/>
          <a:lstStyle/>
          <a:p>
            <a:r>
              <a:rPr kumimoji="1" lang="ja-JP" altLang="en-US" b="1" dirty="0" smtClean="0"/>
              <a:t>①安保法案と戦後７０年談話について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2011680"/>
            <a:ext cx="11538857" cy="3766185"/>
          </a:xfrm>
        </p:spPr>
        <p:txBody>
          <a:bodyPr>
            <a:normAutofit/>
          </a:bodyPr>
          <a:lstStyle/>
          <a:p>
            <a:r>
              <a:rPr lang="ja-JP" altLang="en-US" sz="2800" b="1" dirty="0" smtClean="0"/>
              <a:t>山野市長答弁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ja-JP" altLang="en-US" sz="2800" b="1" dirty="0"/>
              <a:t>・安保法案→「議論を注視しているところで</a:t>
            </a:r>
            <a:r>
              <a:rPr lang="ja-JP" altLang="en-US" sz="2800" b="1" dirty="0" smtClean="0"/>
              <a:t>あります」</a:t>
            </a:r>
            <a:endParaRPr lang="en-US" altLang="ja-JP" sz="2800" b="1" dirty="0" smtClean="0"/>
          </a:p>
          <a:p>
            <a:endParaRPr kumimoji="1" lang="en-US" altLang="ja-JP" sz="2800" b="1" dirty="0"/>
          </a:p>
          <a:p>
            <a:r>
              <a:rPr lang="ja-JP" altLang="en-US" sz="2800" b="1" dirty="0"/>
              <a:t>・戦後７０年談話→「我が国の行政府としての見解が示された</a:t>
            </a:r>
            <a:r>
              <a:rPr lang="ja-JP" altLang="en-US" sz="2800" b="1" dirty="0" smtClean="0"/>
              <a:t>もの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と思っておりまして</a:t>
            </a:r>
            <a:r>
              <a:rPr lang="ja-JP" altLang="en-US" sz="2800" b="1" dirty="0"/>
              <a:t>、私としても</a:t>
            </a:r>
            <a:r>
              <a:rPr lang="ja-JP" altLang="en-US" sz="2800" b="1" dirty="0">
                <a:solidFill>
                  <a:srgbClr val="FF0000"/>
                </a:solidFill>
              </a:rPr>
              <a:t>共感ができるところが多い</a:t>
            </a:r>
            <a:r>
              <a:rPr lang="ja-JP" altLang="en-US" sz="2800" b="1" dirty="0"/>
              <a:t>と</a:t>
            </a:r>
            <a:r>
              <a:rPr lang="ja-JP" altLang="en-US" sz="2800" b="1" dirty="0" smtClean="0"/>
              <a:t>感じ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err="1" smtClean="0"/>
              <a:t>て</a:t>
            </a:r>
            <a:r>
              <a:rPr lang="ja-JP" altLang="en-US" sz="2800" b="1" dirty="0" smtClean="0"/>
              <a:t>おります」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8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744" y="499533"/>
            <a:ext cx="11778342" cy="1658198"/>
          </a:xfrm>
        </p:spPr>
        <p:txBody>
          <a:bodyPr/>
          <a:lstStyle/>
          <a:p>
            <a:r>
              <a:rPr lang="ja-JP" altLang="en-US" b="1" dirty="0"/>
              <a:t>②地方創生と金沢版総合戦略について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942" y="2000795"/>
            <a:ext cx="12192001" cy="3766185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/>
              <a:t>・観光とか企業支援ではなく、</a:t>
            </a:r>
            <a:endParaRPr kumimoji="1" lang="en-US" altLang="ja-JP" sz="4000" b="1" dirty="0" smtClean="0"/>
          </a:p>
          <a:p>
            <a:r>
              <a:rPr lang="ja-JP" altLang="en-US" sz="4000" b="1" dirty="0"/>
              <a:t>　</a:t>
            </a:r>
            <a:r>
              <a:rPr kumimoji="1" lang="ja-JP" altLang="en-US" sz="4000" b="1" dirty="0" smtClean="0"/>
              <a:t>くらしや福祉に！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・そもそも、地方交付金や国庫補助を</a:t>
            </a:r>
            <a:endParaRPr lang="en-US" altLang="ja-JP" sz="4000" b="1" dirty="0" smtClean="0"/>
          </a:p>
          <a:p>
            <a:r>
              <a:rPr lang="ja-JP" altLang="en-US" sz="4000" b="1" dirty="0"/>
              <a:t>　</a:t>
            </a:r>
            <a:r>
              <a:rPr lang="ja-JP" altLang="en-US" sz="4000" b="1" dirty="0" smtClean="0"/>
              <a:t>充実すべし！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913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7682"/>
            <a:ext cx="11617583" cy="65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-100920"/>
            <a:ext cx="111013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4914" y="968829"/>
            <a:ext cx="54646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7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 Light"/>
        <a:ea typeface="メイリオ"/>
        <a:cs typeface=""/>
      </a:majorFont>
      <a:minorFont>
        <a:latin typeface="Calibri Light"/>
        <a:ea typeface="メイリオ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148</Words>
  <Application>Microsoft Office PowerPoint</Application>
  <PresentationFormat>ワイド画面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メイリオ</vt:lpstr>
      <vt:lpstr>Arial</vt:lpstr>
      <vt:lpstr>Calibri Light</vt:lpstr>
      <vt:lpstr>メトロポリタン</vt:lpstr>
      <vt:lpstr>９月議会報告</vt:lpstr>
      <vt:lpstr>主な補正予算</vt:lpstr>
      <vt:lpstr>②マイナンバーがはじまる！</vt:lpstr>
      <vt:lpstr>中止を求める！</vt:lpstr>
      <vt:lpstr>PowerPoint プレゼンテーション</vt:lpstr>
      <vt:lpstr>一般質問  ①安保法案と戦後７０年談話について ②地方創生と金沢版総合戦略について ③マイナンバー制度について ④第二庁舎建設について ⑤家庭ごみの有料化について ⑥教科書採択について</vt:lpstr>
      <vt:lpstr>①安保法案と戦後７０年談話について</vt:lpstr>
      <vt:lpstr>②地方創生と金沢版総合戦略について</vt:lpstr>
      <vt:lpstr>PowerPoint プレゼンテーション</vt:lpstr>
      <vt:lpstr>⑤家庭ごみの有料化について   　別立てパワーポイントをご参照あれ。 </vt:lpstr>
      <vt:lpstr>⑥教科書採択について</vt:lpstr>
      <vt:lpstr>保育と学童保育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６月議会報告</dc:title>
  <dc:creator>議会事務局</dc:creator>
  <cp:lastModifiedBy>議会事務局</cp:lastModifiedBy>
  <cp:revision>33</cp:revision>
  <cp:lastPrinted>2015-07-11T23:55:49Z</cp:lastPrinted>
  <dcterms:created xsi:type="dcterms:W3CDTF">2015-07-07T08:44:38Z</dcterms:created>
  <dcterms:modified xsi:type="dcterms:W3CDTF">2015-10-08T03:15:10Z</dcterms:modified>
</cp:coreProperties>
</file>