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19" r:id="rId3"/>
    <p:sldId id="320" r:id="rId4"/>
    <p:sldId id="263" r:id="rId5"/>
    <p:sldId id="257" r:id="rId6"/>
    <p:sldId id="279" r:id="rId7"/>
    <p:sldId id="292" r:id="rId8"/>
    <p:sldId id="324" r:id="rId9"/>
    <p:sldId id="325" r:id="rId10"/>
    <p:sldId id="326" r:id="rId11"/>
    <p:sldId id="298" r:id="rId12"/>
    <p:sldId id="321" r:id="rId13"/>
    <p:sldId id="259" r:id="rId14"/>
    <p:sldId id="293" r:id="rId15"/>
    <p:sldId id="294" r:id="rId16"/>
    <p:sldId id="295" r:id="rId17"/>
    <p:sldId id="309" r:id="rId18"/>
    <p:sldId id="296" r:id="rId19"/>
    <p:sldId id="307" r:id="rId20"/>
    <p:sldId id="297" r:id="rId21"/>
    <p:sldId id="316" r:id="rId22"/>
    <p:sldId id="327" r:id="rId23"/>
    <p:sldId id="328" r:id="rId24"/>
    <p:sldId id="288" r:id="rId25"/>
    <p:sldId id="330" r:id="rId26"/>
    <p:sldId id="332" r:id="rId27"/>
    <p:sldId id="313" r:id="rId28"/>
    <p:sldId id="286" r:id="rId29"/>
    <p:sldId id="265" r:id="rId30"/>
    <p:sldId id="266" r:id="rId31"/>
    <p:sldId id="300" r:id="rId32"/>
    <p:sldId id="305" r:id="rId33"/>
    <p:sldId id="333" r:id="rId34"/>
    <p:sldId id="267" r:id="rId35"/>
    <p:sldId id="301" r:id="rId36"/>
    <p:sldId id="302" r:id="rId37"/>
    <p:sldId id="291" r:id="rId38"/>
    <p:sldId id="303" r:id="rId39"/>
    <p:sldId id="323" r:id="rId40"/>
    <p:sldId id="322" r:id="rId41"/>
    <p:sldId id="285" r:id="rId42"/>
    <p:sldId id="310" r:id="rId43"/>
    <p:sldId id="311" r:id="rId4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056"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96BCB-5274-4D2A-959F-AE60BDD21A2B}" type="datetimeFigureOut">
              <a:rPr kumimoji="1" lang="ja-JP" altLang="en-US" smtClean="0"/>
              <a:t>2016/1/31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B6D89-6CBF-4549-BAC2-23E0A3DF0484}" type="slidenum">
              <a:rPr kumimoji="1" lang="ja-JP" altLang="en-US" smtClean="0"/>
              <a:t>‹#›</a:t>
            </a:fld>
            <a:endParaRPr kumimoji="1" lang="ja-JP" altLang="en-US"/>
          </a:p>
        </p:txBody>
      </p:sp>
    </p:spTree>
    <p:extLst>
      <p:ext uri="{BB962C8B-B14F-4D97-AF65-F5344CB8AC3E}">
        <p14:creationId xmlns:p14="http://schemas.microsoft.com/office/powerpoint/2010/main" val="40056597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以上の２点だけでも、市民にとって緊急性とは到底思えないし、戸室の埋め立て上も</a:t>
            </a:r>
            <a:r>
              <a:rPr kumimoji="1" lang="en-US" altLang="ja-JP" dirty="0" smtClean="0"/>
              <a:t>H</a:t>
            </a:r>
            <a:r>
              <a:rPr kumimoji="1" lang="ja-JP" altLang="en-US" dirty="0" smtClean="0"/>
              <a:t>１６年までと当初言われていたのが</a:t>
            </a:r>
            <a:r>
              <a:rPr kumimoji="1" lang="en-US" altLang="ja-JP" dirty="0" smtClean="0"/>
              <a:t>H</a:t>
            </a:r>
            <a:r>
              <a:rPr kumimoji="1" lang="ja-JP" altLang="en-US" dirty="0" smtClean="0"/>
              <a:t>３０以上まで延命化</a:t>
            </a:r>
            <a:endParaRPr kumimoji="1" lang="ja-JP" altLang="en-US" dirty="0"/>
          </a:p>
        </p:txBody>
      </p:sp>
      <p:sp>
        <p:nvSpPr>
          <p:cNvPr id="4" name="スライド番号プレースホルダー 3"/>
          <p:cNvSpPr>
            <a:spLocks noGrp="1"/>
          </p:cNvSpPr>
          <p:nvPr>
            <p:ph type="sldNum" sz="quarter" idx="10"/>
          </p:nvPr>
        </p:nvSpPr>
        <p:spPr/>
        <p:txBody>
          <a:bodyPr/>
          <a:lstStyle/>
          <a:p>
            <a:fld id="{E03B6D89-6CBF-4549-BAC2-23E0A3DF0484}" type="slidenum">
              <a:rPr kumimoji="1" lang="ja-JP" altLang="en-US" smtClean="0"/>
              <a:t>18</a:t>
            </a:fld>
            <a:endParaRPr kumimoji="1" lang="ja-JP" altLang="en-US"/>
          </a:p>
        </p:txBody>
      </p:sp>
    </p:spTree>
    <p:extLst>
      <p:ext uri="{BB962C8B-B14F-4D97-AF65-F5344CB8AC3E}">
        <p14:creationId xmlns:p14="http://schemas.microsoft.com/office/powerpoint/2010/main" val="179300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ごみの減量化　　と　　ごみの有料化　　とは本来別施策</a:t>
            </a:r>
            <a:endParaRPr kumimoji="1" lang="en-US" altLang="ja-JP" dirty="0" smtClean="0"/>
          </a:p>
          <a:p>
            <a:r>
              <a:rPr kumimoji="1" lang="ja-JP" altLang="en-US" dirty="0" smtClean="0"/>
              <a:t>有料化で使う施策に今後も予算をまわし続けなくてはならないという目的になる</a:t>
            </a:r>
            <a:endParaRPr kumimoji="1" lang="en-US" altLang="ja-JP" dirty="0" smtClean="0"/>
          </a:p>
          <a:p>
            <a:r>
              <a:rPr kumimoji="1" lang="ja-JP" altLang="en-US" dirty="0" smtClean="0"/>
              <a:t>あらたに市民に負担を課して行う必要があるのか</a:t>
            </a:r>
            <a:r>
              <a:rPr kumimoji="1" lang="en-US" altLang="ja-JP" dirty="0" smtClean="0"/>
              <a:t/>
            </a:r>
            <a:br>
              <a:rPr kumimoji="1" lang="en-US" altLang="ja-JP" dirty="0" smtClean="0"/>
            </a:br>
            <a:r>
              <a:rPr kumimoji="1" lang="ja-JP" altLang="en-US" dirty="0" smtClean="0"/>
              <a:t>お金を使わずに行う方法はいくらでも</a:t>
            </a:r>
            <a:r>
              <a:rPr kumimoji="1" lang="en-US" altLang="ja-JP" dirty="0" smtClean="0"/>
              <a:t/>
            </a:r>
            <a:br>
              <a:rPr kumimoji="1" lang="en-US" altLang="ja-JP" dirty="0" smtClean="0"/>
            </a:br>
            <a:r>
              <a:rPr kumimoji="1" lang="ja-JP" altLang="en-US" dirty="0" smtClean="0"/>
              <a:t>税収が足りないわけでもない</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03B6D89-6CBF-4549-BAC2-23E0A3DF0484}" type="slidenum">
              <a:rPr kumimoji="1" lang="ja-JP" altLang="en-US" smtClean="0"/>
              <a:t>21</a:t>
            </a:fld>
            <a:endParaRPr kumimoji="1" lang="ja-JP" altLang="en-US"/>
          </a:p>
        </p:txBody>
      </p:sp>
    </p:spTree>
    <p:extLst>
      <p:ext uri="{BB962C8B-B14F-4D97-AF65-F5344CB8AC3E}">
        <p14:creationId xmlns:p14="http://schemas.microsoft.com/office/powerpoint/2010/main" val="306652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以上の２点だけでも、市民にとって緊急性とは到底思えないし、戸室の埋め立て上も</a:t>
            </a:r>
            <a:r>
              <a:rPr kumimoji="1" lang="en-US" altLang="ja-JP" dirty="0" smtClean="0"/>
              <a:t>H</a:t>
            </a:r>
            <a:r>
              <a:rPr kumimoji="1" lang="ja-JP" altLang="en-US" dirty="0" smtClean="0"/>
              <a:t>１６年までと当初言われていたのが</a:t>
            </a:r>
            <a:r>
              <a:rPr kumimoji="1" lang="en-US" altLang="ja-JP" dirty="0" smtClean="0"/>
              <a:t>H</a:t>
            </a:r>
            <a:r>
              <a:rPr kumimoji="1" lang="ja-JP" altLang="en-US" dirty="0" smtClean="0"/>
              <a:t>３０以上まで延命化</a:t>
            </a:r>
            <a:endParaRPr kumimoji="1" lang="ja-JP" altLang="en-US" dirty="0"/>
          </a:p>
        </p:txBody>
      </p:sp>
      <p:sp>
        <p:nvSpPr>
          <p:cNvPr id="4" name="スライド番号プレースホルダー 3"/>
          <p:cNvSpPr>
            <a:spLocks noGrp="1"/>
          </p:cNvSpPr>
          <p:nvPr>
            <p:ph type="sldNum" sz="quarter" idx="10"/>
          </p:nvPr>
        </p:nvSpPr>
        <p:spPr/>
        <p:txBody>
          <a:bodyPr/>
          <a:lstStyle/>
          <a:p>
            <a:fld id="{E03B6D89-6CBF-4549-BAC2-23E0A3DF0484}" type="slidenum">
              <a:rPr kumimoji="1" lang="ja-JP" altLang="en-US" smtClean="0"/>
              <a:t>26</a:t>
            </a:fld>
            <a:endParaRPr kumimoji="1" lang="ja-JP" altLang="en-US"/>
          </a:p>
        </p:txBody>
      </p:sp>
    </p:spTree>
    <p:extLst>
      <p:ext uri="{BB962C8B-B14F-4D97-AF65-F5344CB8AC3E}">
        <p14:creationId xmlns:p14="http://schemas.microsoft.com/office/powerpoint/2010/main" val="1793006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今の課題としては</a:t>
            </a:r>
            <a:endParaRPr kumimoji="1" lang="ja-JP" altLang="en-US" dirty="0"/>
          </a:p>
        </p:txBody>
      </p:sp>
      <p:sp>
        <p:nvSpPr>
          <p:cNvPr id="4" name="スライド番号プレースホルダー 3"/>
          <p:cNvSpPr>
            <a:spLocks noGrp="1"/>
          </p:cNvSpPr>
          <p:nvPr>
            <p:ph type="sldNum" sz="quarter" idx="10"/>
          </p:nvPr>
        </p:nvSpPr>
        <p:spPr/>
        <p:txBody>
          <a:bodyPr/>
          <a:lstStyle/>
          <a:p>
            <a:fld id="{E03B6D89-6CBF-4549-BAC2-23E0A3DF0484}" type="slidenum">
              <a:rPr kumimoji="1" lang="ja-JP" altLang="en-US" smtClean="0"/>
              <a:t>27</a:t>
            </a:fld>
            <a:endParaRPr kumimoji="1" lang="ja-JP" altLang="en-US"/>
          </a:p>
        </p:txBody>
      </p:sp>
    </p:spTree>
    <p:extLst>
      <p:ext uri="{BB962C8B-B14F-4D97-AF65-F5344CB8AC3E}">
        <p14:creationId xmlns:p14="http://schemas.microsoft.com/office/powerpoint/2010/main" val="174236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952F260-90B9-4687-A9C9-DDA365FAC5DD}" type="datetimeFigureOut">
              <a:rPr kumimoji="1" lang="ja-JP" altLang="en-US" smtClean="0"/>
              <a:t>2016/1/31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3260887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952F260-90B9-4687-A9C9-DDA365FAC5DD}" type="datetimeFigureOut">
              <a:rPr kumimoji="1" lang="ja-JP" altLang="en-US" smtClean="0"/>
              <a:t>2016/1/31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3764502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2"/>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952F260-90B9-4687-A9C9-DDA365FAC5DD}" type="datetimeFigureOut">
              <a:rPr kumimoji="1" lang="ja-JP" altLang="en-US" smtClean="0"/>
              <a:t>2016/1/31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3889027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952F260-90B9-4687-A9C9-DDA365FAC5DD}" type="datetimeFigureOut">
              <a:rPr kumimoji="1" lang="ja-JP" altLang="en-US" smtClean="0"/>
              <a:t>2016/1/31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10730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952F260-90B9-4687-A9C9-DDA365FAC5DD}" type="datetimeFigureOut">
              <a:rPr kumimoji="1" lang="ja-JP" altLang="en-US" smtClean="0"/>
              <a:t>2016/1/31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345558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952F260-90B9-4687-A9C9-DDA365FAC5DD}" type="datetimeFigureOut">
              <a:rPr kumimoji="1" lang="ja-JP" altLang="en-US" smtClean="0"/>
              <a:t>2016/1/31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361858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952F260-90B9-4687-A9C9-DDA365FAC5DD}" type="datetimeFigureOut">
              <a:rPr kumimoji="1" lang="ja-JP" altLang="en-US" smtClean="0"/>
              <a:t>2016/1/31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8182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952F260-90B9-4687-A9C9-DDA365FAC5DD}" type="datetimeFigureOut">
              <a:rPr kumimoji="1" lang="ja-JP" altLang="en-US" smtClean="0"/>
              <a:t>2016/1/31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144068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952F260-90B9-4687-A9C9-DDA365FAC5DD}" type="datetimeFigureOut">
              <a:rPr kumimoji="1" lang="ja-JP" altLang="en-US" smtClean="0"/>
              <a:t>2016/1/31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374513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952F260-90B9-4687-A9C9-DDA365FAC5DD}" type="datetimeFigureOut">
              <a:rPr kumimoji="1" lang="ja-JP" altLang="en-US" smtClean="0"/>
              <a:t>2016/1/31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246411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952F260-90B9-4687-A9C9-DDA365FAC5DD}" type="datetimeFigureOut">
              <a:rPr kumimoji="1" lang="ja-JP" altLang="en-US" smtClean="0"/>
              <a:t>2016/1/31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249095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2F260-90B9-4687-A9C9-DDA365FAC5DD}" type="datetimeFigureOut">
              <a:rPr kumimoji="1" lang="ja-JP" altLang="en-US" smtClean="0"/>
              <a:t>2016/1/31</a:t>
            </a:fld>
            <a:endParaRPr kumimoji="1" lang="ja-JP" altLang="en-US"/>
          </a:p>
        </p:txBody>
      </p:sp>
      <p:sp>
        <p:nvSpPr>
          <p:cNvPr id="5" name="フッター プレースホルダー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2737602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6.wdp"/></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8442899" y="6136672"/>
            <a:ext cx="701101" cy="707197"/>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1" y="0"/>
            <a:ext cx="4686976" cy="6858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933056"/>
            <a:ext cx="640080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261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836712"/>
            <a:ext cx="8229600" cy="1143000"/>
          </a:xfrm>
        </p:spPr>
        <p:txBody>
          <a:bodyPr/>
          <a:lstStyle/>
          <a:p>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素案：財源の使途</a:t>
            </a:r>
            <a:endParaRPr kumimoji="1"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23528" y="2332037"/>
            <a:ext cx="8507288" cy="4525963"/>
          </a:xfrm>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町会等への支援</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照明、古紙回収奨励金、資源ごみ回収奨励金、ステーション設置機材購入補助など</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・環境負荷の低減施策を実施</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4307480" y="116632"/>
            <a:ext cx="4801314" cy="400110"/>
          </a:xfrm>
          <a:prstGeom prst="rect">
            <a:avLst/>
          </a:prstGeom>
          <a:noFill/>
        </p:spPr>
        <p:txBody>
          <a:bodyPr wrap="none" rtlCol="0">
            <a:spAutoFit/>
          </a:bodyPr>
          <a:lstStyle/>
          <a:p>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１－２，ごみ有料化の現状、現在の議論</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29095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98528" y="468052"/>
            <a:ext cx="4258816" cy="1143000"/>
          </a:xfrm>
        </p:spPr>
        <p:txBody>
          <a:bodyPr>
            <a:normAutofit/>
          </a:bodyPr>
          <a:lstStyle/>
          <a:p>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１－２，ごみ有料化の現状</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現在</a:t>
            </a: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の議論</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4816136" cy="6858000"/>
          </a:xfrm>
        </p:spPr>
      </p:pic>
      <p:sp>
        <p:nvSpPr>
          <p:cNvPr id="5" name="テキスト ボックス 4"/>
          <p:cNvSpPr txBox="1"/>
          <p:nvPr/>
        </p:nvSpPr>
        <p:spPr>
          <a:xfrm>
            <a:off x="4541455" y="5661248"/>
            <a:ext cx="4031873" cy="1015663"/>
          </a:xfrm>
          <a:prstGeom prst="rect">
            <a:avLst/>
          </a:prstGeom>
          <a:noFill/>
        </p:spPr>
        <p:txBody>
          <a:bodyPr wrap="none" rtlCol="0">
            <a:spAutoFit/>
          </a:bodyPr>
          <a:lstStyle/>
          <a:p>
            <a:r>
              <a:rPr lang="ja-JP" altLang="en-US" sz="3000" b="1" dirty="0" smtClean="0">
                <a:latin typeface="メイリオ" panose="020B0604030504040204" pitchFamily="50" charset="-128"/>
                <a:ea typeface="メイリオ" panose="020B0604030504040204" pitchFamily="50" charset="-128"/>
                <a:cs typeface="メイリオ" panose="020B0604030504040204" pitchFamily="50" charset="-128"/>
              </a:rPr>
              <a:t>町会連合会や婦人会は</a:t>
            </a:r>
            <a:endParaRPr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000" b="1" dirty="0" smtClean="0">
                <a:latin typeface="メイリオ" panose="020B0604030504040204" pitchFamily="50" charset="-128"/>
                <a:ea typeface="メイリオ" panose="020B0604030504040204" pitchFamily="50" charset="-128"/>
                <a:cs typeface="メイリオ" panose="020B0604030504040204" pitchFamily="50" charset="-128"/>
              </a:rPr>
              <a:t>反対を表明！</a:t>
            </a:r>
            <a:endParaRPr kumimoji="1" lang="ja-JP" altLang="en-US" sz="3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3715020" y="4005064"/>
            <a:ext cx="5421448" cy="1015663"/>
          </a:xfrm>
          <a:prstGeom prst="rect">
            <a:avLst/>
          </a:prstGeom>
          <a:noFill/>
        </p:spPr>
        <p:txBody>
          <a:bodyPr wrap="square" rtlCol="0">
            <a:spAutoFit/>
          </a:bodyPr>
          <a:lstStyle/>
          <a:p>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議会でも多くの会派が質問。</a:t>
            </a:r>
            <a:endPar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来年度要望書にも「慎重」「市民の理解」</a:t>
            </a:r>
            <a:endPar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いう言葉が並ぶ。</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4570118" y="3006288"/>
            <a:ext cx="4673074" cy="477054"/>
          </a:xfrm>
          <a:prstGeom prst="rect">
            <a:avLst/>
          </a:prstGeom>
          <a:noFill/>
        </p:spPr>
        <p:txBody>
          <a:bodyPr wrap="none" rtlCol="0">
            <a:spAutoFit/>
          </a:bodyPr>
          <a:lstStyle/>
          <a:p>
            <a:r>
              <a:rPr kumimoji="1" lang="ja-JP" altLang="en-US" sz="2500" b="1" dirty="0" smtClean="0">
                <a:latin typeface="メイリオ" panose="020B0604030504040204" pitchFamily="50" charset="-128"/>
                <a:ea typeface="メイリオ" panose="020B0604030504040204" pitchFamily="50" charset="-128"/>
                <a:cs typeface="メイリオ" panose="020B0604030504040204" pitchFamily="50" charset="-128"/>
              </a:rPr>
              <a:t>陳情は「否決」→「継続」に！</a:t>
            </a:r>
            <a:endParaRPr kumimoji="1" lang="ja-JP" altLang="en-US" sz="25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25493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903" y="548680"/>
            <a:ext cx="9252520" cy="1143000"/>
          </a:xfrm>
        </p:spPr>
        <p:txBody>
          <a:bodyPr>
            <a:normAutofit fontScale="90000"/>
          </a:bodyPr>
          <a:lstStyle/>
          <a:p>
            <a:pPr algn="l"/>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２，ごみ有料化の問題点</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２－１，</a:t>
            </a:r>
            <a:r>
              <a:rPr lang="ja-JP" altLang="en-US" sz="3900" b="1" dirty="0" smtClean="0">
                <a:latin typeface="メイリオ" panose="020B0604030504040204" pitchFamily="50" charset="-128"/>
                <a:ea typeface="メイリオ" panose="020B0604030504040204" pitchFamily="50" charset="-128"/>
                <a:cs typeface="メイリオ" panose="020B0604030504040204" pitchFamily="50" charset="-128"/>
              </a:rPr>
              <a:t>有料化で本当にごみは減るのか？</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２－２，有料化は緊急の課題か？</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２－３，有料化がもたらす新たな課題</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900" b="1" dirty="0" smtClean="0">
                <a:latin typeface="メイリオ" panose="020B0604030504040204" pitchFamily="50" charset="-128"/>
                <a:ea typeface="メイリオ" panose="020B0604030504040204" pitchFamily="50" charset="-128"/>
                <a:cs typeface="メイリオ" panose="020B0604030504040204" pitchFamily="50" charset="-128"/>
              </a:rPr>
              <a:t>不法投棄＆不適正廃棄、市民負担の増大）</a:t>
            </a:r>
            <a:r>
              <a:rPr lang="en-US" altLang="ja-JP" sz="39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900"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60803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9374" y="747991"/>
            <a:ext cx="8229600" cy="1143000"/>
          </a:xfrm>
        </p:spPr>
        <p:txBody>
          <a:bodyPr/>
          <a:lstStyle/>
          <a:p>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市の言い分</a:t>
            </a:r>
            <a:endParaRPr kumimoji="1"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27915" y="2369731"/>
            <a:ext cx="8229600" cy="3761259"/>
          </a:xfrm>
        </p:spPr>
        <p:txBody>
          <a:bodyPr>
            <a:normAutofit/>
          </a:bodyPr>
          <a:lstStyle/>
          <a:p>
            <a:pPr marL="0" indent="0">
              <a:buNone/>
            </a:pPr>
            <a:r>
              <a:rPr lang="ja-JP" altLang="en-US" sz="44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4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8311" y="1625605"/>
            <a:ext cx="9264075" cy="4431983"/>
          </a:xfrm>
          <a:prstGeom prst="rect">
            <a:avLst/>
          </a:prstGeom>
          <a:noFill/>
        </p:spPr>
        <p:txBody>
          <a:bodyPr wrap="none" rtlCol="0">
            <a:spAutoFit/>
          </a:bodyPr>
          <a:lstStyle/>
          <a:p>
            <a:r>
              <a:rPr kumimoji="1" lang="ja-JP" altLang="en-US" sz="4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ごみ</a:t>
            </a:r>
            <a:r>
              <a:rPr lang="ja-JP" altLang="en-US"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袋</a:t>
            </a:r>
            <a:r>
              <a:rPr kumimoji="1" lang="ja-JP" altLang="en-US" sz="4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の有料化をすれば、</a:t>
            </a:r>
            <a:endParaRPr kumimoji="1" lang="en-US" altLang="ja-JP" sz="4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400" b="1" dirty="0" smtClean="0">
                <a:latin typeface="メイリオ" panose="020B0604030504040204" pitchFamily="50" charset="-128"/>
                <a:ea typeface="メイリオ" panose="020B0604030504040204" pitchFamily="50" charset="-128"/>
                <a:cs typeface="メイリオ" panose="020B0604030504040204" pitchFamily="50" charset="-128"/>
              </a:rPr>
              <a:t>経済的な動機づけでごみ減少</a:t>
            </a:r>
            <a:endParaRPr lang="en-US" altLang="ja-JP" sz="4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400" b="1" dirty="0" smtClean="0">
                <a:latin typeface="メイリオ" panose="020B0604030504040204" pitchFamily="50" charset="-128"/>
                <a:ea typeface="メイリオ" panose="020B0604030504040204" pitchFamily="50" charset="-128"/>
                <a:cs typeface="メイリオ" panose="020B0604030504040204" pitchFamily="50" charset="-128"/>
              </a:rPr>
              <a:t>・分別意識が高まり資源化</a:t>
            </a:r>
            <a:r>
              <a:rPr lang="en-US" altLang="ja-JP" sz="4400" b="1" dirty="0" smtClean="0">
                <a:latin typeface="メイリオ" panose="020B0604030504040204" pitchFamily="50" charset="-128"/>
                <a:ea typeface="メイリオ" panose="020B0604030504040204" pitchFamily="50" charset="-128"/>
                <a:cs typeface="メイリオ" panose="020B0604030504040204" pitchFamily="50" charset="-128"/>
              </a:rPr>
              <a:t>UP</a:t>
            </a:r>
          </a:p>
          <a:p>
            <a:r>
              <a:rPr lang="ja-JP" altLang="en-US" sz="4400" b="1" dirty="0" smtClean="0">
                <a:latin typeface="メイリオ" panose="020B0604030504040204" pitchFamily="50" charset="-128"/>
                <a:ea typeface="メイリオ" panose="020B0604030504040204" pitchFamily="50" charset="-128"/>
                <a:cs typeface="メイリオ" panose="020B0604030504040204" pitchFamily="50" charset="-128"/>
              </a:rPr>
              <a:t>・処理経費の削減、施設の</a:t>
            </a:r>
            <a:r>
              <a:rPr lang="ja-JP" altLang="en-US" sz="3000" b="1" dirty="0" smtClean="0">
                <a:latin typeface="メイリオ" panose="020B0604030504040204" pitchFamily="50" charset="-128"/>
                <a:ea typeface="メイリオ" panose="020B0604030504040204" pitchFamily="50" charset="-128"/>
                <a:cs typeface="メイリオ" panose="020B0604030504040204" pitchFamily="50" charset="-128"/>
              </a:rPr>
              <a:t>コンパクト化</a:t>
            </a:r>
            <a:endParaRPr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排出量に応じた費用負担で、不公平感の解消</a:t>
            </a:r>
            <a:endPar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000" b="1" dirty="0" smtClean="0">
                <a:latin typeface="メイリオ" panose="020B0604030504040204" pitchFamily="50" charset="-128"/>
                <a:ea typeface="メイリオ" panose="020B0604030504040204" pitchFamily="50" charset="-128"/>
                <a:cs typeface="メイリオ" panose="020B0604030504040204" pitchFamily="50" charset="-128"/>
              </a:rPr>
              <a:t>・過剰包装などに対する消費者の意識が高まり、</a:t>
            </a:r>
            <a:endParaRPr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000" b="1" dirty="0" smtClean="0">
                <a:latin typeface="メイリオ" panose="020B0604030504040204" pitchFamily="50" charset="-128"/>
                <a:ea typeface="メイリオ" panose="020B0604030504040204" pitchFamily="50" charset="-128"/>
                <a:cs typeface="メイリオ" panose="020B0604030504040204" pitchFamily="50" charset="-128"/>
              </a:rPr>
              <a:t>　生産者の意識改革にもつながる　</a:t>
            </a:r>
            <a:r>
              <a:rPr lang="ja-JP" altLang="en-US" sz="44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400" b="1"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44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2"/>
          <a:stretch>
            <a:fillRect/>
          </a:stretch>
        </p:blipFill>
        <p:spPr>
          <a:xfrm>
            <a:off x="8388424" y="6093296"/>
            <a:ext cx="701101" cy="707197"/>
          </a:xfrm>
          <a:prstGeom prst="rect">
            <a:avLst/>
          </a:prstGeom>
        </p:spPr>
      </p:pic>
      <p:sp>
        <p:nvSpPr>
          <p:cNvPr id="6" name="テキスト ボックス 5"/>
          <p:cNvSpPr txBox="1"/>
          <p:nvPr/>
        </p:nvSpPr>
        <p:spPr>
          <a:xfrm>
            <a:off x="395536" y="199673"/>
            <a:ext cx="7494359" cy="553998"/>
          </a:xfrm>
          <a:prstGeom prst="rect">
            <a:avLst/>
          </a:prstGeom>
          <a:noFill/>
        </p:spPr>
        <p:txBody>
          <a:bodyPr wrap="none" rtlCol="0">
            <a:spAutoFit/>
          </a:bodyPr>
          <a:lstStyle/>
          <a:p>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２－１，有料化で本当にごみは減るのか？</a:t>
            </a:r>
            <a:endParaRPr kumimoji="1" lang="ja-JP" altLang="en-US" sz="3000" dirty="0"/>
          </a:p>
        </p:txBody>
      </p:sp>
    </p:spTree>
    <p:extLst>
      <p:ext uri="{BB962C8B-B14F-4D97-AF65-F5344CB8AC3E}">
        <p14:creationId xmlns:p14="http://schemas.microsoft.com/office/powerpoint/2010/main" val="358478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0" y="188640"/>
            <a:ext cx="4716016" cy="6178698"/>
          </a:xfrm>
        </p:spPr>
        <p:txBody>
          <a:bodyPr>
            <a:normAutofit/>
          </a:bodyPr>
          <a:lstStyle/>
          <a:p>
            <a:r>
              <a:rPr kumimoji="1" lang="ja-JP" altLang="en-US" sz="4300" b="1" dirty="0" smtClean="0">
                <a:latin typeface="メイリオ" panose="020B0604030504040204" pitchFamily="50" charset="-128"/>
                <a:ea typeface="メイリオ" panose="020B0604030504040204" pitchFamily="50" charset="-128"/>
                <a:cs typeface="メイリオ" panose="020B0604030504040204" pitchFamily="50" charset="-128"/>
              </a:rPr>
              <a:t>金沢市も</a:t>
            </a:r>
            <a:r>
              <a:rPr kumimoji="1" lang="en-US" altLang="ja-JP" sz="4300"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4300" b="1"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300" b="1" dirty="0" smtClean="0">
                <a:latin typeface="メイリオ" panose="020B0604030504040204" pitchFamily="50" charset="-128"/>
                <a:ea typeface="メイリオ" panose="020B0604030504040204" pitchFamily="50" charset="-128"/>
                <a:cs typeface="メイリオ" panose="020B0604030504040204" pitchFamily="50" charset="-128"/>
              </a:rPr>
              <a:t>事業系ごみ手数料引き上げと</a:t>
            </a:r>
            <a:r>
              <a:rPr kumimoji="1" lang="en-US" altLang="ja-JP" sz="4300"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4300" b="1"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300" b="1" dirty="0" smtClean="0">
                <a:latin typeface="メイリオ" panose="020B0604030504040204" pitchFamily="50" charset="-128"/>
                <a:ea typeface="メイリオ" panose="020B0604030504040204" pitchFamily="50" charset="-128"/>
                <a:cs typeface="メイリオ" panose="020B0604030504040204" pitchFamily="50" charset="-128"/>
              </a:rPr>
              <a:t>抱き合わせです。</a:t>
            </a:r>
            <a:endParaRPr kumimoji="1" lang="ja-JP" altLang="en-US" sz="43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4754397" cy="6840053"/>
          </a:xfrm>
        </p:spPr>
      </p:pic>
      <p:sp>
        <p:nvSpPr>
          <p:cNvPr id="3" name="テキスト ボックス 2"/>
          <p:cNvSpPr txBox="1"/>
          <p:nvPr/>
        </p:nvSpPr>
        <p:spPr>
          <a:xfrm>
            <a:off x="395536" y="5157192"/>
            <a:ext cx="3877985" cy="369332"/>
          </a:xfrm>
          <a:prstGeom prst="rect">
            <a:avLst/>
          </a:prstGeom>
          <a:noFill/>
        </p:spPr>
        <p:txBody>
          <a:bodyPr wrap="none" rtlCol="0">
            <a:spAutoFit/>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２０１５年６月有料化計画を撤回。</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3707904" y="4293096"/>
            <a:ext cx="1008112" cy="292388"/>
          </a:xfrm>
          <a:prstGeom prst="rect">
            <a:avLst/>
          </a:prstGeom>
          <a:solidFill>
            <a:schemeClr val="bg1"/>
          </a:solidFill>
        </p:spPr>
        <p:txBody>
          <a:bodyPr wrap="square" rtlCol="0">
            <a:spAutoFit/>
          </a:bodyPr>
          <a:lstStyle/>
          <a:p>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１万トン</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539552" y="4585484"/>
            <a:ext cx="432048" cy="184666"/>
          </a:xfrm>
          <a:prstGeom prst="rect">
            <a:avLst/>
          </a:prstGeom>
          <a:solidFill>
            <a:schemeClr val="bg1"/>
          </a:solidFill>
        </p:spPr>
        <p:txBody>
          <a:bodyPr wrap="square" rtlCol="0">
            <a:spAutoFit/>
          </a:bodyPr>
          <a:lstStyle/>
          <a:p>
            <a:endParaRPr kumimoji="1" lang="ja-JP" altLang="en-US" dirty="0"/>
          </a:p>
        </p:txBody>
      </p:sp>
      <p:sp>
        <p:nvSpPr>
          <p:cNvPr id="7" name="テキスト ボックス 6"/>
          <p:cNvSpPr txBox="1"/>
          <p:nvPr/>
        </p:nvSpPr>
        <p:spPr>
          <a:xfrm>
            <a:off x="1644632" y="199673"/>
            <a:ext cx="7494359" cy="553998"/>
          </a:xfrm>
          <a:prstGeom prst="rect">
            <a:avLst/>
          </a:prstGeom>
          <a:noFill/>
        </p:spPr>
        <p:txBody>
          <a:bodyPr wrap="none" rtlCol="0">
            <a:spAutoFit/>
          </a:bodyPr>
          <a:lstStyle/>
          <a:p>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２－１，有料化で本当にごみは減るのか？</a:t>
            </a:r>
            <a:endParaRPr kumimoji="1" lang="ja-JP" altLang="en-US" sz="3000" dirty="0"/>
          </a:p>
        </p:txBody>
      </p:sp>
    </p:spTree>
    <p:extLst>
      <p:ext uri="{BB962C8B-B14F-4D97-AF65-F5344CB8AC3E}">
        <p14:creationId xmlns:p14="http://schemas.microsoft.com/office/powerpoint/2010/main" val="216716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加賀市の例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229600" cy="3610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吹き出し 4"/>
          <p:cNvSpPr/>
          <p:nvPr/>
        </p:nvSpPr>
        <p:spPr>
          <a:xfrm>
            <a:off x="251520" y="5229200"/>
            <a:ext cx="1800200" cy="1224136"/>
          </a:xfrm>
          <a:prstGeom prst="wedgeRoundRectCallout">
            <a:avLst>
              <a:gd name="adj1" fmla="val 32047"/>
              <a:gd name="adj2" fmla="val -8297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プラスチック制容器包装の</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分別開始</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吹き出し 7"/>
          <p:cNvSpPr/>
          <p:nvPr/>
        </p:nvSpPr>
        <p:spPr>
          <a:xfrm>
            <a:off x="2123728" y="5229200"/>
            <a:ext cx="2088232" cy="1224136"/>
          </a:xfrm>
          <a:prstGeom prst="wedgeRoundRectCallout">
            <a:avLst>
              <a:gd name="adj1" fmla="val -34095"/>
              <a:gd name="adj2" fmla="val -8220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紙製容器包装、生ごみ</a:t>
            </a:r>
            <a:r>
              <a:rPr kumimoji="1"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モデル</a:t>
            </a:r>
            <a:r>
              <a:rPr kumimoji="1"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の分別開始</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吹き出し 8"/>
          <p:cNvSpPr/>
          <p:nvPr/>
        </p:nvSpPr>
        <p:spPr>
          <a:xfrm>
            <a:off x="4355976" y="5229200"/>
            <a:ext cx="2556284" cy="1224136"/>
          </a:xfrm>
          <a:prstGeom prst="wedgeRoundRectCallout">
            <a:avLst>
              <a:gd name="adj1" fmla="val -95391"/>
              <a:gd name="adj2" fmla="val -8337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もえるごみ有料化</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649641" y="381"/>
            <a:ext cx="7494359" cy="553998"/>
          </a:xfrm>
          <a:prstGeom prst="rect">
            <a:avLst/>
          </a:prstGeom>
          <a:noFill/>
        </p:spPr>
        <p:txBody>
          <a:bodyPr wrap="none" rtlCol="0">
            <a:spAutoFit/>
          </a:bodyPr>
          <a:lstStyle/>
          <a:p>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２－１，有料化で本当にごみは減るのか？</a:t>
            </a:r>
            <a:endParaRPr kumimoji="1" lang="ja-JP" altLang="en-US" sz="3000" dirty="0"/>
          </a:p>
        </p:txBody>
      </p:sp>
    </p:spTree>
    <p:extLst>
      <p:ext uri="{BB962C8B-B14F-4D97-AF65-F5344CB8AC3E}">
        <p14:creationId xmlns:p14="http://schemas.microsoft.com/office/powerpoint/2010/main" val="567351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0" y="11016"/>
            <a:ext cx="4572000" cy="6846983"/>
          </a:xfrm>
        </p:spPr>
        <p:txBody>
          <a:bodyPr>
            <a:normAutofit/>
          </a:bodyPr>
          <a:lstStyle/>
          <a:p>
            <a:pPr algn="l"/>
            <a:r>
              <a:rPr lang="en-US" altLang="ja-JP" sz="48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4800" b="1"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4800"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4800"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48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4800" b="1" dirty="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48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コンテンツ プレースホルダー 6"/>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096287" y="0"/>
            <a:ext cx="5040350" cy="6858000"/>
          </a:xfrm>
        </p:spPr>
      </p:pic>
      <p:sp>
        <p:nvSpPr>
          <p:cNvPr id="2" name="テキスト ボックス 1"/>
          <p:cNvSpPr txBox="1"/>
          <p:nvPr/>
        </p:nvSpPr>
        <p:spPr>
          <a:xfrm>
            <a:off x="-18438" y="-19036"/>
            <a:ext cx="5955476" cy="1477328"/>
          </a:xfrm>
          <a:prstGeom prst="rect">
            <a:avLst/>
          </a:prstGeom>
          <a:noFill/>
        </p:spPr>
        <p:txBody>
          <a:bodyPr wrap="none" rtlCol="0">
            <a:spAutoFit/>
          </a:bodyPr>
          <a:lstStyle/>
          <a:p>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２－２，有料化は緊急の課題か？</a:t>
            </a: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3000" dirty="0"/>
          </a:p>
        </p:txBody>
      </p:sp>
      <p:pic>
        <p:nvPicPr>
          <p:cNvPr id="3" name="図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0126" y="1124744"/>
            <a:ext cx="4810125" cy="4552950"/>
          </a:xfrm>
          <a:prstGeom prst="rect">
            <a:avLst/>
          </a:prstGeom>
        </p:spPr>
      </p:pic>
      <p:cxnSp>
        <p:nvCxnSpPr>
          <p:cNvPr id="6" name="直線コネクタ 5"/>
          <p:cNvCxnSpPr/>
          <p:nvPr/>
        </p:nvCxnSpPr>
        <p:spPr>
          <a:xfrm>
            <a:off x="251520" y="4365104"/>
            <a:ext cx="4248472" cy="0"/>
          </a:xfrm>
          <a:prstGeom prst="line">
            <a:avLst/>
          </a:prstGeom>
          <a:ln w="28575">
            <a:solidFill>
              <a:srgbClr val="FF3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310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879699"/>
            <a:ext cx="8229600" cy="1143000"/>
          </a:xfrm>
        </p:spPr>
        <p:txBody>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目標</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は達成していた！</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04092" y="2366499"/>
            <a:ext cx="9036496" cy="4525963"/>
          </a:xfrm>
        </p:spPr>
        <p:txBody>
          <a:bodyPr>
            <a:normAutofit fontScale="92500"/>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２６年度までの第４期ごみ処理基本計画（</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H</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２０年～）</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、平成２５年度（１０６１</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g/</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日）の総ごみ量の減量は</a:t>
            </a:r>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「ほぼ計画どおり」</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と評価　</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目標達成している！</a:t>
            </a:r>
            <a:endParaRPr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・しかし、資源化率は平成２５年度（１１．７％）は、平成２７年度目標２５％を下回る。要因は、</a:t>
            </a:r>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集団回収が予測を下回ったことと事業系ごみの紙類の資源化が進まなかった</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こととしている。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3185112" y="-26129"/>
            <a:ext cx="5955476" cy="1477328"/>
          </a:xfrm>
          <a:prstGeom prst="rect">
            <a:avLst/>
          </a:prstGeom>
          <a:noFill/>
        </p:spPr>
        <p:txBody>
          <a:bodyPr wrap="none" rtlCol="0">
            <a:spAutoFit/>
          </a:bodyPr>
          <a:lstStyle/>
          <a:p>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２－２，有料化は緊急の課題か？</a:t>
            </a: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3000" dirty="0"/>
          </a:p>
        </p:txBody>
      </p:sp>
    </p:spTree>
    <p:extLst>
      <p:ext uri="{BB962C8B-B14F-4D97-AF65-F5344CB8AC3E}">
        <p14:creationId xmlns:p14="http://schemas.microsoft.com/office/powerpoint/2010/main" val="2260598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6016" y="274638"/>
            <a:ext cx="4427984" cy="6178698"/>
          </a:xfrm>
        </p:spPr>
        <p:txBody>
          <a:bodyPr>
            <a:normAutofit/>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しかし！</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資源化率が減ったのは市の分別変更が原因じゃないの？</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154" y="-10906"/>
            <a:ext cx="4756567" cy="6878043"/>
          </a:xfrm>
        </p:spPr>
      </p:pic>
      <p:sp>
        <p:nvSpPr>
          <p:cNvPr id="5" name="テキスト ボックス 4"/>
          <p:cNvSpPr txBox="1"/>
          <p:nvPr/>
        </p:nvSpPr>
        <p:spPr>
          <a:xfrm>
            <a:off x="3188524" y="0"/>
            <a:ext cx="5955476" cy="1477328"/>
          </a:xfrm>
          <a:prstGeom prst="rect">
            <a:avLst/>
          </a:prstGeom>
          <a:noFill/>
        </p:spPr>
        <p:txBody>
          <a:bodyPr wrap="none" rtlCol="0">
            <a:spAutoFit/>
          </a:bodyPr>
          <a:lstStyle/>
          <a:p>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２－２，有料化は緊急の課題か？</a:t>
            </a: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3000" dirty="0"/>
          </a:p>
        </p:txBody>
      </p:sp>
    </p:spTree>
    <p:extLst>
      <p:ext uri="{BB962C8B-B14F-4D97-AF65-F5344CB8AC3E}">
        <p14:creationId xmlns:p14="http://schemas.microsoft.com/office/powerpoint/2010/main" val="1032996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980728"/>
            <a:ext cx="8229600" cy="1143000"/>
          </a:xfrm>
        </p:spPr>
        <p:txBody>
          <a:bodyPr>
            <a:normAutofit fontScale="90000"/>
          </a:bodyPr>
          <a:lstStyle/>
          <a:p>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不法投棄や不適正廃棄で</a:t>
            </a:r>
            <a:r>
              <a:rPr kumimoji="1"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新たな労力と費用</a:t>
            </a:r>
            <a:endParaRPr kumimoji="1"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95536" y="2332037"/>
            <a:ext cx="8579296" cy="4525963"/>
          </a:xfrm>
        </p:spPr>
        <p:txBody>
          <a:bodyPr>
            <a:normAutofit fontScale="92500"/>
          </a:bodyPr>
          <a:lstStyle/>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素案：有料化と同時に対策を強化する</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市も起きることを認めている！</a:t>
            </a:r>
            <a:endParaRPr lang="en-US" altLang="ja-JP"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警察</a:t>
            </a:r>
            <a:r>
              <a:rPr kumimoji="1"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と</a:t>
            </a:r>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の連携</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でステーションをパトロール</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・不適正</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排出者へ</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のごみ出し指導強化</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・パンフレットの全戸配布</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・啓発</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看板</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監視カメラ</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を設置</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加賀市ではコンビニへの持ち込みは増えらしい。</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2454070" y="0"/>
            <a:ext cx="6724918" cy="1015663"/>
          </a:xfrm>
          <a:prstGeom prst="rect">
            <a:avLst/>
          </a:prstGeom>
          <a:noFill/>
        </p:spPr>
        <p:txBody>
          <a:bodyPr wrap="none" rtlCol="0">
            <a:spAutoFit/>
          </a:bodyPr>
          <a:lstStyle/>
          <a:p>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２－３，有料化がもたらす新たな課題</a:t>
            </a: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3000" dirty="0"/>
          </a:p>
        </p:txBody>
      </p:sp>
    </p:spTree>
    <p:extLst>
      <p:ext uri="{BB962C8B-B14F-4D97-AF65-F5344CB8AC3E}">
        <p14:creationId xmlns:p14="http://schemas.microsoft.com/office/powerpoint/2010/main" val="3321760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171400"/>
            <a:ext cx="8229600" cy="1143000"/>
          </a:xfrm>
        </p:spPr>
        <p:txBody>
          <a:bodyPr>
            <a:normAutofit fontScale="90000"/>
          </a:bodyPr>
          <a:lstStyle/>
          <a:p>
            <a:pPr algn="l"/>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１，ごみ有料化の議論の現状</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２，ごみ有料化の問題点</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３，ごみ有料化をやるべきか？</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日本共産党の提案</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35355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698" y="2780928"/>
            <a:ext cx="4536504" cy="1143000"/>
          </a:xfrm>
        </p:spPr>
        <p:txBody>
          <a:bodyPr>
            <a:normAutofit fontScale="90000"/>
          </a:bodyPr>
          <a:lstStyle/>
          <a:p>
            <a:r>
              <a:rPr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税金</a:t>
            </a:r>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の二重取り</a:t>
            </a:r>
            <a:r>
              <a:rPr kumimoji="1"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ごみ処理は</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地方自治体の役割</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無料って</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わけではない</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211646" y="0"/>
            <a:ext cx="4932354" cy="6858000"/>
          </a:xfrm>
        </p:spPr>
      </p:pic>
      <p:sp>
        <p:nvSpPr>
          <p:cNvPr id="5" name="テキスト ボックス 4"/>
          <p:cNvSpPr txBox="1"/>
          <p:nvPr/>
        </p:nvSpPr>
        <p:spPr>
          <a:xfrm>
            <a:off x="0" y="-1"/>
            <a:ext cx="6724918" cy="1015663"/>
          </a:xfrm>
          <a:prstGeom prst="rect">
            <a:avLst/>
          </a:prstGeom>
          <a:noFill/>
        </p:spPr>
        <p:txBody>
          <a:bodyPr wrap="none" rtlCol="0">
            <a:spAutoFit/>
          </a:bodyPr>
          <a:lstStyle/>
          <a:p>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２－３，有料化がもたらす新たな課題</a:t>
            </a: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3000" dirty="0"/>
          </a:p>
        </p:txBody>
      </p:sp>
    </p:spTree>
    <p:extLst>
      <p:ext uri="{BB962C8B-B14F-4D97-AF65-F5344CB8AC3E}">
        <p14:creationId xmlns:p14="http://schemas.microsoft.com/office/powerpoint/2010/main" val="3926045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908720"/>
            <a:ext cx="8229600" cy="1143000"/>
          </a:xfrm>
        </p:spPr>
        <p:txBody>
          <a:bodyPr/>
          <a:lstStyle/>
          <a:p>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予算が膨らむという</a:t>
            </a:r>
            <a:r>
              <a:rPr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弊害</a:t>
            </a:r>
            <a:endParaRPr kumimoji="1"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95536" y="2132856"/>
            <a:ext cx="8435280" cy="4525963"/>
          </a:xfrm>
        </p:spPr>
        <p:txBody>
          <a:bodyPr>
            <a:normAutofit/>
          </a:bodyPr>
          <a:lstStyle/>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収集や処理費用には３２億円使っているがそこにはあてない、としている。（税金の二重取りだからと・・）</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しかし、一般財源に入る→恒久財源の確保？</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基金にすれば積立がはじまる→京都などでは</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他</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のことに使いだした。</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2454070" y="0"/>
            <a:ext cx="6724918" cy="1015663"/>
          </a:xfrm>
          <a:prstGeom prst="rect">
            <a:avLst/>
          </a:prstGeom>
          <a:noFill/>
        </p:spPr>
        <p:txBody>
          <a:bodyPr wrap="none" rtlCol="0">
            <a:spAutoFit/>
          </a:bodyPr>
          <a:lstStyle/>
          <a:p>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２－３，有料化がもたらす新たな課題</a:t>
            </a: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3000" dirty="0"/>
          </a:p>
        </p:txBody>
      </p:sp>
    </p:spTree>
    <p:extLst>
      <p:ext uri="{BB962C8B-B14F-4D97-AF65-F5344CB8AC3E}">
        <p14:creationId xmlns:p14="http://schemas.microsoft.com/office/powerpoint/2010/main" val="834183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92696"/>
            <a:ext cx="8229600" cy="1143000"/>
          </a:xfrm>
        </p:spPr>
        <p:txBody>
          <a:bodyPr/>
          <a:lstStyle/>
          <a:p>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素案：お金</a:t>
            </a:r>
            <a:r>
              <a:rPr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使途はどうなる？</a:t>
            </a:r>
            <a:endParaRPr kumimoji="1"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67544" y="1988840"/>
            <a:ext cx="8229600" cy="4525963"/>
          </a:xfrm>
        </p:spPr>
        <p:txBody>
          <a:bodyPr>
            <a:normAutofit fontScale="92500"/>
          </a:bodyPr>
          <a:lstStyle/>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市の予想</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①有料袋売上　　　　</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３億数千万～４億円</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②袋の作成・配送　　　１億～１億４千万円</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①</a:t>
            </a:r>
            <a:r>
              <a:rPr kumimoji="1" lang="ja-JP" altLang="en-US" b="1" dirty="0" err="1" smtClean="0">
                <a:latin typeface="メイリオ" panose="020B0604030504040204" pitchFamily="50" charset="-128"/>
                <a:ea typeface="メイリオ" panose="020B0604030504040204" pitchFamily="50" charset="-128"/>
                <a:cs typeface="メイリオ" panose="020B0604030504040204" pitchFamily="50" charset="-128"/>
              </a:rPr>
              <a:t>ー</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②　　　２億数千万　をどう使うか？　　</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2454070" y="0"/>
            <a:ext cx="6724918" cy="1015663"/>
          </a:xfrm>
          <a:prstGeom prst="rect">
            <a:avLst/>
          </a:prstGeom>
          <a:noFill/>
        </p:spPr>
        <p:txBody>
          <a:bodyPr wrap="none" rtlCol="0">
            <a:spAutoFit/>
          </a:bodyPr>
          <a:lstStyle/>
          <a:p>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２－３，有料化がもたらす新たな課題</a:t>
            </a: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3000" dirty="0"/>
          </a:p>
        </p:txBody>
      </p:sp>
    </p:spTree>
    <p:extLst>
      <p:ext uri="{BB962C8B-B14F-4D97-AF65-F5344CB8AC3E}">
        <p14:creationId xmlns:p14="http://schemas.microsoft.com/office/powerpoint/2010/main" val="964979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836712"/>
            <a:ext cx="8229600" cy="1143000"/>
          </a:xfrm>
        </p:spPr>
        <p:txBody>
          <a:bodyPr/>
          <a:lstStyle/>
          <a:p>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素案：財源の使途</a:t>
            </a:r>
            <a:endParaRPr kumimoji="1"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23528" y="2332037"/>
            <a:ext cx="8507288" cy="4525963"/>
          </a:xfrm>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町会等への支援</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照明、古紙回収奨励金、資源ごみ回収奨励金、ステーション設置機材購入補助など</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・環境負荷の低減施策を実施</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2454070" y="0"/>
            <a:ext cx="6724918" cy="1015663"/>
          </a:xfrm>
          <a:prstGeom prst="rect">
            <a:avLst/>
          </a:prstGeom>
          <a:noFill/>
        </p:spPr>
        <p:txBody>
          <a:bodyPr wrap="none" rtlCol="0">
            <a:spAutoFit/>
          </a:bodyPr>
          <a:lstStyle/>
          <a:p>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２－３，有料化がもたらす新たな課題</a:t>
            </a: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3000" dirty="0"/>
          </a:p>
        </p:txBody>
      </p:sp>
    </p:spTree>
    <p:extLst>
      <p:ext uri="{BB962C8B-B14F-4D97-AF65-F5344CB8AC3E}">
        <p14:creationId xmlns:p14="http://schemas.microsoft.com/office/powerpoint/2010/main" val="4031228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476672"/>
            <a:ext cx="8229600" cy="1143000"/>
          </a:xfrm>
        </p:spPr>
        <p:txBody>
          <a:bodyPr>
            <a:normAutofit fontScale="90000"/>
          </a:bodyPr>
          <a:lstStyle/>
          <a:p>
            <a:pPr algn="l"/>
            <a: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smtClean="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4000" b="1" dirty="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t>，ごみ有料化をやるべきか？</a:t>
            </a:r>
            <a:r>
              <a:rPr lang="en-US" altLang="ja-JP" sz="4000" b="1" dirty="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smtClean="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t>　　他にやるべきことがある！</a:t>
            </a:r>
            <a:r>
              <a:rPr lang="en-US" altLang="ja-JP" sz="4000" b="1" dirty="0" smtClean="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smtClean="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smtClean="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t>　（日本</a:t>
            </a:r>
            <a:r>
              <a:rPr lang="ja-JP" altLang="en-US" sz="4000" b="1" dirty="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t>共産党の</a:t>
            </a:r>
            <a:r>
              <a:rPr lang="ja-JP" altLang="en-US" sz="4000" b="1" dirty="0" smtClean="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t>提案）</a:t>
            </a:r>
            <a:r>
              <a:rPr lang="en-US" altLang="ja-JP" sz="4000" b="1" dirty="0" smtClean="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smtClean="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３－１，資源ごみを出しやすくする</a:t>
            </a:r>
            <a: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環境づくり</a:t>
            </a:r>
            <a: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３－２，ごみにならない仕組みを　　　　</a:t>
            </a:r>
            <a: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作る</a:t>
            </a:r>
            <a: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00877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2363123"/>
            <a:ext cx="8229600" cy="4525963"/>
          </a:xfrm>
        </p:spPr>
        <p:txBody>
          <a:bodyPr>
            <a:normAutofit/>
          </a:bodyPr>
          <a:lstStyle/>
          <a:p>
            <a:pPr marL="0" indent="0">
              <a:buNone/>
            </a:pPr>
            <a:r>
              <a:rPr lang="ja-JP" altLang="en-US" sz="4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はじめに有料化実施ありきのやり方は、市民参加・協働の街づくりをも否定する</a:t>
            </a:r>
            <a:r>
              <a:rPr lang="ja-JP" altLang="en-US" sz="4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もの。</a:t>
            </a:r>
            <a:endParaRPr lang="ja-JP" altLang="en-US" sz="4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4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0" y="188640"/>
            <a:ext cx="8532440" cy="1938992"/>
          </a:xfrm>
          <a:prstGeom prst="rect">
            <a:avLst/>
          </a:prstGeom>
        </p:spPr>
        <p:txBody>
          <a:bodyPr wrap="square">
            <a:spAutoFit/>
          </a:bodyPr>
          <a:lstStyle/>
          <a:p>
            <a:r>
              <a:rPr lang="ja-JP" altLang="en-US" sz="3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３，ごみ有料化をやるべきか</a:t>
            </a:r>
            <a:r>
              <a:rPr lang="ja-JP" altLang="en-US" sz="3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他</a:t>
            </a:r>
            <a:r>
              <a:rPr lang="ja-JP" altLang="en-US" sz="3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にやるべきことがある</a:t>
            </a:r>
            <a:r>
              <a:rPr lang="ja-JP" altLang="en-US" sz="3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日本共産党の提案）</a:t>
            </a:r>
            <a:r>
              <a:rPr lang="en-US" altLang="ja-JP" sz="3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endParaRPr lang="ja-JP" altLang="en-US" sz="3000" dirty="0"/>
          </a:p>
        </p:txBody>
      </p:sp>
    </p:spTree>
    <p:extLst>
      <p:ext uri="{BB962C8B-B14F-4D97-AF65-F5344CB8AC3E}">
        <p14:creationId xmlns:p14="http://schemas.microsoft.com/office/powerpoint/2010/main" val="807634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6016" y="274638"/>
            <a:ext cx="4427984" cy="6178698"/>
          </a:xfrm>
        </p:spPr>
        <p:txBody>
          <a:bodyPr>
            <a:normAutofit/>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しかし！</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資源化率が減ったのは市の分別変更が原因じゃないの？</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154" y="-10906"/>
            <a:ext cx="4756567" cy="6878043"/>
          </a:xfrm>
        </p:spPr>
      </p:pic>
      <p:sp>
        <p:nvSpPr>
          <p:cNvPr id="5" name="テキスト ボックス 4"/>
          <p:cNvSpPr txBox="1"/>
          <p:nvPr/>
        </p:nvSpPr>
        <p:spPr>
          <a:xfrm>
            <a:off x="1271598" y="-11723"/>
            <a:ext cx="7879080" cy="1477328"/>
          </a:xfrm>
          <a:prstGeom prst="rect">
            <a:avLst/>
          </a:prstGeom>
          <a:noFill/>
        </p:spPr>
        <p:txBody>
          <a:bodyPr wrap="none" rtlCol="0">
            <a:spAutoFit/>
          </a:bodyPr>
          <a:lstStyle/>
          <a:p>
            <a:r>
              <a:rPr lang="ja-JP" altLang="en-US" sz="3000" b="1" dirty="0" smtClean="0">
                <a:latin typeface="メイリオ" panose="020B0604030504040204" pitchFamily="50" charset="-128"/>
                <a:ea typeface="メイリオ" panose="020B0604030504040204" pitchFamily="50" charset="-128"/>
                <a:cs typeface="メイリオ" panose="020B0604030504040204" pitchFamily="50" charset="-128"/>
              </a:rPr>
              <a:t>３－１、資源ごみを出しやすくする環境作り</a:t>
            </a: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3000" dirty="0"/>
          </a:p>
        </p:txBody>
      </p:sp>
    </p:spTree>
    <p:extLst>
      <p:ext uri="{BB962C8B-B14F-4D97-AF65-F5344CB8AC3E}">
        <p14:creationId xmlns:p14="http://schemas.microsoft.com/office/powerpoint/2010/main" val="509715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655" y="260648"/>
            <a:ext cx="9577064" cy="1143000"/>
          </a:xfrm>
        </p:spPr>
        <p:txBody>
          <a:bodyPr>
            <a:normAutofit fontScale="90000"/>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リサイクル可能な紙が捨てられてる！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28" y="1988840"/>
            <a:ext cx="9049696" cy="2952328"/>
          </a:xfrm>
        </p:spPr>
      </p:pic>
    </p:spTree>
    <p:extLst>
      <p:ext uri="{BB962C8B-B14F-4D97-AF65-F5344CB8AC3E}">
        <p14:creationId xmlns:p14="http://schemas.microsoft.com/office/powerpoint/2010/main" val="28239419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92696"/>
            <a:ext cx="8229600" cy="1143000"/>
          </a:xfrm>
        </p:spPr>
        <p:txBody>
          <a:bodyPr>
            <a:normAutofit/>
          </a:bodyPr>
          <a:lstStyle/>
          <a:p>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古紙回収</a:t>
            </a:r>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場所を増やす</a:t>
            </a:r>
            <a:endParaRPr kumimoji="1"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57200" y="2306214"/>
            <a:ext cx="8579296" cy="4525963"/>
          </a:xfrm>
        </p:spPr>
        <p:txBody>
          <a:bodyPr>
            <a:normAutofit lnSpcReduction="10000"/>
          </a:bodyPr>
          <a:lstStyle/>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・古紙を出す集団回収が減っている！</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・資源・ごみステーションにも出せるように</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今年度から・・</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2500" b="1" dirty="0" smtClean="0">
                <a:latin typeface="メイリオ" panose="020B0604030504040204" pitchFamily="50" charset="-128"/>
                <a:ea typeface="メイリオ" panose="020B0604030504040204" pitchFamily="50" charset="-128"/>
                <a:cs typeface="メイリオ" panose="020B0604030504040204" pitchFamily="50" charset="-128"/>
              </a:rPr>
              <a:t>・１０地区を対象にモデル事業もしている</a:t>
            </a:r>
            <a:endParaRPr kumimoji="1" lang="en-US" altLang="ja-JP" sz="25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500" b="1" dirty="0" smtClean="0">
                <a:latin typeface="メイリオ" panose="020B0604030504040204" pitchFamily="50" charset="-128"/>
                <a:ea typeface="メイリオ" panose="020B0604030504040204" pitchFamily="50" charset="-128"/>
                <a:cs typeface="メイリオ" panose="020B0604030504040204" pitchFamily="50" charset="-128"/>
              </a:rPr>
              <a:t>・資源</a:t>
            </a:r>
            <a:r>
              <a:rPr lang="ja-JP" altLang="en-US" sz="2500" b="1" dirty="0">
                <a:latin typeface="メイリオ" panose="020B0604030504040204" pitchFamily="50" charset="-128"/>
                <a:ea typeface="メイリオ" panose="020B0604030504040204" pitchFamily="50" charset="-128"/>
                <a:cs typeface="メイリオ" panose="020B0604030504040204" pitchFamily="50" charset="-128"/>
              </a:rPr>
              <a:t>回収</a:t>
            </a:r>
            <a:r>
              <a:rPr lang="ja-JP" altLang="en-US" sz="2500" b="1" dirty="0" smtClean="0">
                <a:latin typeface="メイリオ" panose="020B0604030504040204" pitchFamily="50" charset="-128"/>
                <a:ea typeface="メイリオ" panose="020B0604030504040204" pitchFamily="50" charset="-128"/>
                <a:cs typeface="メイリオ" panose="020B0604030504040204" pitchFamily="50" charset="-128"/>
              </a:rPr>
              <a:t>のステーション</a:t>
            </a:r>
            <a:r>
              <a:rPr lang="en-US" altLang="ja-JP" sz="25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500" b="1" dirty="0" smtClean="0">
                <a:latin typeface="メイリオ" panose="020B0604030504040204" pitchFamily="50" charset="-128"/>
                <a:ea typeface="メイリオ" panose="020B0604030504040204" pitchFamily="50" charset="-128"/>
                <a:cs typeface="メイリオ" panose="020B0604030504040204" pitchFamily="50" charset="-128"/>
              </a:rPr>
              <a:t>月１回</a:t>
            </a:r>
            <a:endParaRPr kumimoji="1" lang="en-US" altLang="ja-JP" sz="25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500" b="1" dirty="0" smtClean="0">
                <a:latin typeface="メイリオ" panose="020B0604030504040204" pitchFamily="50" charset="-128"/>
                <a:ea typeface="メイリオ" panose="020B0604030504040204" pitchFamily="50" charset="-128"/>
                <a:cs typeface="メイリオ" panose="020B0604030504040204" pitchFamily="50" charset="-128"/>
              </a:rPr>
              <a:t>・古紙や雑紙などを集める</a:t>
            </a:r>
            <a:endParaRPr lang="en-US" altLang="ja-JP" sz="25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5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結果</a:t>
            </a:r>
            <a:r>
              <a:rPr lang="ja-JP" altLang="en-US" sz="25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を見て、全市的にどうやるか検討する！</a:t>
            </a:r>
            <a:endParaRPr kumimoji="1" lang="ja-JP" altLang="en-US" sz="25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2051720" y="87015"/>
            <a:ext cx="6984776" cy="861774"/>
          </a:xfrm>
          <a:prstGeom prst="rect">
            <a:avLst/>
          </a:prstGeom>
          <a:noFill/>
        </p:spPr>
        <p:txBody>
          <a:bodyPr wrap="square" rtlCol="0">
            <a:spAutoFit/>
          </a:bodyPr>
          <a:lstStyle/>
          <a:p>
            <a:r>
              <a:rPr lang="ja-JP" altLang="en-US"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３－１，資源ごみを出しやすく</a:t>
            </a:r>
            <a:r>
              <a:rPr lang="ja-JP" altLang="en-US" sz="2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する環境づくり</a:t>
            </a:r>
            <a:r>
              <a:rPr lang="en-US" altLang="ja-JP"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2500" dirty="0"/>
          </a:p>
        </p:txBody>
      </p:sp>
    </p:spTree>
    <p:extLst>
      <p:ext uri="{BB962C8B-B14F-4D97-AF65-F5344CB8AC3E}">
        <p14:creationId xmlns:p14="http://schemas.microsoft.com/office/powerpoint/2010/main" val="2652828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3717032"/>
            <a:ext cx="4571999" cy="318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683569" y="1588150"/>
            <a:ext cx="7416824" cy="4154984"/>
          </a:xfrm>
          <a:prstGeom prst="rect">
            <a:avLst/>
          </a:prstGeom>
          <a:noFill/>
        </p:spPr>
        <p:txBody>
          <a:bodyPr wrap="square" rtlCol="0">
            <a:spAutoFit/>
          </a:bodyPr>
          <a:lstStyle/>
          <a:p>
            <a:r>
              <a:rPr kumimoji="1" lang="ja-JP" altLang="en-US" sz="4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★ストアくるステーション</a:t>
            </a:r>
            <a:endParaRPr kumimoji="1" lang="en-US" altLang="ja-JP" sz="4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市内</a:t>
            </a:r>
            <a:r>
              <a:rPr kumimoji="1"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か所に資源回収場所を市が設置</a:t>
            </a:r>
            <a:endParaRPr kumimoji="1"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他にも商店独自に設置している</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ところ</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も多数</a:t>
            </a: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あります。</a:t>
            </a: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2051720" y="87015"/>
            <a:ext cx="6984776" cy="861774"/>
          </a:xfrm>
          <a:prstGeom prst="rect">
            <a:avLst/>
          </a:prstGeom>
          <a:noFill/>
        </p:spPr>
        <p:txBody>
          <a:bodyPr wrap="square" rtlCol="0">
            <a:spAutoFit/>
          </a:bodyPr>
          <a:lstStyle/>
          <a:p>
            <a:r>
              <a:rPr lang="ja-JP" altLang="en-US"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３－１，資源ごみを出しやすく</a:t>
            </a:r>
            <a:r>
              <a:rPr lang="ja-JP" altLang="en-US" sz="2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する環境づくり</a:t>
            </a:r>
            <a:r>
              <a:rPr lang="en-US" altLang="ja-JP"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2500" dirty="0"/>
          </a:p>
        </p:txBody>
      </p:sp>
    </p:spTree>
    <p:extLst>
      <p:ext uri="{BB962C8B-B14F-4D97-AF65-F5344CB8AC3E}">
        <p14:creationId xmlns:p14="http://schemas.microsoft.com/office/powerpoint/2010/main" val="2144112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284984"/>
            <a:ext cx="8496944" cy="1143000"/>
          </a:xfrm>
        </p:spPr>
        <p:txBody>
          <a:bodyPr>
            <a:normAutofit fontScale="90000"/>
          </a:bodyPr>
          <a:lstStyle/>
          <a:p>
            <a:pPr algn="l"/>
            <a:r>
              <a:rPr lang="ja-JP" altLang="en-US"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１，ごみ有料化の議論の</a:t>
            </a:r>
            <a:r>
              <a:rPr lang="ja-JP" altLang="en-US"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a:t>
            </a:r>
            <a: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１－１，ごみ有料化とは何か？</a:t>
            </a:r>
            <a: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１－２，ごみ有料化の現状、現在の議論</a:t>
            </a:r>
            <a: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59816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42" y="548680"/>
            <a:ext cx="8229600" cy="1143000"/>
          </a:xfrm>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自己搬入</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の周知</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95536" y="1844824"/>
            <a:ext cx="8229600" cy="4525963"/>
          </a:xfrm>
        </p:spPr>
        <p:txBody>
          <a:bodyPr>
            <a:normAutofit lnSpcReduction="10000"/>
          </a:bodyPr>
          <a:lstStyle/>
          <a:p>
            <a:pPr marL="0" indent="0">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東部</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管理センター・西部管理センター </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土</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・日曜日の午前</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時～午後</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４時</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西部</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環境エネルギーセンター </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平日</a:t>
            </a:r>
            <a:r>
              <a:rPr lang="ja-JP" altLang="en-US"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の午後１時～午後９時</a:t>
            </a:r>
          </a:p>
          <a:p>
            <a:pPr marL="0" indent="0">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土</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・日曜日の午前</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時～午後９時</a:t>
            </a:r>
          </a:p>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（祝日も持ち込み可能です。</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午後</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９時</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過ぎたら門前にも置いておける！ </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2"/>
          <a:stretch>
            <a:fillRect/>
          </a:stretch>
        </p:blipFill>
        <p:spPr>
          <a:xfrm>
            <a:off x="8412492" y="6150802"/>
            <a:ext cx="701101" cy="707197"/>
          </a:xfrm>
          <a:prstGeom prst="rect">
            <a:avLst/>
          </a:prstGeom>
        </p:spPr>
      </p:pic>
      <p:sp>
        <p:nvSpPr>
          <p:cNvPr id="6" name="テキスト ボックス 5"/>
          <p:cNvSpPr txBox="1"/>
          <p:nvPr/>
        </p:nvSpPr>
        <p:spPr>
          <a:xfrm>
            <a:off x="2051720" y="87015"/>
            <a:ext cx="6984776" cy="861774"/>
          </a:xfrm>
          <a:prstGeom prst="rect">
            <a:avLst/>
          </a:prstGeom>
          <a:noFill/>
        </p:spPr>
        <p:txBody>
          <a:bodyPr wrap="square" rtlCol="0">
            <a:spAutoFit/>
          </a:bodyPr>
          <a:lstStyle/>
          <a:p>
            <a:r>
              <a:rPr lang="ja-JP" altLang="en-US"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３－１，資源ごみを出しやすく</a:t>
            </a:r>
            <a:r>
              <a:rPr lang="ja-JP" altLang="en-US" sz="2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する環境づくり</a:t>
            </a:r>
            <a:r>
              <a:rPr lang="en-US" altLang="ja-JP"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2500" dirty="0"/>
          </a:p>
        </p:txBody>
      </p:sp>
    </p:spTree>
    <p:extLst>
      <p:ext uri="{BB962C8B-B14F-4D97-AF65-F5344CB8AC3E}">
        <p14:creationId xmlns:p14="http://schemas.microsoft.com/office/powerpoint/2010/main" val="1797055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204864"/>
            <a:ext cx="3394720" cy="1143000"/>
          </a:xfrm>
        </p:spPr>
        <p:txBody>
          <a:bodyPr>
            <a:normAutofit fontScale="90000"/>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西部環境</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エネルギー</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センター</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944" y="3414"/>
            <a:ext cx="5073144" cy="6764192"/>
          </a:xfrm>
        </p:spPr>
      </p:pic>
      <p:sp>
        <p:nvSpPr>
          <p:cNvPr id="5" name="テキスト ボックス 4"/>
          <p:cNvSpPr txBox="1"/>
          <p:nvPr/>
        </p:nvSpPr>
        <p:spPr>
          <a:xfrm>
            <a:off x="0" y="5978769"/>
            <a:ext cx="6984776" cy="861774"/>
          </a:xfrm>
          <a:prstGeom prst="rect">
            <a:avLst/>
          </a:prstGeom>
          <a:noFill/>
        </p:spPr>
        <p:txBody>
          <a:bodyPr wrap="square" rtlCol="0">
            <a:spAutoFit/>
          </a:bodyPr>
          <a:lstStyle/>
          <a:p>
            <a:r>
              <a:rPr lang="ja-JP" altLang="en-US"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３－１，資源ごみを出しやすく</a:t>
            </a:r>
            <a:r>
              <a:rPr lang="ja-JP" altLang="en-US" sz="2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する環境づくり</a:t>
            </a:r>
            <a:r>
              <a:rPr lang="en-US" altLang="ja-JP"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2500" dirty="0"/>
          </a:p>
        </p:txBody>
      </p:sp>
    </p:spTree>
    <p:extLst>
      <p:ext uri="{BB962C8B-B14F-4D97-AF65-F5344CB8AC3E}">
        <p14:creationId xmlns:p14="http://schemas.microsoft.com/office/powerpoint/2010/main" val="3244510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548680"/>
            <a:ext cx="8229600" cy="1143000"/>
          </a:xfrm>
        </p:spPr>
        <p:txBody>
          <a:bodyPr>
            <a:normAutofit fontScale="90000"/>
          </a:bodyPr>
          <a:lstStyle/>
          <a:p>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有料化せず取り組んでいる都市はいくつも！</a:t>
            </a:r>
            <a:endParaRPr kumimoji="1"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251520" y="2329660"/>
            <a:ext cx="8686800" cy="4525963"/>
          </a:xfrm>
        </p:spPr>
        <p:txBody>
          <a:bodyPr>
            <a:normAutofit/>
          </a:bodyPr>
          <a:lstStyle/>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・鹿児島　志布志市</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リサイクル率７４％</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・富山市　８か所の資源回収ステーション</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・小松市　市役所内でも</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・金沢市　婦人会の段ボールコンポスト</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町会で資源ごみステーション管理</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資源回収などは市民の協力で進んできた！</a:t>
            </a:r>
            <a:endParaRPr kumimoji="1"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2159224" y="-780"/>
            <a:ext cx="6984776" cy="861774"/>
          </a:xfrm>
          <a:prstGeom prst="rect">
            <a:avLst/>
          </a:prstGeom>
          <a:noFill/>
        </p:spPr>
        <p:txBody>
          <a:bodyPr wrap="square" rtlCol="0">
            <a:spAutoFit/>
          </a:bodyPr>
          <a:lstStyle/>
          <a:p>
            <a:r>
              <a:rPr lang="ja-JP" altLang="en-US"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３－１，資源ごみを出しやすく</a:t>
            </a:r>
            <a:r>
              <a:rPr lang="ja-JP" altLang="en-US" sz="2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する環境づくり</a:t>
            </a:r>
            <a:r>
              <a:rPr lang="en-US" altLang="ja-JP"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2500" dirty="0"/>
          </a:p>
        </p:txBody>
      </p:sp>
    </p:spTree>
    <p:extLst>
      <p:ext uri="{BB962C8B-B14F-4D97-AF65-F5344CB8AC3E}">
        <p14:creationId xmlns:p14="http://schemas.microsoft.com/office/powerpoint/2010/main" val="23806371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事業</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系</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ごみ</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が多い</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p:txBody>
          <a:bodyPr>
            <a:normAutofit/>
          </a:bodyPr>
          <a:lstStyle/>
          <a:p>
            <a:r>
              <a:rPr lang="ja-JP" altLang="en-US" sz="4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中核市で多い順</a:t>
            </a:r>
            <a:r>
              <a:rPr lang="ja-JP" altLang="en-US" sz="4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で５位</a:t>
            </a:r>
            <a:endParaRPr lang="en-US" altLang="ja-JP" sz="4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資源化</a:t>
            </a:r>
            <a:r>
              <a:rPr kumimoji="1" lang="ja-JP" altLang="en-US" sz="4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が進んでいない</a:t>
            </a:r>
            <a:endParaRPr kumimoji="1" lang="en-US" altLang="ja-JP" sz="4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廃棄物処理手数料引き上げの話が出ましたが、指導の徹底など可能ではないか</a:t>
            </a:r>
            <a:endParaRPr kumimoji="1" lang="ja-JP" altLang="en-US" sz="4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651332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8935" y="694838"/>
            <a:ext cx="8229600" cy="1143000"/>
          </a:xfrm>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製造・販売段階から！</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07506" y="1988844"/>
            <a:ext cx="9145016" cy="4525963"/>
          </a:xfrm>
        </p:spPr>
        <p:txBody>
          <a:bodyPr>
            <a:normAutofit fontScale="92500" lnSpcReduction="20000"/>
          </a:bodyPr>
          <a:lstStyle/>
          <a:p>
            <a:pPr marL="0" indent="0">
              <a:buNone/>
            </a:pPr>
            <a:r>
              <a:rPr kumimoji="1" lang="ja-JP" altLang="en-US" sz="3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★製造段階でのごみにならない製品づくり</a:t>
            </a:r>
            <a:endParaRPr kumimoji="1" lang="en-US" altLang="ja-JP" sz="3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3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3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★お店などの過剰包装を減らす努力</a:t>
            </a:r>
            <a:endParaRPr kumimoji="1" lang="en-US" altLang="ja-JP" sz="3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　　　　　　　　　　　　　　　　が必要！</a:t>
            </a:r>
            <a:endParaRPr kumimoji="1"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日本の法律は、</a:t>
            </a:r>
            <a:r>
              <a:rPr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製造</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者</a:t>
            </a:r>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よりも地方自治体や</a:t>
            </a:r>
            <a:endParaRPr kumimoji="1"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国民に責任をおしつけている！</a:t>
            </a:r>
            <a:endParaRPr kumimoji="1"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地方自治体</a:t>
            </a:r>
            <a:r>
              <a:rPr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も、実は声をあげている！</a:t>
            </a:r>
            <a:endParaRPr kumimoji="1"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2"/>
          <a:stretch>
            <a:fillRect/>
          </a:stretch>
        </p:blipFill>
        <p:spPr>
          <a:xfrm>
            <a:off x="8388424" y="6121577"/>
            <a:ext cx="701101" cy="707197"/>
          </a:xfrm>
          <a:prstGeom prst="rect">
            <a:avLst/>
          </a:prstGeom>
        </p:spPr>
      </p:pic>
      <p:sp>
        <p:nvSpPr>
          <p:cNvPr id="5" name="角丸四角形吹き出し 4"/>
          <p:cNvSpPr/>
          <p:nvPr/>
        </p:nvSpPr>
        <p:spPr>
          <a:xfrm>
            <a:off x="7020272" y="692696"/>
            <a:ext cx="2123728" cy="108012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ドイツなど</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では法律で</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仕組みがある</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1979712" y="28491"/>
            <a:ext cx="7164288" cy="553998"/>
          </a:xfrm>
          <a:prstGeom prst="rect">
            <a:avLst/>
          </a:prstGeom>
          <a:noFill/>
        </p:spPr>
        <p:txBody>
          <a:bodyPr wrap="square" rtlCol="0">
            <a:spAutoFit/>
          </a:bodyPr>
          <a:lstStyle/>
          <a:p>
            <a:r>
              <a:rPr lang="ja-JP" altLang="en-US" sz="3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３－２，ごみにならない仕組み</a:t>
            </a:r>
            <a:r>
              <a:rPr lang="ja-JP" altLang="en-US" sz="3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を作る</a:t>
            </a:r>
            <a:endParaRPr kumimoji="1" lang="ja-JP" altLang="en-US" sz="3000" dirty="0"/>
          </a:p>
        </p:txBody>
      </p:sp>
    </p:spTree>
    <p:extLst>
      <p:ext uri="{BB962C8B-B14F-4D97-AF65-F5344CB8AC3E}">
        <p14:creationId xmlns:p14="http://schemas.microsoft.com/office/powerpoint/2010/main" val="1270718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市民</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の負担を増やす一方で。</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121" y="2348880"/>
            <a:ext cx="9093879" cy="4320480"/>
          </a:xfrm>
        </p:spPr>
      </p:pic>
    </p:spTree>
    <p:extLst>
      <p:ext uri="{BB962C8B-B14F-4D97-AF65-F5344CB8AC3E}">
        <p14:creationId xmlns:p14="http://schemas.microsoft.com/office/powerpoint/2010/main" val="65646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0"/>
            <a:ext cx="8244408" cy="5829054"/>
          </a:xfrm>
        </p:spPr>
      </p:pic>
      <p:sp>
        <p:nvSpPr>
          <p:cNvPr id="5" name="テキスト ボックス 4"/>
          <p:cNvSpPr txBox="1"/>
          <p:nvPr/>
        </p:nvSpPr>
        <p:spPr>
          <a:xfrm>
            <a:off x="179512" y="5722223"/>
            <a:ext cx="9289032" cy="784830"/>
          </a:xfrm>
          <a:prstGeom prst="rect">
            <a:avLst/>
          </a:prstGeom>
          <a:noFill/>
        </p:spPr>
        <p:txBody>
          <a:bodyPr wrap="square" rtlCol="0">
            <a:spAutoFit/>
          </a:bodyPr>
          <a:lstStyle/>
          <a:p>
            <a:r>
              <a:rPr lang="en-US" altLang="ja-JP" sz="4500" b="1" dirty="0" smtClean="0">
                <a:latin typeface="メイリオ" panose="020B0604030504040204" pitchFamily="50" charset="-128"/>
                <a:ea typeface="メイリオ" panose="020B0604030504040204" pitchFamily="50" charset="-128"/>
                <a:cs typeface="メイリオ" panose="020B0604030504040204" pitchFamily="50" charset="-128"/>
              </a:rPr>
              <a:t>64</a:t>
            </a:r>
            <a:r>
              <a:rPr lang="ja-JP" altLang="en-US" sz="4500" b="1" dirty="0" smtClean="0">
                <a:latin typeface="メイリオ" panose="020B0604030504040204" pitchFamily="50" charset="-128"/>
                <a:ea typeface="メイリオ" panose="020B0604030504040204" pitchFamily="50" charset="-128"/>
                <a:cs typeface="メイリオ" panose="020B0604030504040204" pitchFamily="50" charset="-128"/>
              </a:rPr>
              <a:t>億円！！しかも半分が議会！？</a:t>
            </a:r>
            <a:endParaRPr kumimoji="1" lang="ja-JP" altLang="en-US" sz="45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97637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議員報酬引き上げ？</a:t>
            </a:r>
            <a:endParaRPr kumimoji="1"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67544" y="1988840"/>
            <a:ext cx="8229600" cy="4525963"/>
          </a:xfrm>
        </p:spPr>
        <p:txBody>
          <a:bodyPr>
            <a:normAutofit lnSpcReduction="10000"/>
          </a:bodyPr>
          <a:lstStyle/>
          <a:p>
            <a:pPr marL="0" indent="0">
              <a:buNone/>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中核市中</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５位！の高さ</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他都市では引き下げ</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行われて</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いる中</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共産党会派以外、全会派が引き上げを求めているという異様さ・・・</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204354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24744"/>
            <a:ext cx="8229600" cy="1143000"/>
          </a:xfrm>
        </p:spPr>
        <p:txBody>
          <a:bodyPr>
            <a:normAutofit fontScale="90000"/>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市長は、ごみ処理費用を減らして子どもや未来のために</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と言うが・・</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67544" y="3501008"/>
            <a:ext cx="8229600" cy="4525963"/>
          </a:xfrm>
        </p:spPr>
        <p:txBody>
          <a:bodyPr/>
          <a:lstStyle/>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新たな恒久財源を税収以外で確保したいのではないか？</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205226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79296" cy="1143000"/>
          </a:xfrm>
        </p:spPr>
        <p:txBody>
          <a:bodyPr>
            <a:normAutofit fontScale="90000"/>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全国どこでもやってるし仕方ない？</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251520" y="1600204"/>
            <a:ext cx="8784976" cy="4525963"/>
          </a:xfrm>
        </p:spPr>
        <p:txBody>
          <a:bodyPr/>
          <a:lstStyle/>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補足</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全市</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町村</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６割だけど、</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人口比</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は４割</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しかも、中核市では　</a:t>
            </a:r>
            <a:endParaRPr kumimoji="1" lang="en-US" altLang="ja-JP"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２３％　　　１０市</a:t>
            </a:r>
            <a:r>
              <a:rPr kumimoji="1" lang="en-US" altLang="ja-JP"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４３市</a:t>
            </a:r>
            <a:endParaRPr kumimoji="1" lang="en-US" altLang="ja-JP"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83695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１－１，ごみ有料化とは何か？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4115" y="2276876"/>
            <a:ext cx="3394472" cy="4525963"/>
          </a:xfrm>
        </p:spPr>
      </p:pic>
      <p:sp>
        <p:nvSpPr>
          <p:cNvPr id="6" name="テキスト ボックス 5"/>
          <p:cNvSpPr txBox="1"/>
          <p:nvPr/>
        </p:nvSpPr>
        <p:spPr>
          <a:xfrm>
            <a:off x="179514" y="2132856"/>
            <a:ext cx="5328592" cy="2308324"/>
          </a:xfrm>
          <a:prstGeom prst="rect">
            <a:avLst/>
          </a:prstGeom>
          <a:noFill/>
        </p:spPr>
        <p:txBody>
          <a:bodyPr wrap="square" rtlCol="0">
            <a:spAutoFit/>
          </a:bodyPr>
          <a:lstStyle/>
          <a:p>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市販のごみ袋より</a:t>
            </a:r>
            <a:endParaRPr kumimoji="1"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割高の指定袋などを購入させるやり方が主。</a:t>
            </a:r>
            <a:endParaRPr kumimoji="1"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5436096" y="1700808"/>
            <a:ext cx="2339102" cy="523220"/>
          </a:xfrm>
          <a:prstGeom prst="rect">
            <a:avLst/>
          </a:prstGeom>
          <a:noFill/>
        </p:spPr>
        <p:txBody>
          <a:bodyPr wrap="none" rtlCol="0">
            <a:spAutoFit/>
          </a:bodyPr>
          <a:lstStyle/>
          <a:p>
            <a:r>
              <a:rPr kumimoji="1"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１枚５０円！</a:t>
            </a:r>
            <a:endPar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a:stretch>
            <a:fillRect/>
          </a:stretch>
        </p:blipFill>
        <p:spPr>
          <a:xfrm>
            <a:off x="60500" y="6141515"/>
            <a:ext cx="701101" cy="707197"/>
          </a:xfrm>
          <a:prstGeom prst="rect">
            <a:avLst/>
          </a:prstGeom>
        </p:spPr>
      </p:pic>
    </p:spTree>
    <p:extLst>
      <p:ext uri="{BB962C8B-B14F-4D97-AF65-F5344CB8AC3E}">
        <p14:creationId xmlns:p14="http://schemas.microsoft.com/office/powerpoint/2010/main" val="224701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0"/>
            <a:ext cx="8676456" cy="1143000"/>
          </a:xfrm>
        </p:spPr>
        <p:txBody>
          <a:bodyPr>
            <a:normAutofit fontScale="90000"/>
          </a:bodyPr>
          <a:lstStyle/>
          <a:p>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有料化の議論を巻き起こそう！</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＊ごみ有料化は市民負担を増やし、</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地方自治体</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の形を大きく変えるもの</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→税金とは何か？地方自治体とは何か？を考えるきっかけに</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966974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具体的</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なとりくみ！</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125" y="1902314"/>
            <a:ext cx="3456350" cy="4843438"/>
          </a:xfrm>
          <a:prstGeom prst="rect">
            <a:avLst/>
          </a:prstGeom>
        </p:spPr>
      </p:pic>
      <p:sp>
        <p:nvSpPr>
          <p:cNvPr id="5" name="テキスト ボックス 4"/>
          <p:cNvSpPr txBox="1"/>
          <p:nvPr/>
        </p:nvSpPr>
        <p:spPr>
          <a:xfrm>
            <a:off x="251520" y="1403484"/>
            <a:ext cx="3775393" cy="523220"/>
          </a:xfrm>
          <a:prstGeom prst="rect">
            <a:avLst/>
          </a:prstGeom>
          <a:noFill/>
        </p:spPr>
        <p:txBody>
          <a:bodyPr wrap="none" rtlCol="0">
            <a:spAutoFit/>
          </a:bodyPr>
          <a:lstStyle/>
          <a:p>
            <a:r>
              <a:rPr kumimoji="1" lang="ja-JP" altLang="en-US"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★署名をあつめよう！</a:t>
            </a:r>
            <a:endParaRPr kumimoji="1"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4355976" y="2742974"/>
            <a:ext cx="4673074" cy="2400657"/>
          </a:xfrm>
          <a:prstGeom prst="rect">
            <a:avLst/>
          </a:prstGeom>
          <a:noFill/>
        </p:spPr>
        <p:txBody>
          <a:bodyPr wrap="none" rtlCol="0">
            <a:spAutoFit/>
          </a:bodyPr>
          <a:lstStyle/>
          <a:p>
            <a:r>
              <a:rPr kumimoji="1" lang="ja-JP" altLang="en-US" sz="2500" b="1" dirty="0" smtClean="0">
                <a:latin typeface="メイリオ" panose="020B0604030504040204" pitchFamily="50" charset="-128"/>
                <a:ea typeface="メイリオ" panose="020B0604030504040204" pitchFamily="50" charset="-128"/>
                <a:cs typeface="メイリオ" panose="020B0604030504040204" pitchFamily="50" charset="-128"/>
              </a:rPr>
              <a:t>市の考え方を知って、</a:t>
            </a:r>
            <a:endParaRPr kumimoji="1" lang="en-US" altLang="ja-JP" sz="25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500" b="1" dirty="0">
                <a:latin typeface="メイリオ" panose="020B0604030504040204" pitchFamily="50" charset="-128"/>
                <a:ea typeface="メイリオ" panose="020B0604030504040204" pitchFamily="50" charset="-128"/>
                <a:cs typeface="メイリオ" panose="020B0604030504040204" pitchFamily="50" charset="-128"/>
              </a:rPr>
              <a:t>こちら</a:t>
            </a:r>
            <a:r>
              <a:rPr lang="ja-JP" altLang="en-US" sz="2500" b="1" dirty="0" smtClean="0">
                <a:latin typeface="メイリオ" panose="020B0604030504040204" pitchFamily="50" charset="-128"/>
                <a:ea typeface="メイリオ" panose="020B0604030504040204" pitchFamily="50" charset="-128"/>
                <a:cs typeface="メイリオ" panose="020B0604030504040204" pitchFamily="50" charset="-128"/>
              </a:rPr>
              <a:t>の思いや意見を伝える！</a:t>
            </a:r>
            <a:endParaRPr lang="en-US" altLang="ja-JP" sz="25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5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5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→★出前講座をよぼう！</a:t>
            </a:r>
            <a:endParaRPr lang="en-US" altLang="ja-JP" sz="25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5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5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→議員にも声かけを！</a:t>
            </a:r>
            <a:endParaRPr kumimoji="1" lang="en-US" altLang="ja-JP" sz="25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a:stretch>
            <a:fillRect/>
          </a:stretch>
        </p:blipFill>
        <p:spPr>
          <a:xfrm>
            <a:off x="8442898" y="6160068"/>
            <a:ext cx="701101" cy="707197"/>
          </a:xfrm>
          <a:prstGeom prst="rect">
            <a:avLst/>
          </a:prstGeom>
        </p:spPr>
      </p:pic>
    </p:spTree>
    <p:extLst>
      <p:ext uri="{BB962C8B-B14F-4D97-AF65-F5344CB8AC3E}">
        <p14:creationId xmlns:p14="http://schemas.microsoft.com/office/powerpoint/2010/main" val="28083357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新たな目標</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3" y="1484784"/>
            <a:ext cx="8939631" cy="3600400"/>
          </a:xfrm>
        </p:spPr>
      </p:pic>
      <p:sp>
        <p:nvSpPr>
          <p:cNvPr id="5" name="テキスト ボックス 4"/>
          <p:cNvSpPr txBox="1"/>
          <p:nvPr/>
        </p:nvSpPr>
        <p:spPr>
          <a:xfrm>
            <a:off x="-21933" y="5297432"/>
            <a:ext cx="9161482" cy="861774"/>
          </a:xfrm>
          <a:prstGeom prst="rect">
            <a:avLst/>
          </a:prstGeom>
          <a:noFill/>
        </p:spPr>
        <p:txBody>
          <a:bodyPr wrap="none" rtlCol="0">
            <a:spAutoFit/>
          </a:bodyPr>
          <a:lstStyle/>
          <a:p>
            <a:r>
              <a:rPr kumimoji="1" lang="ja-JP" altLang="en-US" sz="2500" b="1" dirty="0" smtClean="0">
                <a:latin typeface="メイリオ" panose="020B0604030504040204" pitchFamily="50" charset="-128"/>
                <a:ea typeface="メイリオ" panose="020B0604030504040204" pitchFamily="50" charset="-128"/>
                <a:cs typeface="メイリオ" panose="020B0604030504040204" pitchFamily="50" charset="-128"/>
              </a:rPr>
              <a:t>第４期計画では、平成３６年度には平成２０年度の１０％削減</a:t>
            </a:r>
            <a:endParaRPr kumimoji="1" lang="en-US" altLang="ja-JP" sz="25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500" b="1" dirty="0">
                <a:latin typeface="メイリオ" panose="020B0604030504040204" pitchFamily="50" charset="-128"/>
                <a:ea typeface="メイリオ" panose="020B0604030504040204" pitchFamily="50" charset="-128"/>
                <a:cs typeface="メイリオ" panose="020B0604030504040204" pitchFamily="50" charset="-128"/>
              </a:rPr>
              <a:t>つまり、</a:t>
            </a:r>
            <a:r>
              <a:rPr kumimoji="1" lang="ja-JP" altLang="en-US" sz="2500" b="1" dirty="0" smtClean="0">
                <a:latin typeface="メイリオ" panose="020B0604030504040204" pitchFamily="50" charset="-128"/>
                <a:ea typeface="メイリオ" panose="020B0604030504040204" pitchFamily="50" charset="-128"/>
                <a:cs typeface="メイリオ" panose="020B0604030504040204" pitchFamily="50" charset="-128"/>
              </a:rPr>
              <a:t>平成３６年度には１６万６０００ｔとしていたのに</a:t>
            </a:r>
            <a:r>
              <a:rPr lang="ja-JP" altLang="en-US" sz="25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5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51033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44824"/>
            <a:ext cx="9023342" cy="3672408"/>
          </a:xfrm>
        </p:spPr>
      </p:pic>
    </p:spTree>
    <p:extLst>
      <p:ext uri="{BB962C8B-B14F-4D97-AF65-F5344CB8AC3E}">
        <p14:creationId xmlns:p14="http://schemas.microsoft.com/office/powerpoint/2010/main" val="560227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78548" y="2204864"/>
            <a:ext cx="8435280" cy="4525963"/>
          </a:xfrm>
        </p:spPr>
        <p:txBody>
          <a:bodyPr>
            <a:normAutofit fontScale="92500" lnSpcReduction="10000"/>
          </a:bodyPr>
          <a:lstStyle/>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３月に制定された</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第５期ゴミ処理基本計画</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に</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0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「家庭ごみ有料化の導入を検討」</a:t>
            </a:r>
            <a:endParaRPr kumimoji="1" lang="en-US" altLang="ja-JP" sz="40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36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「事業系ごみ処理手数料の改定を検討」</a:t>
            </a:r>
            <a:endParaRPr kumimoji="1" lang="en-US" altLang="ja-JP" sz="36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が新たに盛り込まれました！</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3000" b="1" dirty="0" smtClean="0">
                <a:latin typeface="メイリオ" panose="020B0604030504040204" pitchFamily="50" charset="-128"/>
                <a:ea typeface="メイリオ" panose="020B0604030504040204" pitchFamily="50" charset="-128"/>
                <a:cs typeface="メイリオ" panose="020B0604030504040204" pitchFamily="50" charset="-128"/>
              </a:rPr>
              <a:t>行革</a:t>
            </a: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でも</a:t>
            </a:r>
            <a:r>
              <a:rPr kumimoji="1" lang="ja-JP" altLang="en-US" sz="3000" b="1" dirty="0" smtClean="0">
                <a:latin typeface="メイリオ" panose="020B0604030504040204" pitchFamily="50" charset="-128"/>
                <a:ea typeface="メイリオ" panose="020B0604030504040204" pitchFamily="50" charset="-128"/>
                <a:cs typeface="メイリオ" panose="020B0604030504040204" pitchFamily="50" charset="-128"/>
              </a:rPr>
              <a:t>、２８年度に「方針決定」と・・</a:t>
            </a:r>
            <a:endParaRPr kumimoji="1" lang="ja-JP" altLang="en-US" sz="30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2"/>
          <a:stretch>
            <a:fillRect/>
          </a:stretch>
        </p:blipFill>
        <p:spPr>
          <a:xfrm>
            <a:off x="8388424" y="6150802"/>
            <a:ext cx="701101" cy="707197"/>
          </a:xfrm>
          <a:prstGeom prst="rect">
            <a:avLst/>
          </a:prstGeom>
        </p:spPr>
      </p:pic>
      <p:sp>
        <p:nvSpPr>
          <p:cNvPr id="5" name="タイトル 1"/>
          <p:cNvSpPr txBox="1">
            <a:spLocks/>
          </p:cNvSpPr>
          <p:nvPr/>
        </p:nvSpPr>
        <p:spPr>
          <a:xfrm>
            <a:off x="127320" y="517338"/>
            <a:ext cx="845295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１－２，ごみ有料化の現状、現在の議論</a:t>
            </a:r>
            <a:r>
              <a:rPr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rPr>
            </a:br>
            <a:endParaRPr lang="ja-JP" altLang="en-US" sz="30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21950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7320" y="517338"/>
            <a:ext cx="8452955" cy="1143000"/>
          </a:xfrm>
        </p:spPr>
        <p:txBody>
          <a:bodyPr>
            <a:normAutofit fontScale="90000"/>
          </a:bodyPr>
          <a:lstStyle/>
          <a:p>
            <a:r>
              <a:rPr lang="ja-JP" altLang="en-US"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１－２，ごみ有料化の現状、現在の議論</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今後の予定</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127320" y="2348880"/>
            <a:ext cx="8452955" cy="4401205"/>
          </a:xfrm>
          <a:prstGeom prst="rect">
            <a:avLst/>
          </a:prstGeom>
          <a:noFill/>
        </p:spPr>
        <p:txBody>
          <a:bodyPr wrap="none" rtlCol="0">
            <a:spAutoFit/>
          </a:bodyPr>
          <a:lstStyle/>
          <a:p>
            <a:r>
              <a:rPr lang="ja-JP" altLang="en-US" sz="40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0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素案をつくる</a:t>
            </a:r>
            <a:endParaRPr kumimoji="1" lang="en-US" altLang="ja-JP" sz="40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0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・廃棄物対策総合審議会にかける</a:t>
            </a:r>
            <a:endParaRPr kumimoji="1" lang="en-US" altLang="ja-JP" sz="40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0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・パブリックコメント</a:t>
            </a:r>
            <a:r>
              <a:rPr lang="en-US" altLang="ja-JP" sz="40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40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↑意見</a:t>
            </a:r>
            <a:endParaRPr lang="en-US" altLang="ja-JP" sz="40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廃棄物対策総合審議会に</a:t>
            </a:r>
            <a:r>
              <a:rPr lang="ja-JP" altLang="en-US"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かける</a:t>
            </a:r>
            <a:endParaRPr lang="en-US" altLang="ja-JP"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→答申が</a:t>
            </a:r>
            <a:r>
              <a:rPr lang="en-US" altLang="ja-JP"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に市長へ</a:t>
            </a:r>
            <a:endPar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・３月議会に出てくる</a:t>
            </a:r>
            <a:r>
              <a:rPr lang="en-US" altLang="ja-JP" sz="4000" b="1" dirty="0" smtClean="0">
                <a:latin typeface="メイリオ" panose="020B0604030504040204" pitchFamily="50" charset="-128"/>
                <a:ea typeface="メイリオ" panose="020B0604030504040204" pitchFamily="50" charset="-128"/>
                <a:cs typeface="メイリオ" panose="020B0604030504040204" pitchFamily="50" charset="-128"/>
              </a:rPr>
              <a:t>or</a:t>
            </a:r>
            <a:r>
              <a:rPr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出てこない</a:t>
            </a:r>
            <a:endParaRPr lang="en-US" altLang="ja-JP" sz="4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・手数料として条例改定＆予算化</a:t>
            </a:r>
            <a:endParaRPr lang="en-US" altLang="ja-JP" sz="40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2"/>
          <a:stretch>
            <a:fillRect/>
          </a:stretch>
        </p:blipFill>
        <p:spPr>
          <a:xfrm>
            <a:off x="8442899" y="6150802"/>
            <a:ext cx="701101" cy="707197"/>
          </a:xfrm>
          <a:prstGeom prst="rect">
            <a:avLst/>
          </a:prstGeom>
        </p:spPr>
      </p:pic>
    </p:spTree>
    <p:extLst>
      <p:ext uri="{BB962C8B-B14F-4D97-AF65-F5344CB8AC3E}">
        <p14:creationId xmlns:p14="http://schemas.microsoft.com/office/powerpoint/2010/main" val="4275787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50976" y="1153869"/>
            <a:ext cx="4032448" cy="5674642"/>
          </a:xfrm>
        </p:spPr>
        <p:txBody>
          <a:bodyPr>
            <a:norm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みなさん</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が</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よく使う４５</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L</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の袋は、１０枚で</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４５０円！！</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3300" b="1" dirty="0" smtClean="0">
                <a:latin typeface="メイリオ" panose="020B0604030504040204" pitchFamily="50" charset="-128"/>
                <a:ea typeface="メイリオ" panose="020B0604030504040204" pitchFamily="50" charset="-128"/>
                <a:cs typeface="メイリオ" panose="020B0604030504040204" pitchFamily="50" charset="-128"/>
              </a:rPr>
              <a:t>おむつや剪定枝・</a:t>
            </a:r>
            <a:r>
              <a:rPr lang="en-US" altLang="ja-JP" sz="33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3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3300" b="1" dirty="0" smtClean="0">
                <a:latin typeface="メイリオ" panose="020B0604030504040204" pitchFamily="50" charset="-128"/>
                <a:ea typeface="メイリオ" panose="020B0604030504040204" pitchFamily="50" charset="-128"/>
                <a:cs typeface="メイリオ" panose="020B0604030504040204" pitchFamily="50" charset="-128"/>
              </a:rPr>
              <a:t>落ち葉、清掃ごみは</a:t>
            </a:r>
            <a:r>
              <a:rPr lang="en-US" altLang="ja-JP" sz="33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3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3300" b="1" dirty="0" smtClean="0">
                <a:latin typeface="メイリオ" panose="020B0604030504040204" pitchFamily="50" charset="-128"/>
                <a:ea typeface="メイリオ" panose="020B0604030504040204" pitchFamily="50" charset="-128"/>
                <a:cs typeface="メイリオ" panose="020B0604030504040204" pitchFamily="50" charset="-128"/>
              </a:rPr>
              <a:t>対象外</a:t>
            </a:r>
            <a:endParaRPr kumimoji="1" lang="ja-JP" altLang="en-US" sz="33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0770" y="0"/>
            <a:ext cx="5061044" cy="6858000"/>
          </a:xfrm>
        </p:spPr>
      </p:pic>
      <p:sp>
        <p:nvSpPr>
          <p:cNvPr id="5" name="テキスト ボックス 4"/>
          <p:cNvSpPr txBox="1"/>
          <p:nvPr/>
        </p:nvSpPr>
        <p:spPr>
          <a:xfrm>
            <a:off x="4307480" y="116632"/>
            <a:ext cx="4801314" cy="400110"/>
          </a:xfrm>
          <a:prstGeom prst="rect">
            <a:avLst/>
          </a:prstGeom>
          <a:noFill/>
        </p:spPr>
        <p:txBody>
          <a:bodyPr wrap="none" rtlCol="0">
            <a:spAutoFit/>
          </a:bodyPr>
          <a:lstStyle/>
          <a:p>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１－２，ごみ有料化の現状、現在の議論</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04791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516742"/>
            <a:ext cx="8229600" cy="1143000"/>
          </a:xfrm>
        </p:spPr>
        <p:txBody>
          <a:bodyPr/>
          <a:lstStyle/>
          <a:p>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素案：有料化と同時に行うこと</a:t>
            </a:r>
            <a:endParaRPr kumimoji="1"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95536" y="2204864"/>
            <a:ext cx="8229600" cy="4525963"/>
          </a:xfrm>
        </p:spPr>
        <p:txBody>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事業系廃棄物処理</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手数料の引き上げ</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古紙の資源回収を推進</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資源</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回収拠点を拡充</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生ごみリサイクル循環システムを拡充</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ふれあい収集（高齢者や障害のある方を対象に個別収集）→すでにやると言っていた</a:t>
            </a:r>
          </a:p>
          <a:p>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4307480" y="116632"/>
            <a:ext cx="4801314" cy="400110"/>
          </a:xfrm>
          <a:prstGeom prst="rect">
            <a:avLst/>
          </a:prstGeom>
          <a:noFill/>
        </p:spPr>
        <p:txBody>
          <a:bodyPr wrap="none" rtlCol="0">
            <a:spAutoFit/>
          </a:bodyPr>
          <a:lstStyle/>
          <a:p>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１－２，ごみ有料化の現状、現在の議論</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23997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素案：お金</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使途はどうなる？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p:txBody>
          <a:bodyPr>
            <a:normAutofit fontScale="92500"/>
          </a:bodyPr>
          <a:lstStyle/>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市の予想</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①有料袋売上　　　　</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３億数千万～４億円</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②袋の作成・配送　　　１億～１億４千万円</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①</a:t>
            </a:r>
            <a:r>
              <a:rPr kumimoji="1" lang="ja-JP" altLang="en-US" b="1" dirty="0" err="1" smtClean="0">
                <a:latin typeface="メイリオ" panose="020B0604030504040204" pitchFamily="50" charset="-128"/>
                <a:ea typeface="メイリオ" panose="020B0604030504040204" pitchFamily="50" charset="-128"/>
                <a:cs typeface="メイリオ" panose="020B0604030504040204" pitchFamily="50" charset="-128"/>
              </a:rPr>
              <a:t>ー</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②　　　２億数千万　をどう使うか？　　</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4307480" y="116632"/>
            <a:ext cx="4801314" cy="400110"/>
          </a:xfrm>
          <a:prstGeom prst="rect">
            <a:avLst/>
          </a:prstGeom>
          <a:noFill/>
        </p:spPr>
        <p:txBody>
          <a:bodyPr wrap="none" rtlCol="0">
            <a:spAutoFit/>
          </a:bodyPr>
          <a:lstStyle/>
          <a:p>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１－２，ごみ有料化の現状、現在の議論</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64277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2318</TotalTime>
  <Words>1206</Words>
  <Application>Microsoft Office PowerPoint</Application>
  <PresentationFormat>画面に合わせる (4:3)</PresentationFormat>
  <Paragraphs>231</Paragraphs>
  <Slides>43</Slides>
  <Notes>4</Notes>
  <HiddenSlides>0</HiddenSlides>
  <MMClips>0</MMClips>
  <ScaleCrop>false</ScaleCrop>
  <HeadingPairs>
    <vt:vector size="4" baseType="variant">
      <vt:variant>
        <vt:lpstr>テーマ</vt:lpstr>
      </vt:variant>
      <vt:variant>
        <vt:i4>1</vt:i4>
      </vt:variant>
      <vt:variant>
        <vt:lpstr>スライド タイトル</vt:lpstr>
      </vt:variant>
      <vt:variant>
        <vt:i4>43</vt:i4>
      </vt:variant>
    </vt:vector>
  </HeadingPairs>
  <TitlesOfParts>
    <vt:vector size="44" baseType="lpstr">
      <vt:lpstr>Office ​​テーマ</vt:lpstr>
      <vt:lpstr>PowerPoint プレゼンテーション</vt:lpstr>
      <vt:lpstr>           １，ごみ有料化の議論の現状  ２，ごみ有料化の問題点  ３，ごみ有料化をやるべきか？ 　　日本共産党の提案</vt:lpstr>
      <vt:lpstr>１，ごみ有料化の議論の現状  １－１，ごみ有料化とは何か？  １－２，ごみ有料化の現状、現在の議論  </vt:lpstr>
      <vt:lpstr>１－１，ごみ有料化とは何か？</vt:lpstr>
      <vt:lpstr>PowerPoint プレゼンテーション</vt:lpstr>
      <vt:lpstr>１－２，ごみ有料化の現状、現在の議論  今後の予定</vt:lpstr>
      <vt:lpstr>みなさんが よく使う４５Lの袋は、１０枚で ４５０円！！  おむつや剪定枝・ 落ち葉、清掃ごみは 対象外</vt:lpstr>
      <vt:lpstr>素案：有料化と同時に行うこと</vt:lpstr>
      <vt:lpstr>素案：お金の使途はどうなる？</vt:lpstr>
      <vt:lpstr>素案：財源の使途</vt:lpstr>
      <vt:lpstr>１－２，ごみ有料化の現状、 現在の議論</vt:lpstr>
      <vt:lpstr>          ２，ごみ有料化の問題点  ２－１，有料化で本当にごみは減るのか？  ２－２，有料化は緊急の課題か？  ２－３，有料化がもたらす新たな課題 （不法投棄＆不適正廃棄、市民負担の増大）  </vt:lpstr>
      <vt:lpstr>市の言い分</vt:lpstr>
      <vt:lpstr>金沢市も 事業系ごみ手数料引き上げと 抱き合わせです。</vt:lpstr>
      <vt:lpstr>加賀市の例</vt:lpstr>
      <vt:lpstr>   </vt:lpstr>
      <vt:lpstr>目標は達成していた！</vt:lpstr>
      <vt:lpstr>しかし！  資源化率が減ったのは市の分別変更が原因じゃないの？</vt:lpstr>
      <vt:lpstr>不法投棄や不適正廃棄で 新たな労力と費用</vt:lpstr>
      <vt:lpstr>税金の二重取り  ごみ処理は 地方自治体の役割  無料って わけではない</vt:lpstr>
      <vt:lpstr>予算が膨らむという弊害</vt:lpstr>
      <vt:lpstr>素案：お金の使途はどうなる？</vt:lpstr>
      <vt:lpstr>素案：財源の使途</vt:lpstr>
      <vt:lpstr>        ３，ごみ有料化をやるべきか？ 　　他にやるべきことがある！ 　（日本共産党の提案）  ３－１，資源ごみを出しやすくする 　　　　環境づくり  ３－２，ごみにならない仕組みを　　　　 　　　　作る </vt:lpstr>
      <vt:lpstr>PowerPoint プレゼンテーション</vt:lpstr>
      <vt:lpstr>しかし！  資源化率が減ったのは市の分別変更が原因じゃないの？</vt:lpstr>
      <vt:lpstr>リサイクル可能な紙が捨てられてる！</vt:lpstr>
      <vt:lpstr>古紙回収場所を増やす</vt:lpstr>
      <vt:lpstr>PowerPoint プレゼンテーション</vt:lpstr>
      <vt:lpstr>自己搬入の周知</vt:lpstr>
      <vt:lpstr>西部環境 エネルギー センター</vt:lpstr>
      <vt:lpstr>有料化せず取り組んでいる都市はいくつも！</vt:lpstr>
      <vt:lpstr>事業系ごみが多い</vt:lpstr>
      <vt:lpstr>製造・販売段階から！</vt:lpstr>
      <vt:lpstr>市民の負担を増やす一方で。</vt:lpstr>
      <vt:lpstr>PowerPoint プレゼンテーション</vt:lpstr>
      <vt:lpstr>議員報酬引き上げ？</vt:lpstr>
      <vt:lpstr>市長は、ごみ処理費用を減らして子どもや未来のために と言うが・・</vt:lpstr>
      <vt:lpstr>全国どこでもやってるし仕方ない？</vt:lpstr>
      <vt:lpstr>         有料化の議論を巻き起こそう！  ＊ごみ有料化は市民負担を増やし、 地方自治体の形を大きく変えるもの  →税金とは何か？地方自治体とは何か？を考えるきっかけに</vt:lpstr>
      <vt:lpstr>具体的なとりくみ！</vt:lpstr>
      <vt:lpstr>新たな目標</vt:lpstr>
      <vt:lpstr>PowerPoint プレゼンテーション</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miyo</dc:creator>
  <cp:lastModifiedBy>miyo</cp:lastModifiedBy>
  <cp:revision>111</cp:revision>
  <dcterms:created xsi:type="dcterms:W3CDTF">2015-05-16T10:06:17Z</dcterms:created>
  <dcterms:modified xsi:type="dcterms:W3CDTF">2016-01-31T06:46:30Z</dcterms:modified>
</cp:coreProperties>
</file>