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9" r:id="rId3"/>
    <p:sldId id="258" r:id="rId4"/>
    <p:sldId id="264" r:id="rId5"/>
    <p:sldId id="281" r:id="rId6"/>
    <p:sldId id="260" r:id="rId7"/>
    <p:sldId id="263" r:id="rId8"/>
    <p:sldId id="271" r:id="rId9"/>
    <p:sldId id="272" r:id="rId10"/>
    <p:sldId id="265" r:id="rId11"/>
    <p:sldId id="266" r:id="rId12"/>
    <p:sldId id="270" r:id="rId13"/>
    <p:sldId id="275" r:id="rId14"/>
    <p:sldId id="276" r:id="rId15"/>
    <p:sldId id="269" r:id="rId16"/>
    <p:sldId id="280" r:id="rId17"/>
    <p:sldId id="273" r:id="rId18"/>
    <p:sldId id="277" r:id="rId19"/>
    <p:sldId id="278" r:id="rId20"/>
    <p:sldId id="274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FD1"/>
    <a:srgbClr val="4F42FC"/>
    <a:srgbClr val="FC4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9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57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7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58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2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0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5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40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81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162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8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FDCD-E1AA-44DE-8404-7B7E79E60316}" type="datetimeFigureOut">
              <a:rPr kumimoji="1" lang="ja-JP" altLang="en-US" smtClean="0"/>
              <a:t>2016/5/7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A0BC-FB11-40F2-A0DC-C03F436323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28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0794" y="943610"/>
            <a:ext cx="595547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借金しないと</a:t>
            </a:r>
            <a:endParaRPr kumimoji="1" lang="en-US" altLang="ja-JP" sz="5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5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大学行けないって</a:t>
            </a:r>
            <a:endParaRPr kumimoji="1" lang="en-US" altLang="ja-JP" sz="5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5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おかしくない</a:t>
            </a:r>
            <a:r>
              <a:rPr kumimoji="1" lang="ja-JP" altLang="en-US" sz="5000" b="1" dirty="0" err="1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け</a:t>
            </a:r>
            <a:r>
              <a:rPr kumimoji="1" lang="ja-JP" altLang="en-US" sz="5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？！</a:t>
            </a:r>
            <a:endParaRPr kumimoji="1" lang="ja-JP" altLang="en-US" sz="5000" b="1" dirty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89812" y="6473642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2016/</a:t>
            </a:r>
            <a:r>
              <a:rPr lang="en-US" altLang="ja-JP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en-US" altLang="ja-JP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金沢市</a:t>
            </a:r>
            <a:r>
              <a:rPr kumimoji="1" lang="ja-JP" altLang="en-US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議会議員　広田みよ</a:t>
            </a:r>
            <a:endParaRPr kumimoji="1" lang="ja-JP" altLang="en-US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6140387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2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6" y="3789040"/>
            <a:ext cx="4709832" cy="2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281924" y="3727831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このまま行くと、学費は・・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9046" t="29329" r="41698" b="18500"/>
          <a:stretch/>
        </p:blipFill>
        <p:spPr>
          <a:xfrm>
            <a:off x="4571498" y="4127941"/>
            <a:ext cx="4574449" cy="27241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8416" t="28344" r="31737" b="40156"/>
          <a:stretch/>
        </p:blipFill>
        <p:spPr>
          <a:xfrm>
            <a:off x="-186426" y="-72991"/>
            <a:ext cx="5184576" cy="230425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7341" y="458707"/>
            <a:ext cx="916276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500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5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世界と比べ</a:t>
            </a:r>
            <a:endParaRPr lang="en-US" altLang="ja-JP" sz="28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日本は学費が高い</a:t>
            </a:r>
            <a:endParaRPr lang="en-US" altLang="ja-JP" sz="28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500" b="1" dirty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5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5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運営</a:t>
            </a:r>
            <a:r>
              <a:rPr lang="ja-JP" altLang="en-US" sz="2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交付</a:t>
            </a:r>
            <a:r>
              <a:rPr lang="ja-JP" altLang="en-US" sz="25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金（国からの予算）が減らされている！</a:t>
            </a:r>
            <a:endParaRPr lang="en-US" altLang="ja-JP" sz="25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5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→大学は穴埋めに学費をあげざるをえない。</a:t>
            </a:r>
            <a:endParaRPr lang="en-US" altLang="ja-JP" sz="25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私立</a:t>
            </a:r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は１割ほどの補助金　</a:t>
            </a:r>
            <a:endParaRPr lang="en-US" altLang="ja-JP" sz="2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899" y="13291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7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6520" y="116632"/>
            <a:ext cx="51315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 smtClean="0">
                <a:solidFill>
                  <a:srgbClr val="FF00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奨学金の実態はローン！</a:t>
            </a:r>
            <a:endParaRPr lang="en-US" altLang="ja-JP" sz="2500" b="1" dirty="0" smtClean="0">
              <a:solidFill>
                <a:srgbClr val="FF00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日本の奨学金制度は利息つきの貸付型がほとんど。美大生は４～５割が受けています。しかし卒業時に平均３００万円以上の借金を背負うことになり社会問題になってます。</a:t>
            </a:r>
            <a:endParaRPr lang="ja-JP" altLang="en-US" sz="20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6768243" y="30599"/>
            <a:ext cx="2376265" cy="1728192"/>
          </a:xfrm>
          <a:prstGeom prst="wedgeRoundRectCallout">
            <a:avLst>
              <a:gd name="adj1" fmla="val -63486"/>
              <a:gd name="adj2" fmla="val -2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ワーキングプア（年収２００万以下）なので払いたくても払えない。３か月滞納するとブラックリストに載るのでこわい。</a:t>
            </a:r>
            <a:endParaRPr lang="ja-JP" altLang="en-US" sz="15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0" y="1988840"/>
            <a:ext cx="3664223" cy="395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0712"/>
            <a:ext cx="1637955" cy="176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28950"/>
            <a:ext cx="4860032" cy="340202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464" y="6466206"/>
            <a:ext cx="395536" cy="39897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7456" y="6230973"/>
            <a:ext cx="93965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OECD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加盟国で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400" b="1" dirty="0" smtClean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学費</a:t>
            </a:r>
            <a:r>
              <a:rPr lang="ja-JP" altLang="en-US" sz="2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無償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altLang="en-US" sz="2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給付型奨学金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altLang="en-US" sz="24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ない</a:t>
            </a:r>
            <a:r>
              <a:rPr lang="ja-JP" altLang="en-US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のは日本だけ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82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amuratomoko1"/>
          <p:cNvSpPr>
            <a:spLocks noChangeAspect="1" noChangeArrowheads="1"/>
          </p:cNvSpPr>
          <p:nvPr/>
        </p:nvSpPr>
        <p:spPr bwMode="auto">
          <a:xfrm>
            <a:off x="63500" y="-1600200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1" y="260647"/>
            <a:ext cx="8886067" cy="622024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56" y="6384253"/>
            <a:ext cx="446358" cy="4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日本は教育にケチ？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1824" y="1447310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GDP</a:t>
            </a: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に占める教育予算の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割合</a:t>
            </a: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OECD</a:t>
            </a: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諸国の中で最低</a:t>
            </a:r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水準</a:t>
            </a:r>
            <a:endParaRPr kumimoji="1" lang="ja-JP" altLang="en-US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416006"/>
            <a:ext cx="4536504" cy="44419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176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なのに・・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給付制奨学金。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実は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民主党政権の時に、文部科学省は予算要求まで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やったが、財務省はわずか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億円の予算さえも認めなかった。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293096"/>
            <a:ext cx="92881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そして・・</a:t>
            </a:r>
            <a:endParaRPr lang="en-US" altLang="ja-JP" sz="4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安倍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政権になって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からの文教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関係費</a:t>
            </a:r>
          </a:p>
          <a:p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年度決</a:t>
            </a:r>
            <a:r>
              <a:rPr lang="en-US" altLang="ja-JP" sz="4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兆</a:t>
            </a:r>
            <a:r>
              <a:rPr lang="en-US" altLang="ja-JP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</a:t>
            </a:r>
            <a:r>
              <a:rPr lang="en-US" altLang="ja-JP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</a:t>
            </a:r>
            <a:r>
              <a:rPr lang="ja-JP" altLang="en-US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</a:p>
          <a:p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年度は</a:t>
            </a:r>
            <a:r>
              <a:rPr lang="en-US" altLang="ja-JP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兆</a:t>
            </a:r>
            <a:r>
              <a:rPr lang="en-US" altLang="ja-JP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</a:t>
            </a:r>
            <a:r>
              <a:rPr lang="en-US" altLang="ja-JP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4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に減っている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9837"/>
            <a:ext cx="7531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日本共産党　田村智子参議院質問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http</a:t>
            </a:r>
            <a:r>
              <a:rPr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://soredemojimin.stopgenpatsu.com/abe-seiken-dewa-kyuufugata-shougakukin-seido-wa-mikomenai/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" y="0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学費無償にするには！</a:t>
            </a:r>
            <a:endParaRPr kumimoji="1" lang="ja-JP" altLang="en-US" b="1" dirty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564" y="1388675"/>
            <a:ext cx="8577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＜テレ朝モーニング　そもそも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総研</a:t>
            </a: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保育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教育費を無償にするには約７．３兆円</a:t>
            </a:r>
            <a:endParaRPr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大学の学費を無償にするには、</a:t>
            </a:r>
            <a:r>
              <a:rPr kumimoji="1" lang="ja-JP" altLang="en-US" sz="3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約１．５兆円</a:t>
            </a:r>
            <a:endParaRPr kumimoji="1" lang="ja-JP" altLang="en-US" sz="3000" b="1" dirty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5892"/>
            <a:ext cx="5244075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例えば１０年後に、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学費を半額にするには？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464" t="25456" r="6971" b="41133"/>
          <a:stretch/>
        </p:blipFill>
        <p:spPr>
          <a:xfrm>
            <a:off x="86791" y="2780928"/>
            <a:ext cx="9031860" cy="310933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88224" y="5890259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・１　日本共産党作成ビラより</a:t>
            </a:r>
            <a:endParaRPr kumimoji="1"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550" y="6185280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400775"/>
            <a:ext cx="8229600" cy="5268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いえいえ、使い方次第です。</a:t>
            </a:r>
            <a:endParaRPr kumimoji="1"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公共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</a:t>
            </a: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関係費</a:t>
            </a:r>
            <a:endParaRPr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3000" b="1" dirty="0" smtClean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2012</a:t>
            </a:r>
            <a:r>
              <a:rPr lang="ja-JP" altLang="en-US" sz="3000" b="1" dirty="0" smtClean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　</a:t>
            </a:r>
            <a:r>
              <a:rPr lang="en-US" altLang="ja-JP" sz="3000" b="1" dirty="0" smtClean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3000" b="1" dirty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</a:t>
            </a:r>
            <a:r>
              <a:rPr lang="en-US" altLang="ja-JP" sz="3000" b="1" dirty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3000" b="1" dirty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</a:t>
            </a:r>
            <a:r>
              <a:rPr lang="en-US" altLang="ja-JP" sz="3000" b="1" dirty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800</a:t>
            </a:r>
            <a:r>
              <a:rPr lang="ja-JP" altLang="en-US" sz="3000" b="1" dirty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ja-JP" altLang="en-US" sz="3000" b="1" dirty="0" smtClean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3000" b="1" dirty="0" smtClean="0">
              <a:solidFill>
                <a:srgbClr val="4F42FC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2013</a:t>
            </a:r>
            <a:r>
              <a:rPr lang="ja-JP" altLang="en-US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　</a:t>
            </a:r>
            <a:r>
              <a:rPr lang="en-US" altLang="ja-JP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</a:t>
            </a:r>
            <a:r>
              <a:rPr lang="en-US" altLang="ja-JP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</a:t>
            </a:r>
            <a:r>
              <a:rPr lang="en-US" altLang="ja-JP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800</a:t>
            </a:r>
            <a:r>
              <a:rPr lang="ja-JP" altLang="en-US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</a:t>
            </a:r>
            <a:r>
              <a:rPr lang="ja-JP" altLang="en-US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sz="3000" b="1" dirty="0" smtClean="0">
              <a:solidFill>
                <a:srgbClr val="FC424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lang="ja-JP" altLang="en-US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　</a:t>
            </a:r>
            <a:r>
              <a:rPr lang="en-US" altLang="ja-JP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</a:t>
            </a:r>
            <a:r>
              <a:rPr lang="en-US" altLang="ja-JP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千億円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この規模が保たれたまま。</a:t>
            </a:r>
            <a:endParaRPr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防衛関連費</a:t>
            </a:r>
            <a:r>
              <a:rPr lang="ja-JP" altLang="en-US" sz="3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年度初めて</a:t>
            </a:r>
            <a:r>
              <a:rPr lang="en-US" altLang="ja-JP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3000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兆円を</a:t>
            </a:r>
            <a:r>
              <a:rPr lang="ja-JP" altLang="en-US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突破</a:t>
            </a:r>
            <a:r>
              <a:rPr lang="ja-JP" altLang="en-US" sz="3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sz="3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財源が</a:t>
            </a:r>
            <a:r>
              <a:rPr kumimoji="1" lang="ja-JP" altLang="en-US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いん？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6136798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とるべきところから！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4500"/>
              </a:lnSpc>
              <a:buNone/>
            </a:pPr>
            <a:r>
              <a:rPr lang="ja-JP" altLang="en-US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  <a:r>
              <a:rPr lang="ja-JP" altLang="en-US" b="1" dirty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の超富裕層上位４０人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が保有する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資産が</a:t>
            </a:r>
            <a:r>
              <a:rPr lang="ja-JP" altLang="en-US" b="1" dirty="0" smtClean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全世帯</a:t>
            </a:r>
            <a:r>
              <a:rPr lang="ja-JP" altLang="en-US" b="1" dirty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の下から５３％程度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が保有する資産に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相当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4500"/>
              </a:lnSpc>
              <a:buNone/>
            </a:pP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4500"/>
              </a:lnSpc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しかも、資産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総額が１２年の</a:t>
            </a:r>
            <a:r>
              <a:rPr lang="ja-JP" altLang="en-US" b="1" dirty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７・２兆円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から、１５年には</a:t>
            </a:r>
            <a:r>
              <a:rPr lang="ja-JP" altLang="en-US" b="1" dirty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１５・９兆円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へと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２・２倍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に！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flipH="1">
            <a:off x="-1" y="6126163"/>
            <a:ext cx="990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小池あきら衆議質問より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http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://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www.jcp.or.jp/akahata/aik15/2016-03-30/2016033001_04_1.html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99" y="0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328" y="1"/>
            <a:ext cx="4560481" cy="25649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27784" y="2420888"/>
            <a:ext cx="8229600" cy="1143000"/>
          </a:xfrm>
        </p:spPr>
        <p:txBody>
          <a:bodyPr/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パナマ文書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27984" y="2564031"/>
            <a:ext cx="5246705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kumimoji="1" lang="en-US" altLang="ja-JP" sz="4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タックスヘイブンで</a:t>
            </a:r>
            <a:endParaRPr kumimoji="1"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3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金持ちはより金持ちに！</a:t>
            </a:r>
            <a:endParaRPr kumimoji="1" lang="en-US" altLang="ja-JP" sz="33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 smtClean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２２００兆円</a:t>
            </a:r>
            <a:r>
              <a:rPr kumimoji="1" lang="ja-JP" altLang="en-US" b="1" dirty="0" smtClean="0">
                <a:solidFill>
                  <a:srgbClr val="4F42FC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が未申告！</a:t>
            </a:r>
            <a:endParaRPr kumimoji="1" lang="en-US" altLang="ja-JP" b="1" dirty="0" smtClean="0">
              <a:solidFill>
                <a:srgbClr val="4F42FC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日本人や日本企業も！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3981032" cy="686082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99" y="6150803"/>
            <a:ext cx="701101" cy="70719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9552" y="6342818"/>
            <a:ext cx="1795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北陸中日新聞</a:t>
            </a:r>
            <a:r>
              <a:rPr lang="en-US" altLang="zh-TW" sz="1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3.23</a:t>
            </a:r>
            <a:endParaRPr kumimoji="1"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49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476672" y="199182"/>
            <a:ext cx="8229600" cy="1143000"/>
          </a:xfrm>
        </p:spPr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$ＪＳ明朝" panose="04030B090D0B02020403" pitchFamily="17" charset="-128"/>
                <a:cs typeface="メイリオ" panose="020B0604030504040204" pitchFamily="50" charset="-128"/>
              </a:rPr>
              <a:t>変え</a:t>
            </a:r>
            <a:r>
              <a:rPr lang="ja-JP" altLang="en-US" b="1" dirty="0" smtClean="0">
                <a:latin typeface="メイリオ" panose="020B0604030504040204" pitchFamily="50" charset="-128"/>
                <a:ea typeface="$ＪＳ明朝" panose="04030B090D0B02020403" pitchFamily="17" charset="-128"/>
                <a:cs typeface="メイリオ" panose="020B0604030504040204" pitchFamily="50" charset="-128"/>
              </a:rPr>
              <a:t>るのはあなた</a:t>
            </a:r>
            <a:endParaRPr kumimoji="1" lang="ja-JP" altLang="en-US" b="1" dirty="0">
              <a:latin typeface="メイリオ" panose="020B0604030504040204" pitchFamily="50" charset="-128"/>
              <a:ea typeface="$ＪＳ明朝" panose="04030B090D0B02020403" pitchFamily="17" charset="-128"/>
              <a:cs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8103"/>
            <a:ext cx="6096000" cy="40576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937" y="1258130"/>
            <a:ext cx="4476752" cy="29799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588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0794" y="360059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大学生のくらしが大変に！</a:t>
            </a:r>
            <a:endParaRPr kumimoji="1" lang="ja-JP" altLang="en-US" sz="3000" b="1" dirty="0">
              <a:solidFill>
                <a:srgbClr val="FC4246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5" b="21985"/>
          <a:stretch/>
        </p:blipFill>
        <p:spPr bwMode="auto">
          <a:xfrm>
            <a:off x="3200228" y="1124745"/>
            <a:ext cx="5938449" cy="554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2582405"/>
            <a:ext cx="36523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文部科学省の調査で、</a:t>
            </a:r>
            <a:endParaRPr kumimoji="1" lang="en-US" altLang="ja-JP" sz="2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600" b="1" dirty="0" smtClean="0">
                <a:solidFill>
                  <a:srgbClr val="FC424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「中退」</a:t>
            </a:r>
            <a:r>
              <a:rPr lang="ja-JP" altLang="en-US" sz="2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理由のトップが</a:t>
            </a:r>
            <a:r>
              <a:rPr lang="ja-JP" altLang="en-US" sz="2600" b="1" dirty="0" smtClean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「経済的理由」！</a:t>
            </a:r>
            <a:endParaRPr lang="en-US" altLang="ja-JP" sz="2600" b="1" dirty="0" smtClean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576" y="6154215"/>
            <a:ext cx="701101" cy="70719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20920" y="6507192"/>
            <a:ext cx="1531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文部科学省資料</a:t>
            </a:r>
            <a:endParaRPr kumimoji="1" lang="ja-JP" altLang="en-US" sz="1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47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09" y="5116905"/>
            <a:ext cx="1802468" cy="165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3794" y="25540"/>
            <a:ext cx="27143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学生の実態</a:t>
            </a:r>
            <a:endParaRPr kumimoji="1" lang="ja-JP" altLang="en-US" sz="3500" b="1" dirty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96" y="1006139"/>
            <a:ext cx="4139952" cy="58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160" y="2060848"/>
            <a:ext cx="5499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金沢大学生生協アンケートより・・</a:t>
            </a:r>
            <a:endParaRPr lang="en-US" altLang="ja-JP" sz="2400" b="1" dirty="0" smtClean="0">
              <a:solidFill>
                <a:srgbClr val="1F497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仕送りはこの１０年で２割近く減少。奨学金とアルバイトで補っている。</a:t>
            </a:r>
            <a:endParaRPr lang="en-US" altLang="ja-JP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1F49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金沢美大では・・</a:t>
            </a:r>
            <a:endParaRPr lang="en-US" altLang="ja-JP" sz="2400" b="1" dirty="0" smtClean="0">
              <a:solidFill>
                <a:srgbClr val="1F497D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授業料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減免された件数が増加。</a:t>
            </a:r>
            <a:endParaRPr lang="en-US" altLang="ja-JP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２２年度</a:t>
            </a:r>
            <a:r>
              <a:rPr lang="ja-JP" altLang="en-US" sz="24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３３名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en-US" altLang="ja-JP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２７年度</a:t>
            </a:r>
            <a:r>
              <a:rPr lang="ja-JP" altLang="en-US" sz="24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６７名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lang="ja-JP" altLang="en-US" sz="24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２倍以上</a:t>
            </a:r>
            <a:r>
              <a:rPr lang="ja-JP" altLang="en-US" sz="24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に！</a:t>
            </a:r>
            <a:endParaRPr lang="en-US" altLang="ja-JP" sz="2400" b="1" dirty="0" smtClean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1540670" y="669662"/>
            <a:ext cx="1728192" cy="1512168"/>
          </a:xfrm>
          <a:prstGeom prst="wedgeRoundRectCallout">
            <a:avLst>
              <a:gd name="adj1" fmla="val 65864"/>
              <a:gd name="adj2" fmla="val 202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金大生「くらしが大変。バイトと大学の往復で、睡眠時間も削っている。」</a:t>
            </a:r>
            <a:endParaRPr lang="ja-JP" altLang="en-US" sz="15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3923928" y="5116905"/>
            <a:ext cx="1728192" cy="1512168"/>
          </a:xfrm>
          <a:prstGeom prst="wedgeRoundRectCallout">
            <a:avLst>
              <a:gd name="adj1" fmla="val -64819"/>
              <a:gd name="adj2" fmla="val 100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 smtClean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美大生「作品制作にとても費用がかかり、食費を切り詰めたり、バイトもかけもちでした。</a:t>
            </a:r>
            <a:endParaRPr lang="ja-JP" altLang="en-US" sz="1500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35" y="466679"/>
            <a:ext cx="1800869" cy="18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130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8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27" y="0"/>
            <a:ext cx="4749443" cy="398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06" y="3758505"/>
            <a:ext cx="50419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148064" y="836712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仕送り減少</a:t>
            </a:r>
            <a:endParaRPr kumimoji="1" lang="en-US" altLang="ja-JP" sz="30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生活費少ない</a:t>
            </a:r>
            <a:endParaRPr kumimoji="1" lang="ja-JP" altLang="en-US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89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9119" y="137507"/>
            <a:ext cx="664797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5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学費の値上り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</a:t>
            </a:r>
            <a:r>
              <a:rPr kumimoji="1" lang="ja-JP" altLang="en-US" sz="30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２０年で２倍に！</a:t>
            </a:r>
            <a:endParaRPr kumimoji="1" lang="en-US" altLang="ja-JP" sz="3000" b="1" dirty="0" smtClean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8970" t="60828" r="31737" b="6688"/>
          <a:stretch/>
        </p:blipFill>
        <p:spPr>
          <a:xfrm>
            <a:off x="-7932" y="1355852"/>
            <a:ext cx="9418048" cy="43774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6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49" y="2996952"/>
            <a:ext cx="3404451" cy="226116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" y="4553744"/>
            <a:ext cx="3452631" cy="230425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437536" y="172564"/>
            <a:ext cx="37064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</a:t>
            </a:r>
            <a:r>
              <a:rPr lang="ja-JP" altLang="en-US" sz="2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</a:t>
            </a:r>
            <a:endParaRPr lang="en-US" altLang="ja-JP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入学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　　　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282,000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授業料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zh-TW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zh-TW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535,800</a:t>
            </a:r>
            <a:r>
              <a:rPr lang="zh-TW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zh-TW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１年目　　　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1,178,000</a:t>
            </a:r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1919" y="4679265"/>
            <a:ext cx="505779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金沢美術工芸大学</a:t>
            </a:r>
            <a:endParaRPr lang="en-US" altLang="ja-JP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入学金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423,000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（市内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282,000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円）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授業料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535,800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後援会費　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60,000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旅行費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70,000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200,000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年目　　　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1,088,800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1,218,800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156" y="2420888"/>
            <a:ext cx="41788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金沢学院大学</a:t>
            </a:r>
            <a:endParaRPr lang="en-US" altLang="ja-JP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zh-TW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入学金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200,000</a:t>
            </a:r>
            <a:r>
              <a:rPr lang="zh-TW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授業料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770,000</a:t>
            </a:r>
            <a:r>
              <a:rPr lang="zh-TW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施設充実費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115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,000</a:t>
            </a:r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endParaRPr lang="zh-TW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実習費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0,000</a:t>
            </a:r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endParaRPr lang="zh-TW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１年目　　　　</a:t>
            </a:r>
            <a:r>
              <a:rPr lang="en-US" altLang="zh-TW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en-US" altLang="ja-JP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,180,000~1,460,000</a:t>
            </a:r>
            <a:r>
              <a:rPr lang="zh-TW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3077" y="0"/>
            <a:ext cx="4104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大学平均１年目</a:t>
            </a:r>
            <a:endParaRPr lang="en-US" altLang="ja-JP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国立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私立大学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文科系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115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理科系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医科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歯科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461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万円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54928" y="1820754"/>
            <a:ext cx="3881368" cy="2646878"/>
          </a:xfrm>
          <a:prstGeom prst="rect">
            <a:avLst/>
          </a:prstGeom>
          <a:ln>
            <a:solidFill>
              <a:srgbClr val="EF4FD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北陸</a:t>
            </a:r>
            <a:r>
              <a:rPr lang="ja-JP" altLang="en-US" sz="2000" b="1" dirty="0" smtClean="0">
                <a:solidFill>
                  <a:srgbClr val="EF4FD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学院大学（人間総合学部）</a:t>
            </a:r>
            <a:endParaRPr lang="en-US" altLang="ja-JP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zh-TW" sz="2000" b="1" dirty="0" smtClean="0">
              <a:solidFill>
                <a:srgbClr val="EF4FD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入学金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200,000</a:t>
            </a:r>
            <a:r>
              <a:rPr lang="zh-TW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授業料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0,000</a:t>
            </a:r>
            <a:r>
              <a:rPr lang="zh-TW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施設充実費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0,000</a:t>
            </a:r>
            <a:r>
              <a:rPr lang="zh-TW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</a:p>
          <a:p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実習費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,000</a:t>
            </a:r>
            <a:r>
              <a:rPr lang="zh-TW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en-US" altLang="zh-TW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諸納費用　　　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29,000</a:t>
            </a: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endParaRPr lang="zh-TW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１年目　　　　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</a:t>
            </a:r>
            <a:r>
              <a:rPr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173</a:t>
            </a:r>
            <a:r>
              <a:rPr lang="en-US" altLang="zh-TW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,000</a:t>
            </a:r>
            <a:r>
              <a:rPr lang="zh-TW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899" y="6133029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55" y="0"/>
            <a:ext cx="4834890" cy="6858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251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5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8743829" cy="612068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99" y="615080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6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451</Words>
  <Application>Microsoft Office PowerPoint</Application>
  <PresentationFormat>画面に合わせる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日本は教育にケチ？</vt:lpstr>
      <vt:lpstr>なのに・・</vt:lpstr>
      <vt:lpstr>学費無償にするには！</vt:lpstr>
      <vt:lpstr>例えば１０年後に、 学費を半額にするには？</vt:lpstr>
      <vt:lpstr>財源がないん？</vt:lpstr>
      <vt:lpstr>とるべきところから！</vt:lpstr>
      <vt:lpstr>パナマ文書</vt:lpstr>
      <vt:lpstr>変えるのはあなた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miyo</dc:creator>
  <cp:lastModifiedBy>miyo</cp:lastModifiedBy>
  <cp:revision>52</cp:revision>
  <dcterms:created xsi:type="dcterms:W3CDTF">2016-04-02T14:22:49Z</dcterms:created>
  <dcterms:modified xsi:type="dcterms:W3CDTF">2016-05-07T13:36:32Z</dcterms:modified>
</cp:coreProperties>
</file>