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63" r:id="rId3"/>
    <p:sldId id="292" r:id="rId4"/>
    <p:sldId id="345" r:id="rId5"/>
    <p:sldId id="348" r:id="rId6"/>
    <p:sldId id="279" r:id="rId7"/>
    <p:sldId id="339" r:id="rId8"/>
    <p:sldId id="334" r:id="rId9"/>
    <p:sldId id="335" r:id="rId10"/>
    <p:sldId id="341" r:id="rId11"/>
    <p:sldId id="336" r:id="rId12"/>
    <p:sldId id="298" r:id="rId13"/>
    <p:sldId id="321" r:id="rId14"/>
    <p:sldId id="259" r:id="rId15"/>
    <p:sldId id="340" r:id="rId16"/>
    <p:sldId id="294" r:id="rId17"/>
    <p:sldId id="346" r:id="rId18"/>
    <p:sldId id="350" r:id="rId19"/>
    <p:sldId id="349" r:id="rId20"/>
    <p:sldId id="295" r:id="rId21"/>
    <p:sldId id="351" r:id="rId22"/>
    <p:sldId id="342" r:id="rId23"/>
    <p:sldId id="309" r:id="rId24"/>
    <p:sldId id="296" r:id="rId25"/>
    <p:sldId id="352" r:id="rId26"/>
    <p:sldId id="297" r:id="rId27"/>
    <p:sldId id="327" r:id="rId28"/>
    <p:sldId id="326" r:id="rId29"/>
    <p:sldId id="347" r:id="rId30"/>
    <p:sldId id="337" r:id="rId31"/>
    <p:sldId id="307" r:id="rId32"/>
    <p:sldId id="288" r:id="rId33"/>
    <p:sldId id="330" r:id="rId34"/>
    <p:sldId id="313" r:id="rId35"/>
    <p:sldId id="286" r:id="rId36"/>
    <p:sldId id="265" r:id="rId37"/>
    <p:sldId id="266" r:id="rId38"/>
    <p:sldId id="300" r:id="rId39"/>
    <p:sldId id="333" r:id="rId40"/>
    <p:sldId id="267" r:id="rId41"/>
    <p:sldId id="323" r:id="rId42"/>
    <p:sldId id="305" r:id="rId43"/>
    <p:sldId id="343" r:id="rId44"/>
    <p:sldId id="303" r:id="rId45"/>
    <p:sldId id="301" r:id="rId46"/>
    <p:sldId id="302" r:id="rId47"/>
    <p:sldId id="291" r:id="rId48"/>
    <p:sldId id="322" r:id="rId49"/>
    <p:sldId id="285" r:id="rId5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A1897FF-2D02-4029-9294-8B7EB079A541}" type="datetimeFigureOut">
              <a:rPr kumimoji="1" lang="ja-JP" altLang="en-US" smtClean="0"/>
              <a:t>2016/8/2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2CB3596-E09C-4F14-B5C8-AB0EA18F7984}" type="slidenum">
              <a:rPr kumimoji="1" lang="ja-JP" altLang="en-US" smtClean="0"/>
              <a:t>‹#›</a:t>
            </a:fld>
            <a:endParaRPr kumimoji="1" lang="ja-JP" altLang="en-US"/>
          </a:p>
        </p:txBody>
      </p:sp>
    </p:spTree>
    <p:extLst>
      <p:ext uri="{BB962C8B-B14F-4D97-AF65-F5344CB8AC3E}">
        <p14:creationId xmlns:p14="http://schemas.microsoft.com/office/powerpoint/2010/main" val="115249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D996BCB-5274-4D2A-959F-AE60BDD21A2B}" type="datetimeFigureOut">
              <a:rPr kumimoji="1" lang="ja-JP" altLang="en-US" smtClean="0"/>
              <a:t>2016/8/2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03B6D89-6CBF-4549-BAC2-23E0A3DF0484}" type="slidenum">
              <a:rPr kumimoji="1" lang="ja-JP" altLang="en-US" smtClean="0"/>
              <a:t>‹#›</a:t>
            </a:fld>
            <a:endParaRPr kumimoji="1" lang="ja-JP" altLang="en-US"/>
          </a:p>
        </p:txBody>
      </p:sp>
    </p:spTree>
    <p:extLst>
      <p:ext uri="{BB962C8B-B14F-4D97-AF65-F5344CB8AC3E}">
        <p14:creationId xmlns:p14="http://schemas.microsoft.com/office/powerpoint/2010/main" val="40056597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以上の２点だけでも、市民にとって緊急性とは到底思えないし、戸室の埋め立て上も</a:t>
            </a:r>
            <a:r>
              <a:rPr kumimoji="1" lang="en-US" altLang="ja-JP" dirty="0" smtClean="0"/>
              <a:t>H</a:t>
            </a:r>
            <a:r>
              <a:rPr kumimoji="1" lang="ja-JP" altLang="en-US" dirty="0" smtClean="0"/>
              <a:t>１６年までと当初言われていたのが</a:t>
            </a:r>
            <a:r>
              <a:rPr kumimoji="1" lang="en-US" altLang="ja-JP" dirty="0" smtClean="0"/>
              <a:t>H</a:t>
            </a:r>
            <a:r>
              <a:rPr kumimoji="1" lang="ja-JP" altLang="en-US" dirty="0" smtClean="0"/>
              <a:t>３０以上まで延命化</a:t>
            </a:r>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24</a:t>
            </a:fld>
            <a:endParaRPr kumimoji="1" lang="ja-JP" altLang="en-US"/>
          </a:p>
        </p:txBody>
      </p:sp>
    </p:spTree>
    <p:extLst>
      <p:ext uri="{BB962C8B-B14F-4D97-AF65-F5344CB8AC3E}">
        <p14:creationId xmlns:p14="http://schemas.microsoft.com/office/powerpoint/2010/main" val="179300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今の課題としては</a:t>
            </a:r>
            <a:endParaRPr kumimoji="1" lang="ja-JP" altLang="en-US" dirty="0"/>
          </a:p>
        </p:txBody>
      </p:sp>
      <p:sp>
        <p:nvSpPr>
          <p:cNvPr id="4" name="スライド番号プレースホルダー 3"/>
          <p:cNvSpPr>
            <a:spLocks noGrp="1"/>
          </p:cNvSpPr>
          <p:nvPr>
            <p:ph type="sldNum" sz="quarter" idx="10"/>
          </p:nvPr>
        </p:nvSpPr>
        <p:spPr/>
        <p:txBody>
          <a:bodyPr/>
          <a:lstStyle/>
          <a:p>
            <a:fld id="{E03B6D89-6CBF-4549-BAC2-23E0A3DF0484}" type="slidenum">
              <a:rPr kumimoji="1" lang="ja-JP" altLang="en-US" smtClean="0"/>
              <a:t>34</a:t>
            </a:fld>
            <a:endParaRPr kumimoji="1" lang="ja-JP" altLang="en-US"/>
          </a:p>
        </p:txBody>
      </p:sp>
    </p:spTree>
    <p:extLst>
      <p:ext uri="{BB962C8B-B14F-4D97-AF65-F5344CB8AC3E}">
        <p14:creationId xmlns:p14="http://schemas.microsoft.com/office/powerpoint/2010/main" val="174236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26088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76450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88902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10730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45558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61858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8182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144068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374513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46411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52F260-90B9-4687-A9C9-DDA365FAC5DD}"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4909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2F260-90B9-4687-A9C9-DDA365FAC5DD}" type="datetimeFigureOut">
              <a:rPr kumimoji="1" lang="ja-JP" altLang="en-US" smtClean="0"/>
              <a:t>2016/8/2</a:t>
            </a:fld>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721E2-E939-40F1-8906-A1306B529809}" type="slidenum">
              <a:rPr kumimoji="1" lang="ja-JP" altLang="en-US" smtClean="0"/>
              <a:t>‹#›</a:t>
            </a:fld>
            <a:endParaRPr kumimoji="1" lang="ja-JP" altLang="en-US"/>
          </a:p>
        </p:txBody>
      </p:sp>
    </p:spTree>
    <p:extLst>
      <p:ext uri="{BB962C8B-B14F-4D97-AF65-F5344CB8AC3E}">
        <p14:creationId xmlns:p14="http://schemas.microsoft.com/office/powerpoint/2010/main" val="273760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442899" y="6136672"/>
            <a:ext cx="701101" cy="70719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1" y="0"/>
            <a:ext cx="4686976"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933056"/>
            <a:ext cx="64008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883290" y="188640"/>
            <a:ext cx="1119217" cy="369332"/>
          </a:xfrm>
          <a:prstGeom prst="rect">
            <a:avLst/>
          </a:prstGeom>
          <a:noFill/>
        </p:spPr>
        <p:txBody>
          <a:bodyPr wrap="none" rtlCol="0">
            <a:spAutoFit/>
          </a:bodyPr>
          <a:lstStyle/>
          <a:p>
            <a:r>
              <a:rPr kumimoji="1" lang="en-US" altLang="ja-JP" dirty="0" smtClean="0"/>
              <a:t>2016.7.30</a:t>
            </a:r>
            <a:endParaRPr kumimoji="1" lang="ja-JP" altLang="en-US" dirty="0"/>
          </a:p>
        </p:txBody>
      </p:sp>
    </p:spTree>
    <p:extLst>
      <p:ext uri="{BB962C8B-B14F-4D97-AF65-F5344CB8AC3E}">
        <p14:creationId xmlns:p14="http://schemas.microsoft.com/office/powerpoint/2010/main" val="64626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006"/>
            <a:ext cx="9144000" cy="6465988"/>
          </a:xfrm>
          <a:prstGeom prst="rect">
            <a:avLst/>
          </a:prstGeom>
        </p:spPr>
      </p:pic>
    </p:spTree>
    <p:extLst>
      <p:ext uri="{BB962C8B-B14F-4D97-AF65-F5344CB8AC3E}">
        <p14:creationId xmlns:p14="http://schemas.microsoft.com/office/powerpoint/2010/main" val="274437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996952"/>
            <a:ext cx="8640960" cy="1143000"/>
          </a:xfrm>
        </p:spPr>
        <p:txBody>
          <a:bodyPr>
            <a:noAutofit/>
          </a:bodyPr>
          <a:lstStyle/>
          <a:p>
            <a:pPr algn="l"/>
            <a:r>
              <a:rPr kumimoji="1" lang="ja-JP" altLang="en-US" sz="3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パブリックコメント</a:t>
            </a:r>
            <a:r>
              <a:rPr kumimoji="1"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・第五期ごみ処理基本計画について</a:t>
            </a:r>
            <a:r>
              <a:rPr lang="en-US" altLang="ja-JP"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３２件</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の意見のうち、</a:t>
            </a: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２２件がごみ有料化で慎重、反対</a:t>
            </a: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・ごみ有料化素案について</a:t>
            </a:r>
            <a:r>
              <a:rPr lang="en-US" altLang="ja-JP"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のべ</a:t>
            </a: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３０１件</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の意見</a:t>
            </a: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賛否</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についての記述があるもののうち、</a:t>
            </a: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「賛成、やむを得ない」が４９件</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反対、疑問」が９４件と圧倒的</a:t>
            </a:r>
            <a: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5116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4816136" cy="6858000"/>
          </a:xfrm>
        </p:spPr>
      </p:pic>
      <p:sp>
        <p:nvSpPr>
          <p:cNvPr id="6" name="テキスト ボックス 5"/>
          <p:cNvSpPr txBox="1"/>
          <p:nvPr/>
        </p:nvSpPr>
        <p:spPr>
          <a:xfrm>
            <a:off x="3715020" y="4005064"/>
            <a:ext cx="5421448" cy="1015663"/>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議会でも多くの会派が質問。</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今年度の</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要望書にも「慎重」「市民の理解」</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いう言葉が並ぶ。</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025087" y="2924944"/>
            <a:ext cx="4801314" cy="553998"/>
          </a:xfrm>
          <a:prstGeom prst="rect">
            <a:avLst/>
          </a:prstGeom>
          <a:noFill/>
        </p:spPr>
        <p:txBody>
          <a:bodyPr wrap="none" rtlCol="0">
            <a:spAutoFit/>
          </a:bodyPr>
          <a:lstStyle/>
          <a:p>
            <a:r>
              <a:rPr kumimoji="1" lang="ja-JP" altLang="en-US" sz="3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反対の陳情は「継続」に！</a:t>
            </a:r>
            <a:endParaRPr kumimoji="1" lang="ja-JP" altLang="en-US" sz="3000"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署名およそ４０００筆・陳情も</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提出しました！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25493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903" y="548680"/>
            <a:ext cx="9252520" cy="1143000"/>
          </a:xfrm>
        </p:spPr>
        <p:txBody>
          <a:bodyPr>
            <a:normAutofit fontScale="90000"/>
          </a:bodyPr>
          <a:lstStyle/>
          <a:p>
            <a:pPr algn="l"/>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ごみ有料化の</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つっこみどころ</a:t>
            </a:r>
            <a:r>
              <a:rPr kumimoji="1"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900" b="1" dirty="0" smtClean="0">
                <a:latin typeface="メイリオ" panose="020B0604030504040204" pitchFamily="50" charset="-128"/>
                <a:ea typeface="メイリオ" panose="020B0604030504040204" pitchFamily="50" charset="-128"/>
                <a:cs typeface="メイリオ" panose="020B0604030504040204" pitchFamily="50" charset="-128"/>
              </a:rPr>
              <a:t>有料化で本当にごみは減るのか？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・税金の二重取り、市民の負担増</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有料化がもたらす新たな課題</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900" b="1" dirty="0" smtClean="0">
                <a:latin typeface="メイリオ" panose="020B0604030504040204" pitchFamily="50" charset="-128"/>
                <a:ea typeface="メイリオ" panose="020B0604030504040204" pitchFamily="50" charset="-128"/>
                <a:cs typeface="メイリオ" panose="020B0604030504040204" pitchFamily="50" charset="-128"/>
              </a:rPr>
              <a:t>不法投棄＆不適正廃棄、市民・町会負担の増大）</a:t>
            </a:r>
            <a:r>
              <a:rPr lang="en-US" altLang="ja-JP" sz="39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9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0803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9374" y="747991"/>
            <a:ext cx="8229600" cy="1143000"/>
          </a:xfrm>
        </p:spPr>
        <p:txBody>
          <a:bodyPr/>
          <a:lstStyle/>
          <a:p>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市の言い分</a:t>
            </a:r>
            <a:endParaRPr kumimoji="1"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7915" y="2369731"/>
            <a:ext cx="8229600" cy="3761259"/>
          </a:xfrm>
        </p:spPr>
        <p:txBody>
          <a:bodyPr>
            <a:normAutofit/>
          </a:bodyPr>
          <a:lstStyle/>
          <a:p>
            <a:pPr marL="0" indent="0">
              <a:buNone/>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9438" y="2132856"/>
            <a:ext cx="8776762" cy="4431983"/>
          </a:xfrm>
          <a:prstGeom prst="rect">
            <a:avLst/>
          </a:prstGeom>
          <a:noFill/>
        </p:spPr>
        <p:txBody>
          <a:bodyPr wrap="none" rtlCol="0">
            <a:spAutoFit/>
          </a:bodyPr>
          <a:lstStyle/>
          <a:p>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ご</a:t>
            </a:r>
            <a:r>
              <a:rPr kumimoji="1" lang="ja-JP" altLang="en-US"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a:t>
            </a: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袋</a:t>
            </a:r>
            <a:r>
              <a:rPr kumimoji="1" lang="ja-JP" altLang="en-US"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の有料化をすれば、</a:t>
            </a:r>
            <a:endParaRPr kumimoji="1" lang="en-US" altLang="ja-JP"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経済的な動機づけでごみ減少</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・分別意識が高まり資源化</a:t>
            </a:r>
            <a:r>
              <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rPr>
              <a:t>UP</a:t>
            </a: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排出量に応じた費用負担で、不公平感の解消</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・過剰包装などに対する消費者の意識が高まり、</a:t>
            </a:r>
            <a:endPar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　生産者の意識改革にもつながる　</a:t>
            </a: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8388424" y="6093296"/>
            <a:ext cx="701101" cy="707197"/>
          </a:xfrm>
          <a:prstGeom prst="rect">
            <a:avLst/>
          </a:prstGeom>
        </p:spPr>
      </p:pic>
      <p:sp>
        <p:nvSpPr>
          <p:cNvPr id="6" name="テキスト ボックス 5"/>
          <p:cNvSpPr txBox="1"/>
          <p:nvPr/>
        </p:nvSpPr>
        <p:spPr>
          <a:xfrm>
            <a:off x="395536" y="199673"/>
            <a:ext cx="5955476" cy="553998"/>
          </a:xfrm>
          <a:prstGeom prst="rect">
            <a:avLst/>
          </a:prstGeom>
          <a:noFill/>
        </p:spPr>
        <p:txBody>
          <a:bodyPr wrap="none" rtlCol="0">
            <a:spAutoFit/>
          </a:bodyPr>
          <a:lstStyle/>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有料化</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で本当にごみは減るのか？</a:t>
            </a:r>
            <a:endParaRPr kumimoji="1" lang="ja-JP" altLang="en-US" sz="3000" dirty="0"/>
          </a:p>
        </p:txBody>
      </p:sp>
    </p:spTree>
    <p:extLst>
      <p:ext uri="{BB962C8B-B14F-4D97-AF65-F5344CB8AC3E}">
        <p14:creationId xmlns:p14="http://schemas.microsoft.com/office/powerpoint/2010/main" val="35847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0"/>
            <a:ext cx="4849682" cy="6858000"/>
          </a:xfrm>
        </p:spPr>
      </p:pic>
      <p:sp>
        <p:nvSpPr>
          <p:cNvPr id="5" name="テキスト ボックス 4"/>
          <p:cNvSpPr txBox="1"/>
          <p:nvPr/>
        </p:nvSpPr>
        <p:spPr>
          <a:xfrm>
            <a:off x="3179623" y="6304002"/>
            <a:ext cx="5955476" cy="553998"/>
          </a:xfrm>
          <a:prstGeom prst="rect">
            <a:avLst/>
          </a:prstGeom>
          <a:noFill/>
        </p:spPr>
        <p:txBody>
          <a:bodyPr wrap="none" rtlCol="0">
            <a:spAutoFit/>
          </a:bodyPr>
          <a:lstStyle/>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有料化</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で本当にごみは減るのか？</a:t>
            </a:r>
            <a:endParaRPr kumimoji="1" lang="ja-JP" altLang="en-US" sz="3000" dirty="0"/>
          </a:p>
        </p:txBody>
      </p:sp>
      <p:sp>
        <p:nvSpPr>
          <p:cNvPr id="2" name="テキスト ボックス 1"/>
          <p:cNvSpPr txBox="1"/>
          <p:nvPr/>
        </p:nvSpPr>
        <p:spPr>
          <a:xfrm>
            <a:off x="5961427" y="188640"/>
            <a:ext cx="1723549" cy="6247864"/>
          </a:xfrm>
          <a:prstGeom prst="rect">
            <a:avLst/>
          </a:prstGeom>
          <a:noFill/>
        </p:spPr>
        <p:txBody>
          <a:bodyPr vert="eaVert"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試して</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みない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ことに</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は効果があるのか分からない。</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「燃やすごみ」の紙と生ごみの回収ルートをつくれば</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量は減らせる。</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54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325590"/>
            <a:ext cx="432048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加賀市の例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29600" cy="361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51520" y="5229200"/>
            <a:ext cx="1800200" cy="1224136"/>
          </a:xfrm>
          <a:prstGeom prst="wedgeRoundRectCallout">
            <a:avLst>
              <a:gd name="adj1" fmla="val 32047"/>
              <a:gd name="adj2" fmla="val -829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プラスチック制容器包装の</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分別開始</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吹き出し 7"/>
          <p:cNvSpPr/>
          <p:nvPr/>
        </p:nvSpPr>
        <p:spPr>
          <a:xfrm>
            <a:off x="2123728" y="5229200"/>
            <a:ext cx="2088232" cy="1224136"/>
          </a:xfrm>
          <a:prstGeom prst="wedgeRoundRectCallout">
            <a:avLst>
              <a:gd name="adj1" fmla="val -34095"/>
              <a:gd name="adj2" fmla="val -822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紙製容器包装、生ごみ</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モデル</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の分別開始</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4355976" y="5229200"/>
            <a:ext cx="2556284" cy="1224136"/>
          </a:xfrm>
          <a:prstGeom prst="wedgeRoundRectCallout">
            <a:avLst>
              <a:gd name="adj1" fmla="val -95391"/>
              <a:gd name="adj2" fmla="val -8337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もえるごみ有料化</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177927" y="48591"/>
            <a:ext cx="5955476" cy="553998"/>
          </a:xfrm>
          <a:prstGeom prst="rect">
            <a:avLst/>
          </a:prstGeom>
          <a:noFill/>
        </p:spPr>
        <p:txBody>
          <a:bodyPr wrap="none" rtlCol="0">
            <a:spAutoFit/>
          </a:bodyPr>
          <a:lstStyle/>
          <a:p>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有料化</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で本当にごみは減るのか？</a:t>
            </a:r>
            <a:endParaRPr kumimoji="1" lang="ja-JP" altLang="en-US" sz="3000" dirty="0"/>
          </a:p>
        </p:txBody>
      </p:sp>
      <p:sp>
        <p:nvSpPr>
          <p:cNvPr id="3" name="角丸四角形 2"/>
          <p:cNvSpPr/>
          <p:nvPr/>
        </p:nvSpPr>
        <p:spPr>
          <a:xfrm>
            <a:off x="5148064" y="908720"/>
            <a:ext cx="331236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金沢市</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も事業系ごみと抱き合わせです。</a:t>
            </a:r>
            <a:endParaRPr kumimoji="1" lang="ja-JP" altLang="en-US" sz="2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7351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1560" y="2636912"/>
            <a:ext cx="8229600" cy="1143000"/>
          </a:xfrm>
          <a:prstGeom prst="rect">
            <a:avLst/>
          </a:prstGeom>
        </p:spPr>
        <p:txBody>
          <a:bodyPr>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Tree>
    <p:extLst>
      <p:ext uri="{BB962C8B-B14F-4D97-AF65-F5344CB8AC3E}">
        <p14:creationId xmlns:p14="http://schemas.microsoft.com/office/powerpoint/2010/main" val="375764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2060848"/>
            <a:ext cx="6340197" cy="1785104"/>
          </a:xfrm>
          <a:prstGeom prst="rect">
            <a:avLst/>
          </a:prstGeom>
          <a:noFill/>
        </p:spPr>
        <p:txBody>
          <a:bodyPr wrap="none" rtlCol="0">
            <a:spAutoFit/>
          </a:bodyPr>
          <a:lstStyle/>
          <a:p>
            <a:r>
              <a:rPr kumimoji="1" lang="ja-JP" altLang="en-US" sz="3000" b="1" dirty="0" smtClean="0">
                <a:solidFill>
                  <a:srgbClr val="0000FF"/>
                </a:solidFill>
                <a:latin typeface="メイリオ" panose="020B0604030504040204" pitchFamily="50" charset="-128"/>
                <a:ea typeface="メイリオ" panose="020B0604030504040204" pitchFamily="50" charset="-128"/>
              </a:rPr>
              <a:t>家庭から出るごみ→家庭系ごみ</a:t>
            </a:r>
            <a:endParaRPr kumimoji="1" lang="en-US" altLang="ja-JP" sz="3000" b="1" dirty="0" smtClean="0">
              <a:solidFill>
                <a:srgbClr val="0000FF"/>
              </a:solidFill>
              <a:latin typeface="メイリオ" panose="020B0604030504040204" pitchFamily="50" charset="-128"/>
              <a:ea typeface="メイリオ" panose="020B0604030504040204" pitchFamily="50" charset="-128"/>
            </a:endParaRPr>
          </a:p>
          <a:p>
            <a:endParaRPr lang="en-US" altLang="ja-JP" sz="3000" b="1" dirty="0">
              <a:solidFill>
                <a:srgbClr val="0000FF"/>
              </a:solidFill>
              <a:latin typeface="メイリオ" panose="020B0604030504040204" pitchFamily="50" charset="-128"/>
              <a:ea typeface="メイリオ" panose="020B0604030504040204" pitchFamily="50" charset="-128"/>
            </a:endParaRPr>
          </a:p>
          <a:p>
            <a:r>
              <a:rPr kumimoji="1" lang="ja-JP" altLang="en-US" sz="3000" b="1" dirty="0" smtClean="0">
                <a:solidFill>
                  <a:srgbClr val="FF0000"/>
                </a:solidFill>
                <a:latin typeface="メイリオ" panose="020B0604030504040204" pitchFamily="50" charset="-128"/>
                <a:ea typeface="メイリオ" panose="020B0604030504040204" pitchFamily="50" charset="-128"/>
              </a:rPr>
              <a:t>会社などから出るごみ→事業系ごみ</a:t>
            </a:r>
            <a:endParaRPr kumimoji="1" lang="en-US" altLang="ja-JP" sz="3000" b="1" dirty="0" smtClean="0">
              <a:solidFill>
                <a:srgbClr val="FF0000"/>
              </a:solidFill>
              <a:latin typeface="メイリオ" panose="020B0604030504040204" pitchFamily="50" charset="-128"/>
              <a:ea typeface="メイリオ" panose="020B0604030504040204" pitchFamily="50" charset="-128"/>
            </a:endParaRPr>
          </a:p>
          <a:p>
            <a:r>
              <a:rPr lang="ja-JP" altLang="en-US" sz="2000" b="1" dirty="0" smtClean="0">
                <a:solidFill>
                  <a:srgbClr val="FF0000"/>
                </a:solidFill>
                <a:latin typeface="メイリオ" panose="020B0604030504040204" pitchFamily="50" charset="-128"/>
                <a:ea typeface="メイリオ" panose="020B0604030504040204" pitchFamily="50" charset="-128"/>
              </a:rPr>
              <a:t>　　　　　　　</a:t>
            </a:r>
            <a:r>
              <a:rPr lang="en-US" altLang="ja-JP" sz="2000" b="1" dirty="0" smtClean="0">
                <a:solidFill>
                  <a:srgbClr val="FF0000"/>
                </a:solidFill>
                <a:latin typeface="メイリオ" panose="020B0604030504040204" pitchFamily="50" charset="-128"/>
                <a:ea typeface="メイリオ" panose="020B0604030504040204" pitchFamily="50" charset="-128"/>
              </a:rPr>
              <a:t>※</a:t>
            </a:r>
            <a:r>
              <a:rPr lang="ja-JP" altLang="en-US" sz="2000" b="1" dirty="0" smtClean="0">
                <a:solidFill>
                  <a:srgbClr val="FF0000"/>
                </a:solidFill>
                <a:latin typeface="メイリオ" panose="020B0604030504040204" pitchFamily="50" charset="-128"/>
                <a:ea typeface="メイリオ" panose="020B0604030504040204" pitchFamily="50" charset="-128"/>
              </a:rPr>
              <a:t>市の説明の中では産業廃棄物は除く</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659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12"/>
            <a:ext cx="9144000" cy="5263376"/>
          </a:xfrm>
          <a:prstGeom prst="rect">
            <a:avLst/>
          </a:prstGeom>
        </p:spPr>
      </p:pic>
    </p:spTree>
    <p:extLst>
      <p:ext uri="{BB962C8B-B14F-4D97-AF65-F5344CB8AC3E}">
        <p14:creationId xmlns:p14="http://schemas.microsoft.com/office/powerpoint/2010/main" val="420399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ごみ</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有料化</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8028" y="1268760"/>
            <a:ext cx="4150559" cy="5534079"/>
          </a:xfrm>
        </p:spPr>
      </p:pic>
      <p:sp>
        <p:nvSpPr>
          <p:cNvPr id="6" name="テキスト ボックス 5"/>
          <p:cNvSpPr txBox="1"/>
          <p:nvPr/>
        </p:nvSpPr>
        <p:spPr>
          <a:xfrm>
            <a:off x="179514" y="2132856"/>
            <a:ext cx="5328592" cy="2308324"/>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市販のごみ袋より</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割高の指定袋などを購入させるやり方が主。</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0500" y="6141515"/>
            <a:ext cx="701101" cy="707197"/>
          </a:xfrm>
          <a:prstGeom prst="rect">
            <a:avLst/>
          </a:prstGeom>
        </p:spPr>
      </p:pic>
    </p:spTree>
    <p:extLst>
      <p:ext uri="{BB962C8B-B14F-4D97-AF65-F5344CB8AC3E}">
        <p14:creationId xmlns:p14="http://schemas.microsoft.com/office/powerpoint/2010/main" val="2247015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11016"/>
            <a:ext cx="4572000" cy="6846983"/>
          </a:xfrm>
        </p:spPr>
        <p:txBody>
          <a:bodyPr>
            <a:normAutofit/>
          </a:bodyPr>
          <a:lstStyle/>
          <a:p>
            <a:pPr algn="l"/>
            <a: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8438" y="-19036"/>
            <a:ext cx="184731" cy="1477328"/>
          </a:xfrm>
          <a:prstGeom prst="rect">
            <a:avLst/>
          </a:prstGeom>
          <a:noFill/>
        </p:spPr>
        <p:txBody>
          <a:bodyPr wrap="none" rtlCol="0">
            <a:spAutoFit/>
          </a:bodyPr>
          <a:lstStyle/>
          <a:p>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pic>
        <p:nvPicPr>
          <p:cNvPr id="3" name="図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644008" y="1458292"/>
            <a:ext cx="4307844" cy="4077524"/>
          </a:xfrm>
          <a:prstGeom prst="rect">
            <a:avLst/>
          </a:prstGeom>
        </p:spPr>
      </p:pic>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8" y="719628"/>
            <a:ext cx="4911862" cy="5993005"/>
          </a:xfrm>
          <a:prstGeom prst="rect">
            <a:avLst/>
          </a:prstGeom>
        </p:spPr>
      </p:pic>
      <p:sp>
        <p:nvSpPr>
          <p:cNvPr id="6" name="正方形/長方形 5"/>
          <p:cNvSpPr/>
          <p:nvPr/>
        </p:nvSpPr>
        <p:spPr>
          <a:xfrm>
            <a:off x="4541340" y="6211669"/>
            <a:ext cx="4572000" cy="646331"/>
          </a:xfrm>
          <a:prstGeom prst="rect">
            <a:avLst/>
          </a:prstGeom>
        </p:spPr>
        <p:txBody>
          <a:bodyPr>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
        <p:nvSpPr>
          <p:cNvPr id="4" name="テキスト ボックス 3"/>
          <p:cNvSpPr txBox="1"/>
          <p:nvPr/>
        </p:nvSpPr>
        <p:spPr>
          <a:xfrm>
            <a:off x="376803" y="165629"/>
            <a:ext cx="9033242" cy="553998"/>
          </a:xfrm>
          <a:prstGeom prst="rect">
            <a:avLst/>
          </a:prstGeom>
          <a:noFill/>
        </p:spPr>
        <p:txBody>
          <a:bodyPr wrap="none" rtlCol="0">
            <a:spAutoFit/>
          </a:bodyPr>
          <a:lstStyle/>
          <a:p>
            <a:r>
              <a:rPr kumimoji="1" lang="ja-JP" altLang="en-US" sz="3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家庭系ごみは</a:t>
            </a:r>
            <a:r>
              <a:rPr lang="ja-JP" altLang="en-US" sz="3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中核市４３市中　８位と少ない！！</a:t>
            </a:r>
            <a:endParaRPr kumimoji="1" lang="ja-JP" altLang="en-US" sz="3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931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78" t="53494" r="307" b="-23"/>
          <a:stretch/>
        </p:blipFill>
        <p:spPr bwMode="auto">
          <a:xfrm>
            <a:off x="2051720" y="737206"/>
            <a:ext cx="4824536" cy="638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253001"/>
            <a:ext cx="3262432" cy="1015663"/>
          </a:xfrm>
          <a:prstGeom prst="rect">
            <a:avLst/>
          </a:prstGeom>
          <a:noFill/>
        </p:spPr>
        <p:txBody>
          <a:bodyPr wrap="non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１人あたりのごみ総排出量</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478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1112" y="1181527"/>
            <a:ext cx="7992888" cy="5651424"/>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211"/>
            <a:ext cx="5843016" cy="3282696"/>
          </a:xfrm>
          <a:prstGeom prst="rect">
            <a:avLst/>
          </a:prstGeom>
        </p:spPr>
      </p:pic>
      <p:sp>
        <p:nvSpPr>
          <p:cNvPr id="6" name="正方形/長方形 5"/>
          <p:cNvSpPr/>
          <p:nvPr/>
        </p:nvSpPr>
        <p:spPr>
          <a:xfrm>
            <a:off x="12143" y="6210747"/>
            <a:ext cx="4572000" cy="646331"/>
          </a:xfrm>
          <a:prstGeom prst="rect">
            <a:avLst/>
          </a:prstGeom>
        </p:spPr>
        <p:txBody>
          <a:bodyPr>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Tree>
    <p:extLst>
      <p:ext uri="{BB962C8B-B14F-4D97-AF65-F5344CB8AC3E}">
        <p14:creationId xmlns:p14="http://schemas.microsoft.com/office/powerpoint/2010/main" val="314589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143000"/>
          </a:xfrm>
        </p:spPr>
        <p:txBody>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目標は達成していた！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7504" y="2060848"/>
            <a:ext cx="9036496" cy="4525963"/>
          </a:xfrm>
        </p:spPr>
        <p:txBody>
          <a:bodyPr>
            <a:normAutofit fontScale="925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２６年度までの第４期ごみ処理基本計画（</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H</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２０年～）</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、平成２５年度（１０６１</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g/</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日）の総ごみ量の減量は</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「ほぼ計画どおり」</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と評価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目標達成している！</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・しかし、資源化率は平成２５年度（１１．７％）は、平成２７年度目標２５％を下回る。要因は、</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集団回収が予測を下回ったことと事業系ごみの紙類の資源化が進まなかった</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こととしている。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580297" y="0"/>
            <a:ext cx="4572000" cy="646331"/>
          </a:xfrm>
          <a:prstGeom prst="rect">
            <a:avLst/>
          </a:prstGeom>
        </p:spPr>
        <p:txBody>
          <a:bodyPr>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Tree>
    <p:extLst>
      <p:ext uri="{BB962C8B-B14F-4D97-AF65-F5344CB8AC3E}">
        <p14:creationId xmlns:p14="http://schemas.microsoft.com/office/powerpoint/2010/main" val="2260598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6016" y="274638"/>
            <a:ext cx="4427984" cy="6178698"/>
          </a:xfrm>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資源化率が減ったのは市の分別変更が原因じゃないの？</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54" y="-10906"/>
            <a:ext cx="4756567" cy="6878043"/>
          </a:xfrm>
        </p:spPr>
      </p:pic>
      <p:sp>
        <p:nvSpPr>
          <p:cNvPr id="5" name="テキスト ボックス 4"/>
          <p:cNvSpPr txBox="1"/>
          <p:nvPr/>
        </p:nvSpPr>
        <p:spPr>
          <a:xfrm>
            <a:off x="3188524" y="0"/>
            <a:ext cx="184731" cy="1477328"/>
          </a:xfrm>
          <a:prstGeom prst="rect">
            <a:avLst/>
          </a:prstGeom>
          <a:noFill/>
        </p:spPr>
        <p:txBody>
          <a:bodyPr wrap="none" rtlCol="0">
            <a:spAutoFit/>
          </a:bodyPr>
          <a:lstStyle/>
          <a:p>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000" dirty="0"/>
          </a:p>
        </p:txBody>
      </p:sp>
      <p:sp>
        <p:nvSpPr>
          <p:cNvPr id="3" name="正方形/長方形 2"/>
          <p:cNvSpPr/>
          <p:nvPr/>
        </p:nvSpPr>
        <p:spPr>
          <a:xfrm>
            <a:off x="4600545" y="6453336"/>
            <a:ext cx="4572000" cy="646331"/>
          </a:xfrm>
          <a:prstGeom prst="rect">
            <a:avLst/>
          </a:prstGeom>
        </p:spPr>
        <p:txBody>
          <a:bodyPr>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金沢市の家庭ごみは減っている。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
        <p:nvSpPr>
          <p:cNvPr id="6" name="テキスト ボックス 5"/>
          <p:cNvSpPr txBox="1"/>
          <p:nvPr/>
        </p:nvSpPr>
        <p:spPr>
          <a:xfrm>
            <a:off x="3537669" y="385904"/>
            <a:ext cx="5634876" cy="477054"/>
          </a:xfrm>
          <a:prstGeom prst="rect">
            <a:avLst/>
          </a:prstGeom>
          <a:noFill/>
        </p:spPr>
        <p:txBody>
          <a:bodyPr wrap="none" rtlCol="0">
            <a:spAutoFit/>
          </a:bodyPr>
          <a:lstStyle/>
          <a:p>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資源化率が減っている、と言うが・・</a:t>
            </a:r>
            <a:endParaRPr kumimoji="1" lang="ja-JP" altLang="en-US" sz="2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2996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1560" y="620688"/>
            <a:ext cx="6984604" cy="2708434"/>
          </a:xfrm>
          <a:prstGeom prst="rect">
            <a:avLst/>
          </a:prstGeom>
          <a:noFill/>
        </p:spPr>
        <p:txBody>
          <a:bodyPr wrap="none" rtlCol="0">
            <a:spAutoFit/>
          </a:bodyPr>
          <a:lstStyle/>
          <a:p>
            <a:r>
              <a:rPr kumimoji="1" lang="ja-JP" altLang="en-US" sz="3000" b="1" dirty="0" smtClean="0">
                <a:latin typeface="メイリオ" panose="020B0604030504040204" pitchFamily="50" charset="-128"/>
                <a:ea typeface="メイリオ" panose="020B0604030504040204" pitchFamily="50" charset="-128"/>
              </a:rPr>
              <a:t>一般廃棄物　</a:t>
            </a:r>
            <a:r>
              <a:rPr kumimoji="1" lang="en-US" altLang="ja-JP" sz="3000" b="1" dirty="0" smtClean="0">
                <a:latin typeface="メイリオ" panose="020B0604030504040204" pitchFamily="50" charset="-128"/>
                <a:ea typeface="メイリオ" panose="020B0604030504040204" pitchFamily="50" charset="-128"/>
              </a:rPr>
              <a:t>4</a:t>
            </a:r>
            <a:r>
              <a:rPr kumimoji="1" lang="ja-JP" altLang="en-US" sz="3000" b="1" dirty="0" smtClean="0">
                <a:latin typeface="メイリオ" panose="020B0604030504040204" pitchFamily="50" charset="-128"/>
                <a:ea typeface="メイリオ" panose="020B0604030504040204" pitchFamily="50" charset="-128"/>
              </a:rPr>
              <a:t>千４３２万トン（全国）</a:t>
            </a:r>
            <a:endParaRPr kumimoji="1" lang="en-US" altLang="ja-JP" sz="3000" b="1" dirty="0" smtClean="0">
              <a:latin typeface="メイリオ" panose="020B0604030504040204" pitchFamily="50" charset="-128"/>
              <a:ea typeface="メイリオ" panose="020B0604030504040204" pitchFamily="50" charset="-128"/>
            </a:endParaRPr>
          </a:p>
          <a:p>
            <a:endParaRPr kumimoji="1" lang="en-US" altLang="ja-JP" sz="3000" b="1" dirty="0" smtClean="0">
              <a:solidFill>
                <a:srgbClr val="0000FF"/>
              </a:solidFill>
              <a:latin typeface="メイリオ" panose="020B0604030504040204" pitchFamily="50" charset="-128"/>
              <a:ea typeface="メイリオ" panose="020B0604030504040204" pitchFamily="50" charset="-128"/>
            </a:endParaRPr>
          </a:p>
          <a:p>
            <a:r>
              <a:rPr kumimoji="1" lang="ja-JP" altLang="en-US" sz="3000" b="1" dirty="0" smtClean="0">
                <a:solidFill>
                  <a:srgbClr val="0000FF"/>
                </a:solidFill>
                <a:latin typeface="メイリオ" panose="020B0604030504040204" pitchFamily="50" charset="-128"/>
                <a:ea typeface="メイリオ" panose="020B0604030504040204" pitchFamily="50" charset="-128"/>
              </a:rPr>
              <a:t>家庭から出るごみ→家庭系ごみ</a:t>
            </a:r>
            <a:endParaRPr kumimoji="1" lang="en-US" altLang="ja-JP" sz="3000" b="1" dirty="0" smtClean="0">
              <a:solidFill>
                <a:srgbClr val="0000FF"/>
              </a:solidFill>
              <a:latin typeface="メイリオ" panose="020B0604030504040204" pitchFamily="50" charset="-128"/>
              <a:ea typeface="メイリオ" panose="020B0604030504040204" pitchFamily="50" charset="-128"/>
            </a:endParaRPr>
          </a:p>
          <a:p>
            <a:endParaRPr lang="en-US" altLang="ja-JP" sz="3000" b="1" dirty="0">
              <a:solidFill>
                <a:srgbClr val="0000FF"/>
              </a:solidFill>
              <a:latin typeface="メイリオ" panose="020B0604030504040204" pitchFamily="50" charset="-128"/>
              <a:ea typeface="メイリオ" panose="020B0604030504040204" pitchFamily="50" charset="-128"/>
            </a:endParaRPr>
          </a:p>
          <a:p>
            <a:r>
              <a:rPr kumimoji="1" lang="ja-JP" altLang="en-US" sz="3000" b="1" dirty="0" smtClean="0">
                <a:solidFill>
                  <a:srgbClr val="FF0000"/>
                </a:solidFill>
                <a:latin typeface="メイリオ" panose="020B0604030504040204" pitchFamily="50" charset="-128"/>
                <a:ea typeface="メイリオ" panose="020B0604030504040204" pitchFamily="50" charset="-128"/>
              </a:rPr>
              <a:t>会社などから出るごみ→事業系ごみ</a:t>
            </a:r>
            <a:endParaRPr kumimoji="1" lang="en-US" altLang="ja-JP" sz="3000" b="1" dirty="0" smtClean="0">
              <a:solidFill>
                <a:srgbClr val="FF0000"/>
              </a:solidFill>
              <a:latin typeface="メイリオ" panose="020B0604030504040204" pitchFamily="50" charset="-128"/>
              <a:ea typeface="メイリオ" panose="020B0604030504040204" pitchFamily="50" charset="-128"/>
            </a:endParaRPr>
          </a:p>
          <a:p>
            <a:r>
              <a:rPr lang="ja-JP" altLang="en-US" sz="2000" b="1" dirty="0" smtClean="0">
                <a:solidFill>
                  <a:srgbClr val="FF0000"/>
                </a:solidFill>
                <a:latin typeface="メイリオ" panose="020B0604030504040204" pitchFamily="50" charset="-128"/>
                <a:ea typeface="メイリオ" panose="020B0604030504040204" pitchFamily="50" charset="-128"/>
              </a:rPr>
              <a:t>　　　　　　　</a:t>
            </a:r>
            <a:r>
              <a:rPr lang="en-US" altLang="ja-JP" sz="2000" b="1" dirty="0" smtClean="0">
                <a:solidFill>
                  <a:srgbClr val="FF0000"/>
                </a:solidFill>
                <a:latin typeface="メイリオ" panose="020B0604030504040204" pitchFamily="50" charset="-128"/>
                <a:ea typeface="メイリオ" panose="020B0604030504040204" pitchFamily="50" charset="-128"/>
              </a:rPr>
              <a:t>※</a:t>
            </a:r>
            <a:r>
              <a:rPr lang="ja-JP" altLang="en-US" sz="2000" b="1" dirty="0" smtClean="0">
                <a:solidFill>
                  <a:srgbClr val="FF0000"/>
                </a:solidFill>
                <a:latin typeface="メイリオ" panose="020B0604030504040204" pitchFamily="50" charset="-128"/>
                <a:ea typeface="メイリオ" panose="020B0604030504040204" pitchFamily="50" charset="-128"/>
              </a:rPr>
              <a:t>市の説明の中では産業廃棄物は除く</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827584" y="4509120"/>
            <a:ext cx="6724918" cy="1477328"/>
          </a:xfrm>
          <a:prstGeom prst="rect">
            <a:avLst/>
          </a:prstGeom>
          <a:noFill/>
        </p:spPr>
        <p:txBody>
          <a:bodyPr wrap="none" rtlCol="0">
            <a:spAutoFit/>
          </a:bodyPr>
          <a:lstStyle/>
          <a:p>
            <a:r>
              <a:rPr kumimoji="1" lang="ja-JP" altLang="en-US" sz="3000" b="1" dirty="0" smtClean="0">
                <a:latin typeface="メイリオ" panose="020B0604030504040204" pitchFamily="50" charset="-128"/>
                <a:ea typeface="メイリオ" panose="020B0604030504040204" pitchFamily="50" charset="-128"/>
              </a:rPr>
              <a:t>産業廃棄物</a:t>
            </a:r>
            <a:endParaRPr kumimoji="1" lang="en-US" altLang="ja-JP" sz="3000" b="1" dirty="0" smtClean="0">
              <a:latin typeface="メイリオ" panose="020B0604030504040204" pitchFamily="50" charset="-128"/>
              <a:ea typeface="メイリオ" panose="020B0604030504040204" pitchFamily="50" charset="-128"/>
            </a:endParaRPr>
          </a:p>
          <a:p>
            <a:endParaRPr kumimoji="1" lang="en-US" altLang="ja-JP" sz="3000" b="1" dirty="0" smtClean="0">
              <a:solidFill>
                <a:srgbClr val="FF33CC"/>
              </a:solidFill>
              <a:latin typeface="メイリオ" panose="020B0604030504040204" pitchFamily="50" charset="-128"/>
              <a:ea typeface="メイリオ" panose="020B0604030504040204" pitchFamily="50" charset="-128"/>
            </a:endParaRPr>
          </a:p>
          <a:p>
            <a:r>
              <a:rPr lang="ja-JP" altLang="en-US" sz="3000" b="1" dirty="0" smtClean="0">
                <a:latin typeface="メイリオ" panose="020B0604030504040204" pitchFamily="50" charset="-128"/>
                <a:ea typeface="メイリオ" panose="020B0604030504040204" pitchFamily="50" charset="-128"/>
              </a:rPr>
              <a:t>　　　３億８千５００万トン（全国）</a:t>
            </a:r>
            <a:endParaRPr kumimoji="1" lang="ja-JP" altLang="en-US" sz="30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563888" y="3717032"/>
            <a:ext cx="1954381" cy="646331"/>
          </a:xfrm>
          <a:prstGeom prst="rect">
            <a:avLst/>
          </a:prstGeom>
          <a:noFill/>
        </p:spPr>
        <p:txBody>
          <a:bodyPr wrap="none" rtlCol="0">
            <a:spAutoFit/>
          </a:bodyPr>
          <a:lstStyle/>
          <a:p>
            <a:r>
              <a:rPr kumimoji="1" lang="en-US" altLang="ja-JP" sz="3600" b="1" dirty="0" smtClean="0">
                <a:solidFill>
                  <a:srgbClr val="FF33CC"/>
                </a:solidFill>
                <a:latin typeface="メイリオ" panose="020B0604030504040204" pitchFamily="50" charset="-128"/>
                <a:ea typeface="メイリオ" panose="020B0604030504040204" pitchFamily="50" charset="-128"/>
              </a:rPr>
              <a:t>×</a:t>
            </a:r>
            <a:r>
              <a:rPr lang="ja-JP" altLang="en-US" sz="3600" b="1" dirty="0" smtClean="0">
                <a:solidFill>
                  <a:srgbClr val="FF33CC"/>
                </a:solidFill>
                <a:latin typeface="メイリオ" panose="020B0604030504040204" pitchFamily="50" charset="-128"/>
                <a:ea typeface="メイリオ" panose="020B0604030504040204" pitchFamily="50" charset="-128"/>
              </a:rPr>
              <a:t>８．６</a:t>
            </a:r>
            <a:endParaRPr kumimoji="1" lang="ja-JP" altLang="en-US" sz="3600" b="1" dirty="0">
              <a:solidFill>
                <a:srgbClr val="FF33C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7159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98" y="2780928"/>
            <a:ext cx="4536504" cy="1143000"/>
          </a:xfrm>
        </p:spPr>
        <p:txBody>
          <a:bodyPr>
            <a:normAutofit fontScale="90000"/>
          </a:bodyPr>
          <a:lstStyle/>
          <a:p>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税金</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の二重取り</a:t>
            </a:r>
            <a: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ごみ処理は</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地方自治体の役割</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無料って</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わけではない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159419" y="0"/>
            <a:ext cx="4932354" cy="6858000"/>
          </a:xfrm>
        </p:spPr>
      </p:pic>
      <p:sp>
        <p:nvSpPr>
          <p:cNvPr id="3" name="正方形/長方形 2"/>
          <p:cNvSpPr/>
          <p:nvPr/>
        </p:nvSpPr>
        <p:spPr>
          <a:xfrm>
            <a:off x="5757171" y="22527"/>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税金の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二重取り、市民の負担増</a:t>
            </a:r>
            <a:endParaRPr lang="ja-JP" altLang="en-US" dirty="0"/>
          </a:p>
        </p:txBody>
      </p:sp>
    </p:spTree>
    <p:extLst>
      <p:ext uri="{BB962C8B-B14F-4D97-AF65-F5344CB8AC3E}">
        <p14:creationId xmlns:p14="http://schemas.microsoft.com/office/powerpoint/2010/main" val="3926045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143000"/>
          </a:xfrm>
        </p:spPr>
        <p:txBody>
          <a:bodyPr/>
          <a:lstStyle/>
          <a:p>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お金の</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使い道</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7504" y="1988840"/>
            <a:ext cx="8928992" cy="4525963"/>
          </a:xfrm>
        </p:spPr>
        <p:txBody>
          <a:bodyPr>
            <a:normAutofit/>
          </a:bodyPr>
          <a:lstStyle/>
          <a:p>
            <a:pPr marL="0" indent="0">
              <a:buNone/>
            </a:pPr>
            <a:endParaRPr lang="en-US" altLang="ja-JP" sz="3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500" b="1" dirty="0" smtClean="0">
                <a:latin typeface="メイリオ" panose="020B0604030504040204" pitchFamily="50" charset="-128"/>
                <a:ea typeface="メイリオ" panose="020B0604030504040204" pitchFamily="50" charset="-128"/>
                <a:cs typeface="メイリオ" panose="020B0604030504040204" pitchFamily="50" charset="-128"/>
              </a:rPr>
              <a:t>①有料袋売上　　　</a:t>
            </a:r>
            <a:r>
              <a:rPr kumimoji="1" lang="ja-JP" altLang="en-US" sz="35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４億円</a:t>
            </a:r>
            <a:endParaRPr kumimoji="1" lang="en-US" altLang="ja-JP" sz="35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500" b="1" dirty="0" smtClean="0">
                <a:latin typeface="メイリオ" panose="020B0604030504040204" pitchFamily="50" charset="-128"/>
                <a:ea typeface="メイリオ" panose="020B0604030504040204" pitchFamily="50" charset="-128"/>
                <a:cs typeface="メイリオ" panose="020B0604030504040204" pitchFamily="50" charset="-128"/>
              </a:rPr>
              <a:t>②袋の作成・配送　</a:t>
            </a:r>
            <a:r>
              <a:rPr lang="ja-JP" altLang="en-US" sz="35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rPr>
              <a:t>２億円</a:t>
            </a:r>
            <a:endParaRPr kumimoji="1" lang="en-US" altLang="ja-JP" sz="35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500" b="1" dirty="0" smtClean="0">
                <a:latin typeface="メイリオ" panose="020B0604030504040204" pitchFamily="50" charset="-128"/>
                <a:ea typeface="メイリオ" panose="020B0604030504040204" pitchFamily="50" charset="-128"/>
                <a:cs typeface="メイリオ" panose="020B0604030504040204" pitchFamily="50" charset="-128"/>
              </a:rPr>
              <a:t>　　①</a:t>
            </a:r>
            <a:r>
              <a:rPr kumimoji="1" lang="ja-JP" altLang="en-US" sz="3500" b="1"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3500" b="1" dirty="0" smtClean="0">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3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２億円　をどう使うか？　</a:t>
            </a:r>
            <a:r>
              <a:rPr kumimoji="1" lang="ja-JP" altLang="en-US" sz="35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5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5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07504" y="6372036"/>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税金の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二重取り、市民の負担増</a:t>
            </a:r>
            <a:endParaRPr lang="ja-JP" altLang="en-US" dirty="0"/>
          </a:p>
        </p:txBody>
      </p:sp>
    </p:spTree>
    <p:extLst>
      <p:ext uri="{BB962C8B-B14F-4D97-AF65-F5344CB8AC3E}">
        <p14:creationId xmlns:p14="http://schemas.microsoft.com/office/powerpoint/2010/main" val="964979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2" y="382416"/>
            <a:ext cx="9144000" cy="6465324"/>
          </a:xfrm>
          <a:prstGeom prst="rect">
            <a:avLst/>
          </a:prstGeom>
        </p:spPr>
      </p:pic>
      <p:sp>
        <p:nvSpPr>
          <p:cNvPr id="4" name="タイトル 3"/>
          <p:cNvSpPr>
            <a:spLocks noGrp="1"/>
          </p:cNvSpPr>
          <p:nvPr>
            <p:ph type="title"/>
          </p:nvPr>
        </p:nvSpPr>
        <p:spPr>
          <a:xfrm>
            <a:off x="0" y="188640"/>
            <a:ext cx="9417963" cy="707886"/>
          </a:xfrm>
          <a:prstGeom prst="rect">
            <a:avLst/>
          </a:prstGeom>
        </p:spPr>
        <p:txBody>
          <a:bodyPr wrap="none">
            <a:spAutoFit/>
          </a:bodyPr>
          <a:lstStyle/>
          <a:p>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市「ごみの収集や処理には使いません！</a:t>
            </a:r>
            <a:endPar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07504" y="6372036"/>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税金の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二重取り、市民の負担増</a:t>
            </a:r>
            <a:endParaRPr lang="ja-JP" altLang="en-US" dirty="0"/>
          </a:p>
        </p:txBody>
      </p:sp>
      <p:sp>
        <p:nvSpPr>
          <p:cNvPr id="12" name="正方形/長方形 11"/>
          <p:cNvSpPr/>
          <p:nvPr/>
        </p:nvSpPr>
        <p:spPr>
          <a:xfrm>
            <a:off x="4708981" y="2431973"/>
            <a:ext cx="3744416" cy="14401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33CC"/>
              </a:solidFill>
            </a:endParaRPr>
          </a:p>
        </p:txBody>
      </p:sp>
    </p:spTree>
    <p:extLst>
      <p:ext uri="{BB962C8B-B14F-4D97-AF65-F5344CB8AC3E}">
        <p14:creationId xmlns:p14="http://schemas.microsoft.com/office/powerpoint/2010/main" val="929095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お金の動き</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マイル 5"/>
          <p:cNvSpPr/>
          <p:nvPr/>
        </p:nvSpPr>
        <p:spPr>
          <a:xfrm>
            <a:off x="777280" y="4293096"/>
            <a:ext cx="1274440" cy="12241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miyo\AppData\Local\Microsoft\Windows\Temporary Internet Files\Content.IE5\2Y7S8G5H\1024-cc-library0100054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700808"/>
            <a:ext cx="1656184" cy="16125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flipV="1">
            <a:off x="1691680" y="3313323"/>
            <a:ext cx="1512168" cy="69174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508104" y="3212976"/>
            <a:ext cx="1440160" cy="108012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3" name="スマイル 12"/>
          <p:cNvSpPr/>
          <p:nvPr/>
        </p:nvSpPr>
        <p:spPr>
          <a:xfrm>
            <a:off x="6311044" y="4445496"/>
            <a:ext cx="1274440" cy="12241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339752" y="4005064"/>
            <a:ext cx="1787669" cy="477054"/>
          </a:xfrm>
          <a:prstGeom prst="rect">
            <a:avLst/>
          </a:prstGeom>
          <a:noFill/>
        </p:spPr>
        <p:txBody>
          <a:bodyPr wrap="none" rtlCol="0">
            <a:spAutoFit/>
          </a:bodyPr>
          <a:lstStyle/>
          <a:p>
            <a:r>
              <a:rPr kumimoji="1"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高い袋買う</a:t>
            </a:r>
            <a:endParaRPr kumimoji="1" lang="ja-JP" altLang="en-US"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644008" y="3999220"/>
            <a:ext cx="1954381" cy="446276"/>
          </a:xfrm>
          <a:prstGeom prst="rect">
            <a:avLst/>
          </a:prstGeom>
          <a:noFill/>
        </p:spPr>
        <p:txBody>
          <a:bodyPr wrap="none" rtlCol="0">
            <a:spAutoFit/>
          </a:bodyPr>
          <a:lstStyle/>
          <a:p>
            <a:r>
              <a:rPr kumimoji="1" lang="ja-JP" altLang="en-US" sz="2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古紙回収する</a:t>
            </a:r>
            <a:endParaRPr kumimoji="1" lang="ja-JP" altLang="en-US" sz="2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045628" y="1488525"/>
            <a:ext cx="1146468" cy="477054"/>
          </a:xfrm>
          <a:prstGeom prst="rect">
            <a:avLst/>
          </a:prstGeom>
          <a:noFill/>
        </p:spPr>
        <p:txBody>
          <a:bodyPr wrap="none" rtlCol="0">
            <a:spAutoFit/>
          </a:bodyPr>
          <a:lstStyle/>
          <a:p>
            <a:r>
              <a:rPr kumimoji="1" lang="ja-JP" altLang="en-US" sz="25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金沢市</a:t>
            </a:r>
            <a:endParaRPr kumimoji="1" lang="ja-JP" altLang="en-US" sz="25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07504" y="6372036"/>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税金の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二重取り、市民の負担増</a:t>
            </a:r>
            <a:endParaRPr lang="ja-JP" altLang="en-US" dirty="0"/>
          </a:p>
        </p:txBody>
      </p:sp>
    </p:spTree>
    <p:extLst>
      <p:ext uri="{BB962C8B-B14F-4D97-AF65-F5344CB8AC3E}">
        <p14:creationId xmlns:p14="http://schemas.microsoft.com/office/powerpoint/2010/main" val="112925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50976" y="1153869"/>
            <a:ext cx="4032448" cy="5674642"/>
          </a:xfrm>
        </p:spPr>
        <p:txBody>
          <a:bodyPr>
            <a:norm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みなさん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よく使う４５</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L</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の袋は、１０枚で</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４５０円！！</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おむつや剪定枝・</a:t>
            </a:r>
            <a: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落ち葉、清掃ごみは</a:t>
            </a:r>
            <a: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3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300" b="1" dirty="0" smtClean="0">
                <a:latin typeface="メイリオ" panose="020B0604030504040204" pitchFamily="50" charset="-128"/>
                <a:ea typeface="メイリオ" panose="020B0604030504040204" pitchFamily="50" charset="-128"/>
                <a:cs typeface="メイリオ" panose="020B0604030504040204" pitchFamily="50" charset="-128"/>
              </a:rPr>
              <a:t>対象外</a:t>
            </a:r>
            <a:endParaRPr kumimoji="1" lang="ja-JP" altLang="en-US" sz="33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0770" y="0"/>
            <a:ext cx="5061044" cy="6858000"/>
          </a:xfrm>
        </p:spPr>
      </p:pic>
    </p:spTree>
    <p:extLst>
      <p:ext uri="{BB962C8B-B14F-4D97-AF65-F5344CB8AC3E}">
        <p14:creationId xmlns:p14="http://schemas.microsoft.com/office/powerpoint/2010/main" val="2904791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9294"/>
            <a:ext cx="8229600" cy="1143000"/>
          </a:xfrm>
        </p:spPr>
        <p:txBody>
          <a:bodyPr/>
          <a:lstStyle/>
          <a:p>
            <a:r>
              <a:rPr kumimoji="1"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売電収入はどこへ？</a:t>
            </a:r>
            <a:endParaRPr kumimoji="1"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908720"/>
            <a:ext cx="8748464" cy="4853132"/>
          </a:xfrm>
        </p:spPr>
        <p:txBody>
          <a:bodyPr>
            <a:normAutofit/>
          </a:bodyPr>
          <a:lstStyle/>
          <a:p>
            <a:pPr marL="0" indent="0">
              <a:buNone/>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二か所</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のごみ焼却施設の年間の</a:t>
            </a:r>
            <a:r>
              <a:rPr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売電収入</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億</a:t>
            </a:r>
            <a:r>
              <a:rPr lang="ja-JP" altLang="en-US" sz="2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会計の収入として</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処理。が、この</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売電収入</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は説明会でも説明なし。分別</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・資源化による収入は、平成</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年度予算では</a:t>
            </a:r>
            <a:r>
              <a:rPr lang="en-US" altLang="ja-JP"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千万円</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計上</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413125"/>
            <a:ext cx="5021394" cy="318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181198"/>
            <a:ext cx="5230813"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5882437" y="-626"/>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税金の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二重取り、市民の負担増</a:t>
            </a:r>
            <a:endParaRPr lang="ja-JP" altLang="en-US" dirty="0"/>
          </a:p>
        </p:txBody>
      </p:sp>
    </p:spTree>
    <p:extLst>
      <p:ext uri="{BB962C8B-B14F-4D97-AF65-F5344CB8AC3E}">
        <p14:creationId xmlns:p14="http://schemas.microsoft.com/office/powerpoint/2010/main" val="215549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0728"/>
            <a:ext cx="8229600" cy="1143000"/>
          </a:xfrm>
        </p:spPr>
        <p:txBody>
          <a:bodyPr>
            <a:normAutofit fontScale="90000"/>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不法投棄や不適正廃棄で</a:t>
            </a:r>
            <a: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新たな労力と費用</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332037"/>
            <a:ext cx="8579296" cy="4525963"/>
          </a:xfrm>
        </p:spPr>
        <p:txBody>
          <a:bodyPr>
            <a:normAutofit fontScale="92500"/>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素案：有料化と同時に対策を強化する</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市も起きることを認めている！</a:t>
            </a:r>
            <a:endParaRPr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警察</a:t>
            </a:r>
            <a:r>
              <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の連携</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でステーションをパトロール</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・不適正</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排出者へ</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のごみ出し指導強化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・パンフレットの全戸配布</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看板</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監視カメラ</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を設置</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加賀市ではコンビニへの持ち込みは増えらしい。</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923539" y="116632"/>
            <a:ext cx="3185487"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有料化がもたらす新たな課題</a:t>
            </a:r>
            <a:endParaRPr lang="ja-JP" altLang="en-US" dirty="0"/>
          </a:p>
        </p:txBody>
      </p:sp>
    </p:spTree>
    <p:extLst>
      <p:ext uri="{BB962C8B-B14F-4D97-AF65-F5344CB8AC3E}">
        <p14:creationId xmlns:p14="http://schemas.microsoft.com/office/powerpoint/2010/main" val="3321760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445624" cy="1143000"/>
          </a:xfrm>
        </p:spPr>
        <p:txBody>
          <a:bodyPr>
            <a:normAutofit fontScale="90000"/>
          </a:bodyPr>
          <a:lstStyle/>
          <a:p>
            <a:pPr algn="l"/>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5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5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他にやるべきことがある！</a:t>
            </a:r>
            <a:r>
              <a:rPr lang="en-US" altLang="ja-JP"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（日本</a:t>
            </a:r>
            <a:r>
              <a:rPr lang="ja-JP" altLang="en-US" sz="5000"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共産党の</a:t>
            </a:r>
            <a:r>
              <a:rPr lang="ja-JP" altLang="en-US"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提案）</a:t>
            </a:r>
            <a:r>
              <a:rPr lang="en-US" altLang="ja-JP"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5000"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・事業系ごみへの対策</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ごみにならない仕組みを作る</a:t>
            </a:r>
            <a: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0087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2363123"/>
            <a:ext cx="8229600" cy="4525963"/>
          </a:xfrm>
        </p:spPr>
        <p:txBody>
          <a:bodyPr>
            <a:normAutofit/>
          </a:bodyPr>
          <a:lstStyle/>
          <a:p>
            <a:pPr marL="0" indent="0">
              <a:buNone/>
            </a:pPr>
            <a:r>
              <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はじめに有料化実施ありきのやり方は、市民参加・協働の街づくりをも否定する</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もの。</a:t>
            </a:r>
            <a:endPar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0" y="188640"/>
            <a:ext cx="8532440" cy="1015663"/>
          </a:xfrm>
          <a:prstGeom prst="rect">
            <a:avLst/>
          </a:prstGeom>
        </p:spPr>
        <p:txBody>
          <a:bodyPr wrap="square">
            <a:spAutoFit/>
          </a:bodyPr>
          <a:lstStyle/>
          <a:p>
            <a:r>
              <a:rPr lang="en-US" altLang="ja-JP"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lang="ja-JP" altLang="en-US" sz="3000" dirty="0"/>
          </a:p>
        </p:txBody>
      </p:sp>
    </p:spTree>
    <p:extLst>
      <p:ext uri="{BB962C8B-B14F-4D97-AF65-F5344CB8AC3E}">
        <p14:creationId xmlns:p14="http://schemas.microsoft.com/office/powerpoint/2010/main" val="807634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 y="260648"/>
            <a:ext cx="9577064"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リサイクル可能な紙が捨てられてる！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9049696" cy="2952328"/>
          </a:xfrm>
        </p:spPr>
      </p:pic>
      <p:sp>
        <p:nvSpPr>
          <p:cNvPr id="3" name="正方形/長方形 2"/>
          <p:cNvSpPr/>
          <p:nvPr/>
        </p:nvSpPr>
        <p:spPr>
          <a:xfrm>
            <a:off x="5035183" y="6381328"/>
            <a:ext cx="4108817" cy="369332"/>
          </a:xfrm>
          <a:prstGeom prst="rect">
            <a:avLst/>
          </a:prstGeom>
        </p:spPr>
        <p:txBody>
          <a:bodyPr wrap="non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endParaRPr lang="ja-JP" altLang="en-US"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26489"/>
            <a:ext cx="4324841" cy="2831511"/>
          </a:xfrm>
          <a:prstGeom prst="rect">
            <a:avLst/>
          </a:prstGeom>
        </p:spPr>
      </p:pic>
    </p:spTree>
    <p:extLst>
      <p:ext uri="{BB962C8B-B14F-4D97-AF65-F5344CB8AC3E}">
        <p14:creationId xmlns:p14="http://schemas.microsoft.com/office/powerpoint/2010/main" val="2823941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143000"/>
          </a:xfrm>
        </p:spPr>
        <p:txBody>
          <a:bodyPr>
            <a:normAutofit/>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古紙回収</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場所を増やす</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2306214"/>
            <a:ext cx="8579296" cy="4525963"/>
          </a:xfrm>
        </p:spPr>
        <p:txBody>
          <a:bodyPr>
            <a:normAutofit/>
          </a:bodyPr>
          <a:lstStyle/>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・古紙を出す集団回収が減っている！</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・資源・ごみステーションにも出せるように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・１０地区を対象にモデル事業も</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行い好評価</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資源</a:t>
            </a: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回収</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のステーション</a:t>
            </a:r>
            <a:r>
              <a:rPr lang="en-US" altLang="ja-JP" sz="25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月１回</a:t>
            </a:r>
            <a:endParaRPr kumimoji="1"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500" b="1" dirty="0" smtClean="0">
                <a:latin typeface="メイリオ" panose="020B0604030504040204" pitchFamily="50" charset="-128"/>
                <a:ea typeface="メイリオ" panose="020B0604030504040204" pitchFamily="50" charset="-128"/>
                <a:cs typeface="メイリオ" panose="020B0604030504040204" pitchFamily="50" charset="-128"/>
              </a:rPr>
              <a:t>古紙や雑紙などを集める</a:t>
            </a:r>
            <a:endParaRPr lang="en-US" altLang="ja-JP" sz="2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全市的に</a:t>
            </a:r>
            <a:r>
              <a:rPr lang="ja-JP" altLang="en-US"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やれる</a:t>
            </a:r>
            <a:r>
              <a:rPr lang="ja-JP" altLang="en-US" sz="2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よう積極的に取り組むもう！</a:t>
            </a:r>
            <a:endParaRPr kumimoji="1" lang="ja-JP" altLang="en-US" sz="2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035183" y="27409"/>
            <a:ext cx="4108817" cy="369332"/>
          </a:xfrm>
          <a:prstGeom prst="rect">
            <a:avLst/>
          </a:prstGeom>
        </p:spPr>
        <p:txBody>
          <a:bodyPr wrap="non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endParaRPr lang="ja-JP" altLang="en-US" dirty="0"/>
          </a:p>
        </p:txBody>
      </p:sp>
    </p:spTree>
    <p:extLst>
      <p:ext uri="{BB962C8B-B14F-4D97-AF65-F5344CB8AC3E}">
        <p14:creationId xmlns:p14="http://schemas.microsoft.com/office/powerpoint/2010/main" val="2652828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3717032"/>
            <a:ext cx="4571999" cy="31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25135" y="620688"/>
            <a:ext cx="7416824" cy="5016758"/>
          </a:xfrm>
          <a:prstGeom prst="rect">
            <a:avLst/>
          </a:prstGeom>
          <a:noFill/>
        </p:spPr>
        <p:txBody>
          <a:bodyPr wrap="square" rtlCol="0">
            <a:spAutoFit/>
          </a:bodyPr>
          <a:lstStyle/>
          <a:p>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★ストアくるステーション</a:t>
            </a:r>
            <a:endParaRPr kumimoji="1"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９</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か所に資源回収場所を市が設置</a:t>
            </a:r>
            <a:endPar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数を増やし古紙ももっとさせるように！</a:t>
            </a:r>
            <a:endPar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他にも商店独自に設置している</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ところ</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も多数</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あります。</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5020979" y="5375"/>
            <a:ext cx="4108817" cy="369332"/>
          </a:xfrm>
          <a:prstGeom prst="rect">
            <a:avLst/>
          </a:prstGeom>
        </p:spPr>
        <p:txBody>
          <a:bodyPr wrap="non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endParaRPr lang="ja-JP" altLang="en-US" dirty="0"/>
          </a:p>
        </p:txBody>
      </p:sp>
    </p:spTree>
    <p:extLst>
      <p:ext uri="{BB962C8B-B14F-4D97-AF65-F5344CB8AC3E}">
        <p14:creationId xmlns:p14="http://schemas.microsoft.com/office/powerpoint/2010/main" val="2144112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42" y="548680"/>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自己搬入</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の周知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844824"/>
            <a:ext cx="8229600" cy="4525963"/>
          </a:xfrm>
        </p:spPr>
        <p:txBody>
          <a:bodyPr>
            <a:normAutofit lnSpcReduction="10000"/>
          </a:bodyPr>
          <a:lstStyle/>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東部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管理センター・西部管理センター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・日曜日の午前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時～午後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４時</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西部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環境エネルギーセンター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平日</a:t>
            </a:r>
            <a:r>
              <a:rPr lang="ja-JP" altLang="en-US"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の午後１時～午後９時</a:t>
            </a: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・日曜日の午前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時～午後９時</a:t>
            </a: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（祝日も持ち込み可能です。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午後</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９時過ぎたら門前にも置いておける！ </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412492" y="6150802"/>
            <a:ext cx="701101" cy="707197"/>
          </a:xfrm>
          <a:prstGeom prst="rect">
            <a:avLst/>
          </a:prstGeom>
        </p:spPr>
      </p:pic>
      <p:sp>
        <p:nvSpPr>
          <p:cNvPr id="6" name="テキスト ボックス 5"/>
          <p:cNvSpPr txBox="1"/>
          <p:nvPr/>
        </p:nvSpPr>
        <p:spPr>
          <a:xfrm>
            <a:off x="2051720" y="87015"/>
            <a:ext cx="6984776" cy="861774"/>
          </a:xfrm>
          <a:prstGeom prst="rect">
            <a:avLst/>
          </a:prstGeom>
          <a:noFill/>
        </p:spPr>
        <p:txBody>
          <a:bodyPr wrap="square" rtlCol="0">
            <a:spAutoFit/>
          </a:bodyPr>
          <a:lstStyle/>
          <a:p>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
        <p:nvSpPr>
          <p:cNvPr id="5" name="正方形/長方形 4"/>
          <p:cNvSpPr/>
          <p:nvPr/>
        </p:nvSpPr>
        <p:spPr>
          <a:xfrm>
            <a:off x="5035183" y="0"/>
            <a:ext cx="4108817" cy="369332"/>
          </a:xfrm>
          <a:prstGeom prst="rect">
            <a:avLst/>
          </a:prstGeom>
        </p:spPr>
        <p:txBody>
          <a:bodyPr wrap="non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endParaRPr lang="ja-JP" altLang="en-US" dirty="0"/>
          </a:p>
        </p:txBody>
      </p:sp>
    </p:spTree>
    <p:extLst>
      <p:ext uri="{BB962C8B-B14F-4D97-AF65-F5344CB8AC3E}">
        <p14:creationId xmlns:p14="http://schemas.microsoft.com/office/powerpoint/2010/main" val="1797055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04864"/>
            <a:ext cx="339472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西部環境</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エネルギー</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センター</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3414"/>
            <a:ext cx="5073144" cy="6764192"/>
          </a:xfrm>
        </p:spPr>
      </p:pic>
      <p:sp>
        <p:nvSpPr>
          <p:cNvPr id="5" name="テキスト ボックス 4"/>
          <p:cNvSpPr txBox="1"/>
          <p:nvPr/>
        </p:nvSpPr>
        <p:spPr>
          <a:xfrm>
            <a:off x="0" y="5978769"/>
            <a:ext cx="6984776" cy="861774"/>
          </a:xfrm>
          <a:prstGeom prst="rect">
            <a:avLst/>
          </a:prstGeom>
          <a:noFill/>
        </p:spPr>
        <p:txBody>
          <a:bodyPr wrap="square" rtlCol="0">
            <a:spAutoFit/>
          </a:bodyPr>
          <a:lstStyle/>
          <a:p>
            <a: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p>
        </p:txBody>
      </p:sp>
      <p:sp>
        <p:nvSpPr>
          <p:cNvPr id="3" name="正方形/長方形 2"/>
          <p:cNvSpPr/>
          <p:nvPr/>
        </p:nvSpPr>
        <p:spPr>
          <a:xfrm>
            <a:off x="0" y="6415031"/>
            <a:ext cx="4108817" cy="369332"/>
          </a:xfrm>
          <a:prstGeom prst="rect">
            <a:avLst/>
          </a:prstGeom>
        </p:spPr>
        <p:txBody>
          <a:bodyPr wrap="non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資源ごみを出しやすくする環境づくり</a:t>
            </a:r>
            <a:endParaRPr lang="ja-JP" altLang="en-US" dirty="0"/>
          </a:p>
        </p:txBody>
      </p:sp>
    </p:spTree>
    <p:extLst>
      <p:ext uri="{BB962C8B-B14F-4D97-AF65-F5344CB8AC3E}">
        <p14:creationId xmlns:p14="http://schemas.microsoft.com/office/powerpoint/2010/main" val="3244510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系</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ごみが多い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0" y="1600204"/>
            <a:ext cx="9252520" cy="4525963"/>
          </a:xfrm>
        </p:spPr>
        <p:txBody>
          <a:bodyPr>
            <a:normAutofit/>
          </a:bodyPr>
          <a:lstStyle/>
          <a:p>
            <a:r>
              <a:rPr lang="ja-JP" altLang="en-US" sz="4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中核市で多い順で５位</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（平成２４年）</a:t>
            </a:r>
            <a:endParaRPr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資源化</a:t>
            </a:r>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が進んでいない</a:t>
            </a:r>
            <a:endParaRPr kumimoji="1"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廃棄物処理手数料引き上げの話が出ましたが、指導の徹底など可能ではないか</a:t>
            </a:r>
            <a:endParaRPr kumimoji="1"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6335688" y="6188714"/>
            <a:ext cx="2808312" cy="646331"/>
          </a:xfrm>
          <a:prstGeom prst="rect">
            <a:avLst/>
          </a:prstGeom>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事業系ごみへの対策</a:t>
            </a: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lang="ja-JP" altLang="en-US" dirty="0"/>
          </a:p>
        </p:txBody>
      </p:sp>
    </p:spTree>
    <p:extLst>
      <p:ext uri="{BB962C8B-B14F-4D97-AF65-F5344CB8AC3E}">
        <p14:creationId xmlns:p14="http://schemas.microsoft.com/office/powerpoint/2010/main" val="336513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568" y="1094232"/>
            <a:ext cx="2826616" cy="5638510"/>
          </a:xfrm>
          <a:prstGeom prst="rect">
            <a:avLst/>
          </a:prstGeom>
        </p:spPr>
      </p:pic>
      <p:sp>
        <p:nvSpPr>
          <p:cNvPr id="5" name="テキスト ボックス 4"/>
          <p:cNvSpPr txBox="1"/>
          <p:nvPr/>
        </p:nvSpPr>
        <p:spPr>
          <a:xfrm>
            <a:off x="1475656" y="386346"/>
            <a:ext cx="5827236" cy="707886"/>
          </a:xfrm>
          <a:prstGeom prst="rect">
            <a:avLst/>
          </a:prstGeom>
          <a:noFill/>
        </p:spPr>
        <p:txBody>
          <a:bodyPr wrap="none" rtlCol="0">
            <a:spAutoFit/>
          </a:bodyPr>
          <a:lstStyle/>
          <a:p>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理解得られた？？？？？</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726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935" y="694838"/>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製造・販売段階から！</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7506" y="1988844"/>
            <a:ext cx="9145016" cy="4525963"/>
          </a:xfrm>
        </p:spPr>
        <p:txBody>
          <a:bodyPr>
            <a:normAutofit fontScale="92500" lnSpcReduction="20000"/>
          </a:bodyPr>
          <a:lstStyle/>
          <a:p>
            <a:pPr marL="0" indent="0">
              <a:buNone/>
            </a:pP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★製造段階でのごみにならない製品づくり</a:t>
            </a:r>
            <a:endParaRPr kumimoji="1" lang="en-US" altLang="ja-JP"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★お店などの過剰包装を減らす努力</a:t>
            </a:r>
            <a:endParaRPr kumimoji="1" lang="en-US" altLang="ja-JP"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が必要！</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日本の法律は、</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製造</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者</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よりも地方自治体や</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国民に責任をおしつけている！</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地方自治体</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も、実は声をあげている！</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388424" y="6121577"/>
            <a:ext cx="701101" cy="707197"/>
          </a:xfrm>
          <a:prstGeom prst="rect">
            <a:avLst/>
          </a:prstGeom>
        </p:spPr>
      </p:pic>
      <p:sp>
        <p:nvSpPr>
          <p:cNvPr id="5" name="角丸四角形吹き出し 4"/>
          <p:cNvSpPr/>
          <p:nvPr/>
        </p:nvSpPr>
        <p:spPr>
          <a:xfrm>
            <a:off x="7020272" y="692696"/>
            <a:ext cx="2123728" cy="10801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ドイツなど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では法律で</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仕組みがある</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067944" y="-18879"/>
            <a:ext cx="5184576" cy="553998"/>
          </a:xfrm>
          <a:prstGeom prst="rect">
            <a:avLst/>
          </a:prstGeom>
          <a:noFill/>
        </p:spPr>
        <p:txBody>
          <a:bodyPr wrap="square" rtlCol="0">
            <a:spAutoFit/>
          </a:bodyPr>
          <a:lstStyle/>
          <a:p>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ごみ</a:t>
            </a:r>
            <a:r>
              <a:rPr lang="ja-JP" altLang="en-US" sz="3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にならない仕組み</a:t>
            </a:r>
            <a:r>
              <a:rPr lang="ja-JP" altLang="en-US" sz="3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を作る</a:t>
            </a:r>
            <a:endParaRPr kumimoji="1" lang="ja-JP" altLang="en-US" sz="3000" dirty="0"/>
          </a:p>
        </p:txBody>
      </p:sp>
    </p:spTree>
    <p:extLst>
      <p:ext uri="{BB962C8B-B14F-4D97-AF65-F5344CB8AC3E}">
        <p14:creationId xmlns:p14="http://schemas.microsoft.com/office/powerpoint/2010/main" val="127071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全国どこでもやってるし仕方ない？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600204"/>
            <a:ext cx="8784976" cy="4525963"/>
          </a:xfrm>
        </p:spPr>
        <p:txBody>
          <a:bodyPr/>
          <a:lstStyle/>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全市町村</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は６割だけど、人口比</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は４割</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しかも、中核市では　</a:t>
            </a: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２３％　　　１０市</a:t>
            </a:r>
            <a:r>
              <a:rPr kumimoji="1" lang="en-US" altLang="ja-JP" sz="4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４３市</a:t>
            </a:r>
            <a:endParaRPr kumimoji="1" lang="en-US" altLang="ja-JP" sz="40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83695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p:spPr>
        <p:txBody>
          <a:bodyPr>
            <a:normAutofit fontScale="90000"/>
          </a:bodyPr>
          <a:lstStyle/>
          <a:p>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有料化せず取り組んでいる都市を</a:t>
            </a:r>
            <a:r>
              <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見習おう！</a:t>
            </a:r>
            <a:r>
              <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2329660"/>
            <a:ext cx="8686800" cy="4525963"/>
          </a:xfrm>
        </p:spPr>
        <p:txBody>
          <a:bodyPr>
            <a:normAutofit/>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・鹿児島　志布志市</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リサイクル率７４％</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・富山市　８か所の資源回収ステーション</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・金沢市　婦人会の段ボールコンポスト</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町会で資源ごみステーション管理</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金沢市</a:t>
            </a:r>
            <a:r>
              <a:rPr lang="ja-JP" altLang="en-US"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も市民の協力で進んできた！</a:t>
            </a:r>
            <a:endParaRPr kumimoji="1" lang="en-US" altLang="ja-JP" b="1" dirty="0" smtClean="0">
              <a:solidFill>
                <a:srgbClr val="FF33CC"/>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159224" y="-780"/>
            <a:ext cx="6984776" cy="861774"/>
          </a:xfrm>
          <a:prstGeom prst="rect">
            <a:avLst/>
          </a:prstGeom>
          <a:noFill/>
        </p:spPr>
        <p:txBody>
          <a:bodyPr wrap="square" rtlCol="0">
            <a:spAutoFit/>
          </a:bodyPr>
          <a:lstStyle/>
          <a:p>
            <a:r>
              <a:rPr lang="en-US" altLang="ja-JP" sz="25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5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500" dirty="0">
              <a:solidFill>
                <a:srgbClr val="0000FF"/>
              </a:solidFill>
            </a:endParaRPr>
          </a:p>
        </p:txBody>
      </p:sp>
    </p:spTree>
    <p:extLst>
      <p:ext uri="{BB962C8B-B14F-4D97-AF65-F5344CB8AC3E}">
        <p14:creationId xmlns:p14="http://schemas.microsoft.com/office/powerpoint/2010/main" val="2380637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1715"/>
            <a:ext cx="9345286" cy="6607645"/>
          </a:xfrm>
        </p:spPr>
      </p:pic>
      <p:sp>
        <p:nvSpPr>
          <p:cNvPr id="3" name="正方形/長方形 2"/>
          <p:cNvSpPr/>
          <p:nvPr/>
        </p:nvSpPr>
        <p:spPr>
          <a:xfrm>
            <a:off x="2267744" y="3861048"/>
            <a:ext cx="2304256" cy="237626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33CC"/>
              </a:solidFill>
            </a:endParaRPr>
          </a:p>
        </p:txBody>
      </p:sp>
    </p:spTree>
    <p:extLst>
      <p:ext uri="{BB962C8B-B14F-4D97-AF65-F5344CB8AC3E}">
        <p14:creationId xmlns:p14="http://schemas.microsoft.com/office/powerpoint/2010/main" val="4252084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4744"/>
            <a:ext cx="822960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市長は、ごみ処理費用を減らして</a:t>
            </a:r>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子どもや未来のため</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経費の削減、施設の</a:t>
            </a:r>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コンパクト化</a:t>
            </a:r>
            <a:r>
              <a:rPr kumimoji="1"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と言うが・・</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4293096"/>
            <a:ext cx="8229600" cy="4525963"/>
          </a:xfrm>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新たな恒久財源を税収以外で確保したいのではないか？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0522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というのも、</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21" y="2348880"/>
            <a:ext cx="9093879" cy="4320480"/>
          </a:xfrm>
        </p:spPr>
      </p:pic>
    </p:spTree>
    <p:extLst>
      <p:ext uri="{BB962C8B-B14F-4D97-AF65-F5344CB8AC3E}">
        <p14:creationId xmlns:p14="http://schemas.microsoft.com/office/powerpoint/2010/main" val="6564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0"/>
            <a:ext cx="8244408" cy="5829054"/>
          </a:xfrm>
        </p:spPr>
      </p:pic>
      <p:sp>
        <p:nvSpPr>
          <p:cNvPr id="5" name="テキスト ボックス 4"/>
          <p:cNvSpPr txBox="1"/>
          <p:nvPr/>
        </p:nvSpPr>
        <p:spPr>
          <a:xfrm>
            <a:off x="179512" y="5722223"/>
            <a:ext cx="9289032" cy="784830"/>
          </a:xfrm>
          <a:prstGeom prst="rect">
            <a:avLst/>
          </a:prstGeom>
          <a:noFill/>
        </p:spPr>
        <p:txBody>
          <a:bodyPr wrap="square" rtlCol="0">
            <a:spAutoFit/>
          </a:bodyPr>
          <a:lstStyle/>
          <a:p>
            <a:r>
              <a:rPr lang="en-US" altLang="ja-JP" sz="4500" b="1" dirty="0" smtClean="0">
                <a:latin typeface="メイリオ" panose="020B0604030504040204" pitchFamily="50" charset="-128"/>
                <a:ea typeface="メイリオ" panose="020B0604030504040204" pitchFamily="50" charset="-128"/>
                <a:cs typeface="メイリオ" panose="020B0604030504040204" pitchFamily="50" charset="-128"/>
              </a:rPr>
              <a:t>64</a:t>
            </a:r>
            <a:r>
              <a:rPr lang="ja-JP" altLang="en-US" sz="4500" b="1" dirty="0" smtClean="0">
                <a:latin typeface="メイリオ" panose="020B0604030504040204" pitchFamily="50" charset="-128"/>
                <a:ea typeface="メイリオ" panose="020B0604030504040204" pitchFamily="50" charset="-128"/>
                <a:cs typeface="メイリオ" panose="020B0604030504040204" pitchFamily="50" charset="-128"/>
              </a:rPr>
              <a:t>億円！！しかも半分が議会！？</a:t>
            </a:r>
            <a:endParaRPr kumimoji="1" lang="ja-JP" altLang="en-US" sz="45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763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議員報酬引き上げ？</a:t>
            </a:r>
            <a:endParaRPr kumimoji="1"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988840"/>
            <a:ext cx="8229600" cy="4525963"/>
          </a:xfrm>
        </p:spPr>
        <p:txBody>
          <a:bodyPr>
            <a:normAutofit fontScale="92500" lnSpcReduction="20000"/>
          </a:bodyPr>
          <a:lstStyle/>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中核市中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５位！の高さ</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他都市では引き下げ</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行われて</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いる中</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中核市でトップになりました・・</a:t>
            </a:r>
            <a:endPar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共産党会派以外、全会派が引き上げを求めているという異様さ・・・</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20435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676456" cy="1143000"/>
          </a:xfrm>
        </p:spPr>
        <p:txBody>
          <a:bodyPr>
            <a:normAutofit fontScale="90000"/>
          </a:bodyPr>
          <a:lstStyle/>
          <a:p>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有料化の議論を巻き起こそう！</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＊ごみ有料化は市民負担を増やし、</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地方自治体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の形を大きく変えるもの</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→税金とは何か？地方自治体とは何か？を考えるきっかけに</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6697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なとりくみ！</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25" y="1902314"/>
            <a:ext cx="3456350" cy="4843438"/>
          </a:xfrm>
          <a:prstGeom prst="rect">
            <a:avLst/>
          </a:prstGeom>
        </p:spPr>
      </p:pic>
      <p:sp>
        <p:nvSpPr>
          <p:cNvPr id="5" name="テキスト ボックス 4"/>
          <p:cNvSpPr txBox="1"/>
          <p:nvPr/>
        </p:nvSpPr>
        <p:spPr>
          <a:xfrm>
            <a:off x="251520" y="1403484"/>
            <a:ext cx="3775393"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★署名をあつめよう！</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109628" y="908720"/>
            <a:ext cx="4801314" cy="1862048"/>
          </a:xfrm>
          <a:prstGeom prst="rect">
            <a:avLst/>
          </a:prstGeom>
          <a:noFill/>
        </p:spPr>
        <p:txBody>
          <a:bodyPr wrap="none" rtlCol="0">
            <a:spAutoFit/>
          </a:bodyPr>
          <a:lstStyle/>
          <a:p>
            <a:endParaRPr kumimoji="1" lang="en-US" altLang="ja-JP" sz="2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★説明会に参加して意見を</a:t>
            </a:r>
            <a:endParaRPr lang="en-US" altLang="ja-JP"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言おう！</a:t>
            </a:r>
            <a:endParaRPr lang="en-US" altLang="ja-JP" sz="3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8442898" y="6160068"/>
            <a:ext cx="701101" cy="70719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779" y="2289106"/>
            <a:ext cx="3151549" cy="4456646"/>
          </a:xfrm>
          <a:prstGeom prst="rect">
            <a:avLst/>
          </a:prstGeom>
        </p:spPr>
      </p:pic>
    </p:spTree>
    <p:extLst>
      <p:ext uri="{BB962C8B-B14F-4D97-AF65-F5344CB8AC3E}">
        <p14:creationId xmlns:p14="http://schemas.microsoft.com/office/powerpoint/2010/main" val="280833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492896"/>
            <a:ext cx="9417963" cy="784830"/>
          </a:xfrm>
          <a:prstGeom prst="rect">
            <a:avLst/>
          </a:prstGeom>
          <a:noFill/>
        </p:spPr>
        <p:txBody>
          <a:bodyPr wrap="none" rtlCol="0">
            <a:spAutoFit/>
          </a:bodyPr>
          <a:lstStyle/>
          <a:p>
            <a:r>
              <a:rPr lang="ja-JP" altLang="en-US" sz="4500" b="1" dirty="0" smtClean="0">
                <a:solidFill>
                  <a:srgbClr val="FF0000"/>
                </a:solidFill>
                <a:latin typeface="メイリオ" panose="020B0604030504040204" pitchFamily="50" charset="-128"/>
                <a:ea typeface="メイリオ" panose="020B0604030504040204" pitchFamily="50" charset="-128"/>
              </a:rPr>
              <a:t>ごみの有料化は決まっていません！</a:t>
            </a:r>
            <a:endParaRPr kumimoji="1" lang="ja-JP" altLang="en-US" sz="45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458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320" y="517338"/>
            <a:ext cx="8452955"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これまでの流れ</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5228" y="1397191"/>
            <a:ext cx="9071723" cy="4924425"/>
          </a:xfrm>
          <a:prstGeom prst="rect">
            <a:avLst/>
          </a:prstGeom>
          <a:noFill/>
        </p:spPr>
        <p:txBody>
          <a:bodyPr wrap="square" rtlCol="0">
            <a:spAutoFit/>
          </a:bodyPr>
          <a:lstStyle/>
          <a:p>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26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第５期ごみ処理基本計画策定　</a:t>
            </a:r>
            <a:endParaRPr lang="en-US" altLang="ja-JP" sz="2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「ごみ有料化の方針」</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が盛り込まれ、市長が議会で方針を</a:t>
            </a:r>
            <a:endPar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明言。</a:t>
            </a:r>
            <a:r>
              <a:rPr lang="en-US" altLang="ja-JP" sz="26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6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３月　パブリックコメント実施</a:t>
            </a:r>
            <a:endPar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１０月　家庭ごみ有料化の</a:t>
            </a:r>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素案</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がつくられる</a:t>
            </a:r>
            <a:endPar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１１月～１２月　パブリックコメント実施</a:t>
            </a:r>
            <a:endParaRPr kumimoji="1"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１月　</a:t>
            </a:r>
            <a:r>
              <a:rPr kumimoji="1" lang="ja-JP" altLang="en-US" sz="2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廃棄物対策総合審議会</a:t>
            </a:r>
            <a:r>
              <a:rPr kumimoji="1"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600" b="1" dirty="0">
                <a:latin typeface="メイリオ" panose="020B0604030504040204" pitchFamily="50" charset="-128"/>
                <a:ea typeface="メイリオ" panose="020B0604030504040204" pitchFamily="50" charset="-128"/>
                <a:cs typeface="メイリオ" panose="020B0604030504040204" pitchFamily="50" charset="-128"/>
              </a:rPr>
              <a:t>諮問</a:t>
            </a:r>
            <a:endParaRPr kumimoji="1"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２月　</a:t>
            </a:r>
            <a:r>
              <a:rPr lang="ja-JP" altLang="en-US" sz="2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廃棄物対策総合審議会</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から答申</a:t>
            </a:r>
            <a:endPar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　３月議会には条例案などは出ず！</a:t>
            </a:r>
            <a:endPar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４月</a:t>
            </a:r>
            <a:r>
              <a:rPr lang="ja-JP" altLang="en-US" sz="2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市内９ブロックで説明会</a:t>
            </a:r>
            <a:endPar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600" b="1" dirty="0" smtClean="0">
                <a:latin typeface="メイリオ" panose="020B0604030504040204" pitchFamily="50" charset="-128"/>
                <a:ea typeface="メイリオ" panose="020B0604030504040204" pitchFamily="50" charset="-128"/>
                <a:cs typeface="メイリオ" panose="020B0604030504040204" pitchFamily="50" charset="-128"/>
              </a:rPr>
              <a:t>年　その後、各校下ごとに説明会</a:t>
            </a:r>
            <a:endParaRPr lang="en-US" altLang="ja-JP" sz="2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8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rPr>
              <a:t>年　現在　全町会、マンションで説明会開催中</a:t>
            </a:r>
            <a:endParaRPr lang="en-US" altLang="ja-JP" sz="2800"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442899" y="6150802"/>
            <a:ext cx="701101" cy="707197"/>
          </a:xfrm>
          <a:prstGeom prst="rect">
            <a:avLst/>
          </a:prstGeom>
        </p:spPr>
      </p:pic>
    </p:spTree>
    <p:extLst>
      <p:ext uri="{BB962C8B-B14F-4D97-AF65-F5344CB8AC3E}">
        <p14:creationId xmlns:p14="http://schemas.microsoft.com/office/powerpoint/2010/main" val="427578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3634"/>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廃棄物対策総合審議会</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6" t="20371" r="27814" b="-3395"/>
          <a:stretch/>
        </p:blipFill>
        <p:spPr bwMode="auto">
          <a:xfrm>
            <a:off x="1907704" y="980728"/>
            <a:ext cx="5960400" cy="607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33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2767" y="1675570"/>
            <a:ext cx="9156986" cy="4718713"/>
          </a:xfrm>
          <a:prstGeom prst="rect">
            <a:avLst/>
          </a:prstGeom>
        </p:spPr>
      </p:pic>
      <p:sp>
        <p:nvSpPr>
          <p:cNvPr id="2" name="テキスト ボックス 1"/>
          <p:cNvSpPr txBox="1"/>
          <p:nvPr/>
        </p:nvSpPr>
        <p:spPr>
          <a:xfrm>
            <a:off x="2540675" y="404664"/>
            <a:ext cx="3262432" cy="553998"/>
          </a:xfrm>
          <a:prstGeom prst="rect">
            <a:avLst/>
          </a:prstGeom>
          <a:noFill/>
        </p:spPr>
        <p:txBody>
          <a:bodyPr wrap="none" rtlCol="0">
            <a:spAutoFit/>
          </a:bodyPr>
          <a:lstStyle/>
          <a:p>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3000" b="1" dirty="0" smtClean="0">
                <a:latin typeface="メイリオ" panose="020B0604030504040204" pitchFamily="50" charset="-128"/>
                <a:ea typeface="メイリオ" panose="020B0604030504040204" pitchFamily="50" charset="-128"/>
                <a:cs typeface="メイリオ" panose="020B0604030504040204" pitchFamily="50" charset="-128"/>
              </a:rPr>
              <a:t>議会の開催日程</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3333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31546" t="4922" r="31927" b="581"/>
          <a:stretch/>
        </p:blipFill>
        <p:spPr>
          <a:xfrm>
            <a:off x="1979712" y="-54768"/>
            <a:ext cx="4752529" cy="6912768"/>
          </a:xfrm>
          <a:prstGeom prst="rect">
            <a:avLst/>
          </a:prstGeom>
        </p:spPr>
      </p:pic>
      <p:sp>
        <p:nvSpPr>
          <p:cNvPr id="2" name="タイトル 1"/>
          <p:cNvSpPr>
            <a:spLocks noGrp="1"/>
          </p:cNvSpPr>
          <p:nvPr>
            <p:ph type="title"/>
          </p:nvPr>
        </p:nvSpPr>
        <p:spPr>
          <a:xfrm>
            <a:off x="467544" y="548680"/>
            <a:ext cx="8229600" cy="1143000"/>
          </a:xfrm>
        </p:spPr>
        <p:txBody>
          <a:bodyPr>
            <a:normAutofit fontScale="90000"/>
          </a:bodyPr>
          <a:lstStyle/>
          <a:p>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２月の審議会では、町会連合会と校下婦人会は</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全面的に</a:t>
            </a:r>
            <a:r>
              <a:rPr kumimoji="1"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賛成にはなりませんでした。</a:t>
            </a:r>
            <a:endParaRPr kumimoji="1"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37322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992</Words>
  <Application>Microsoft Office PowerPoint</Application>
  <PresentationFormat>画面に合わせる (4:3)</PresentationFormat>
  <Paragraphs>214</Paragraphs>
  <Slides>49</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49</vt:i4>
      </vt:variant>
    </vt:vector>
  </HeadingPairs>
  <TitlesOfParts>
    <vt:vector size="54" baseType="lpstr">
      <vt:lpstr>ＭＳ Ｐゴシック</vt:lpstr>
      <vt:lpstr>メイリオ</vt:lpstr>
      <vt:lpstr>Arial</vt:lpstr>
      <vt:lpstr>Calibri</vt:lpstr>
      <vt:lpstr>Office ​​テーマ</vt:lpstr>
      <vt:lpstr>PowerPoint プレゼンテーション</vt:lpstr>
      <vt:lpstr>ごみ有料化とは？</vt:lpstr>
      <vt:lpstr>みなさんが よく使う４５Lの袋は、１０枚で ４５０円！！  おむつや剪定枝・ 落ち葉、清掃ごみは 対象外</vt:lpstr>
      <vt:lpstr>PowerPoint プレゼンテーション</vt:lpstr>
      <vt:lpstr>PowerPoint プレゼンテーション</vt:lpstr>
      <vt:lpstr>これまでの流れ </vt:lpstr>
      <vt:lpstr>廃棄物対策総合審議会</vt:lpstr>
      <vt:lpstr>PowerPoint プレゼンテーション</vt:lpstr>
      <vt:lpstr>２月の審議会では、町会連合会と校下婦人会は全面的に賛成にはなりませんでした。</vt:lpstr>
      <vt:lpstr>PowerPoint プレゼンテーション</vt:lpstr>
      <vt:lpstr>パブリックコメント  ・第五期ごみ処理基本計画について  ３２件の意見のうち、２２件がごみ有料化で慎重、反対  ・ごみ有料化素案について  のべ３０１件の意見 賛否についての記述があるもののうち、「賛成、やむを得ない」が４９件、「反対、疑問」が９４件と圧倒的 </vt:lpstr>
      <vt:lpstr>署名およそ４０００筆・陳情も 提出しました！</vt:lpstr>
      <vt:lpstr>          ごみ有料化のつっこみどころ  ・有料化で本当にごみは減るのか？  ・金沢市の家庭ごみは減っている。  ・税金の二重取り、市民の負担増  ・有料化がもたらす新たな課題 （不法投棄＆不適正廃棄、市民・町会負担の増大）  </vt:lpstr>
      <vt:lpstr>市の言い分</vt:lpstr>
      <vt:lpstr>PowerPoint プレゼンテーション</vt:lpstr>
      <vt:lpstr>加賀市の例</vt:lpstr>
      <vt:lpstr>金沢市の家庭ごみは減っている。 </vt:lpstr>
      <vt:lpstr>PowerPoint プレゼンテーション</vt:lpstr>
      <vt:lpstr>PowerPoint プレゼンテーション</vt:lpstr>
      <vt:lpstr>   </vt:lpstr>
      <vt:lpstr>PowerPoint プレゼンテーション</vt:lpstr>
      <vt:lpstr>PowerPoint プレゼンテーション</vt:lpstr>
      <vt:lpstr>目標は達成していた！</vt:lpstr>
      <vt:lpstr>しかし！  資源化率が減ったのは市の分別変更が原因じゃないの？</vt:lpstr>
      <vt:lpstr>PowerPoint プレゼンテーション</vt:lpstr>
      <vt:lpstr>税金の二重取り  ごみ処理は 地方自治体の役割  無料って わけではない</vt:lpstr>
      <vt:lpstr>お金の使い道は？</vt:lpstr>
      <vt:lpstr>市「ごみの収集や処理には使いません！</vt:lpstr>
      <vt:lpstr>お金の動き</vt:lpstr>
      <vt:lpstr>売電収入はどこへ？</vt:lpstr>
      <vt:lpstr>不法投棄や不適正廃棄で 新たな労力と費用</vt:lpstr>
      <vt:lpstr>        　　他にやるべきことがある！ 　（日本共産党の提案）  ・資源ごみを出しやすくする環境づくり  ・事業系ごみへの対策  ・ごみにならない仕組みを作る </vt:lpstr>
      <vt:lpstr>PowerPoint プレゼンテーション</vt:lpstr>
      <vt:lpstr>リサイクル可能な紙が捨てられてる！</vt:lpstr>
      <vt:lpstr>古紙回収場所を増やす</vt:lpstr>
      <vt:lpstr>PowerPoint プレゼンテーション</vt:lpstr>
      <vt:lpstr>自己搬入の周知</vt:lpstr>
      <vt:lpstr>西部環境 エネルギー センター</vt:lpstr>
      <vt:lpstr>事業系ごみが多い</vt:lpstr>
      <vt:lpstr>製造・販売段階から！</vt:lpstr>
      <vt:lpstr>全国どこでもやってるし仕方ない？</vt:lpstr>
      <vt:lpstr>有料化せず取り組んでいる都市を 見習おう！ </vt:lpstr>
      <vt:lpstr>PowerPoint プレゼンテーション</vt:lpstr>
      <vt:lpstr>市長は、ごみ処理費用を減らして子どもや未来のため、処理経費の削減、施設のコンパクト化 と言うが・・</vt:lpstr>
      <vt:lpstr>というのも、</vt:lpstr>
      <vt:lpstr>PowerPoint プレゼンテーション</vt:lpstr>
      <vt:lpstr>議員報酬引き上げ？</vt:lpstr>
      <vt:lpstr>         有料化の議論を巻き起こそう！  ＊ごみ有料化は市民負担を増やし、 地方自治体の形を大きく変えるもの  →税金とは何か？地方自治体とは何か？を考えるきっかけに</vt:lpstr>
      <vt:lpstr>具体的なとりくみ！</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miyo</dc:creator>
  <cp:lastModifiedBy>議会事務局</cp:lastModifiedBy>
  <cp:revision>147</cp:revision>
  <cp:lastPrinted>2016-07-30T02:20:32Z</cp:lastPrinted>
  <dcterms:created xsi:type="dcterms:W3CDTF">2015-05-16T10:06:17Z</dcterms:created>
  <dcterms:modified xsi:type="dcterms:W3CDTF">2016-08-02T11:45:59Z</dcterms:modified>
</cp:coreProperties>
</file>