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63" r:id="rId3"/>
    <p:sldId id="264" r:id="rId4"/>
    <p:sldId id="279" r:id="rId5"/>
    <p:sldId id="274" r:id="rId6"/>
    <p:sldId id="276" r:id="rId7"/>
    <p:sldId id="277" r:id="rId8"/>
    <p:sldId id="267" r:id="rId9"/>
    <p:sldId id="265" r:id="rId10"/>
    <p:sldId id="266" r:id="rId11"/>
    <p:sldId id="287" r:id="rId12"/>
    <p:sldId id="268" r:id="rId13"/>
    <p:sldId id="272" r:id="rId14"/>
    <p:sldId id="269" r:id="rId15"/>
    <p:sldId id="280" r:id="rId16"/>
    <p:sldId id="270" r:id="rId17"/>
    <p:sldId id="273" r:id="rId18"/>
    <p:sldId id="281" r:id="rId19"/>
    <p:sldId id="282" r:id="rId20"/>
    <p:sldId id="284" r:id="rId21"/>
    <p:sldId id="256" r:id="rId22"/>
    <p:sldId id="299" r:id="rId23"/>
    <p:sldId id="300" r:id="rId24"/>
    <p:sldId id="257" r:id="rId25"/>
    <p:sldId id="292" r:id="rId26"/>
    <p:sldId id="258" r:id="rId27"/>
    <p:sldId id="289" r:id="rId28"/>
    <p:sldId id="259" r:id="rId29"/>
    <p:sldId id="260" r:id="rId30"/>
    <p:sldId id="294" r:id="rId31"/>
    <p:sldId id="290" r:id="rId32"/>
    <p:sldId id="295" r:id="rId33"/>
    <p:sldId id="296" r:id="rId34"/>
    <p:sldId id="297" r:id="rId35"/>
    <p:sldId id="298" r:id="rId36"/>
    <p:sldId id="288" r:id="rId37"/>
    <p:sldId id="283" r:id="rId38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312" y="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2000"/>
              <a:t>ごみ有料化について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370-477D-902A-A59D1176D57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370-477D-902A-A59D1176D57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370-477D-902A-A59D1176D57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370-477D-902A-A59D1176D572}"/>
              </c:ext>
            </c:extLst>
          </c:dPt>
          <c:dLbls>
            <c:dLbl>
              <c:idx val="0"/>
              <c:layout>
                <c:manualLayout>
                  <c:x val="3.3395850932247652E-2"/>
                  <c:y val="1.76872930680074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370-477D-902A-A59D1176D572}"/>
                </c:ext>
              </c:extLst>
            </c:dLbl>
            <c:dLbl>
              <c:idx val="1"/>
              <c:layout>
                <c:manualLayout>
                  <c:x val="0.27560053616093627"/>
                  <c:y val="-0.1131307341126511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752949580748161"/>
                      <c:h val="0.1697714667652343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370-477D-902A-A59D1176D5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Sheet1!$S$11:$S$14</c:f>
              <c:strCache>
                <c:ptCount val="4"/>
                <c:pt idx="0">
                  <c:v>賛成</c:v>
                </c:pt>
                <c:pt idx="1">
                  <c:v>反対</c:v>
                </c:pt>
                <c:pt idx="2">
                  <c:v>わからない</c:v>
                </c:pt>
                <c:pt idx="3">
                  <c:v>その他</c:v>
                </c:pt>
              </c:strCache>
            </c:strRef>
          </c:cat>
          <c:val>
            <c:numRef>
              <c:f>Sheet1!$T$11:$T$14</c:f>
              <c:numCache>
                <c:formatCode>0.0%</c:formatCode>
                <c:ptCount val="4"/>
                <c:pt idx="0">
                  <c:v>0.123</c:v>
                </c:pt>
                <c:pt idx="1">
                  <c:v>0.72299999999999998</c:v>
                </c:pt>
                <c:pt idx="2">
                  <c:v>8.7999999999999995E-2</c:v>
                </c:pt>
                <c:pt idx="3">
                  <c:v>4.7E-2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370-477D-902A-A59D1176D5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0D012-85AA-4FB2-8C13-11AE2F90E0B4}" type="datetimeFigureOut">
              <a:rPr kumimoji="1" lang="ja-JP" altLang="en-US" smtClean="0"/>
              <a:t>2018/8/10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59C81-BF17-4D98-A75C-F118E8B2A9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5328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0D012-85AA-4FB2-8C13-11AE2F90E0B4}" type="datetimeFigureOut">
              <a:rPr kumimoji="1" lang="ja-JP" altLang="en-US" smtClean="0"/>
              <a:t>2018/8/10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59C81-BF17-4D98-A75C-F118E8B2A9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4333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0D012-85AA-4FB2-8C13-11AE2F90E0B4}" type="datetimeFigureOut">
              <a:rPr kumimoji="1" lang="ja-JP" altLang="en-US" smtClean="0"/>
              <a:t>2018/8/10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59C81-BF17-4D98-A75C-F118E8B2A9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4530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0D012-85AA-4FB2-8C13-11AE2F90E0B4}" type="datetimeFigureOut">
              <a:rPr kumimoji="1" lang="ja-JP" altLang="en-US" smtClean="0"/>
              <a:t>2018/8/10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59C81-BF17-4D98-A75C-F118E8B2A9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506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0D012-85AA-4FB2-8C13-11AE2F90E0B4}" type="datetimeFigureOut">
              <a:rPr kumimoji="1" lang="ja-JP" altLang="en-US" smtClean="0"/>
              <a:t>2018/8/10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59C81-BF17-4D98-A75C-F118E8B2A9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507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0D012-85AA-4FB2-8C13-11AE2F90E0B4}" type="datetimeFigureOut">
              <a:rPr kumimoji="1" lang="ja-JP" altLang="en-US" smtClean="0"/>
              <a:t>2018/8/10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59C81-BF17-4D98-A75C-F118E8B2A9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2724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0D012-85AA-4FB2-8C13-11AE2F90E0B4}" type="datetimeFigureOut">
              <a:rPr kumimoji="1" lang="ja-JP" altLang="en-US" smtClean="0"/>
              <a:t>2018/8/10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59C81-BF17-4D98-A75C-F118E8B2A9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3611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0D012-85AA-4FB2-8C13-11AE2F90E0B4}" type="datetimeFigureOut">
              <a:rPr kumimoji="1" lang="ja-JP" altLang="en-US" smtClean="0"/>
              <a:t>2018/8/10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59C81-BF17-4D98-A75C-F118E8B2A9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717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0D012-85AA-4FB2-8C13-11AE2F90E0B4}" type="datetimeFigureOut">
              <a:rPr kumimoji="1" lang="ja-JP" altLang="en-US" smtClean="0"/>
              <a:t>2018/8/10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59C81-BF17-4D98-A75C-F118E8B2A9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7318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0D012-85AA-4FB2-8C13-11AE2F90E0B4}" type="datetimeFigureOut">
              <a:rPr kumimoji="1" lang="ja-JP" altLang="en-US" smtClean="0"/>
              <a:t>2018/8/10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59C81-BF17-4D98-A75C-F118E8B2A9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0393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0D012-85AA-4FB2-8C13-11AE2F90E0B4}" type="datetimeFigureOut">
              <a:rPr kumimoji="1" lang="ja-JP" altLang="en-US" smtClean="0"/>
              <a:t>2018/8/10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59C81-BF17-4D98-A75C-F118E8B2A9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556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0D012-85AA-4FB2-8C13-11AE2F90E0B4}" type="datetimeFigureOut">
              <a:rPr kumimoji="1" lang="ja-JP" altLang="en-US" smtClean="0"/>
              <a:t>2018/8/10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59C81-BF17-4D98-A75C-F118E8B2A9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4523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A02434-F36C-4D87-9DD6-8D6B696DBA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772400" cy="1470025"/>
          </a:xfrm>
        </p:spPr>
        <p:txBody>
          <a:bodyPr/>
          <a:lstStyle/>
          <a:p>
            <a:r>
              <a:rPr kumimoji="1" lang="ja-JP" altLang="en-US" dirty="0"/>
              <a:t>ごみの有料化について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F0C3C9B-F1B9-4C50-BCD6-88D59659A5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ja-JP" altLang="en-US" dirty="0"/>
              <a:t>金沢市議会議員</a:t>
            </a:r>
            <a:endParaRPr kumimoji="1" lang="en-US" altLang="ja-JP" dirty="0"/>
          </a:p>
          <a:p>
            <a:r>
              <a:rPr lang="ja-JP" altLang="en-US" dirty="0"/>
              <a:t>広田みよ</a:t>
            </a:r>
            <a:endParaRPr lang="en-US" altLang="ja-JP" dirty="0"/>
          </a:p>
          <a:p>
            <a:r>
              <a:rPr kumimoji="1" lang="ja-JP" altLang="en-US" dirty="0"/>
              <a:t>２０１８年７月２１日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9D938E3-3938-40F2-A5AC-22BDB4922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424" y="6093296"/>
            <a:ext cx="701101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6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3C5CE56-0217-4013-B063-537A23EB0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025"/>
            <a:ext cx="9144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31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BD7D4C9-C4AF-42E5-A9F1-6282978FDBBF}"/>
              </a:ext>
            </a:extLst>
          </p:cNvPr>
          <p:cNvSpPr txBox="1"/>
          <p:nvPr/>
        </p:nvSpPr>
        <p:spPr>
          <a:xfrm>
            <a:off x="2699792" y="2780928"/>
            <a:ext cx="3188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ただ反対しているわけではない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41835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B5E0776-7AB5-4280-A314-0CE02756FC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-2609" b="20201"/>
          <a:stretch/>
        </p:blipFill>
        <p:spPr>
          <a:xfrm>
            <a:off x="3886282" y="764704"/>
            <a:ext cx="4972345" cy="5800488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10A753E-DB32-468C-BF2C-5C5173EFC945}"/>
              </a:ext>
            </a:extLst>
          </p:cNvPr>
          <p:cNvSpPr txBox="1"/>
          <p:nvPr/>
        </p:nvSpPr>
        <p:spPr>
          <a:xfrm>
            <a:off x="3779912" y="1444134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err="1"/>
              <a:t>ｇ</a:t>
            </a:r>
            <a:r>
              <a:rPr lang="en-US" altLang="ja-JP" dirty="0"/>
              <a:t>/</a:t>
            </a:r>
            <a:r>
              <a:rPr lang="ja-JP" altLang="en-US" dirty="0"/>
              <a:t>人・日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90B4B64-231E-41BC-8571-C3883E8F844A}"/>
              </a:ext>
            </a:extLst>
          </p:cNvPr>
          <p:cNvSpPr txBox="1"/>
          <p:nvPr/>
        </p:nvSpPr>
        <p:spPr>
          <a:xfrm>
            <a:off x="251520" y="1628800"/>
            <a:ext cx="394705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000" dirty="0"/>
              <a:t>理由その１</a:t>
            </a:r>
            <a:endParaRPr kumimoji="1" lang="en-US" altLang="ja-JP" sz="3000" dirty="0"/>
          </a:p>
          <a:p>
            <a:endParaRPr lang="en-US" altLang="ja-JP" sz="2000" dirty="0"/>
          </a:p>
          <a:p>
            <a:endParaRPr kumimoji="1" lang="en-US" altLang="ja-JP" sz="2000" dirty="0"/>
          </a:p>
          <a:p>
            <a:r>
              <a:rPr kumimoji="1" lang="ja-JP" altLang="en-US" sz="2000" dirty="0"/>
              <a:t>金沢市のごみ量は減っていた。</a:t>
            </a:r>
            <a:endParaRPr kumimoji="1" lang="en-US" altLang="ja-JP" sz="2000" dirty="0"/>
          </a:p>
          <a:p>
            <a:endParaRPr lang="en-US" altLang="ja-JP" sz="2000" dirty="0"/>
          </a:p>
          <a:p>
            <a:endParaRPr kumimoji="1" lang="en-US" altLang="ja-JP" sz="2000" dirty="0"/>
          </a:p>
          <a:p>
            <a:r>
              <a:rPr lang="ja-JP" altLang="en-US" sz="2000" dirty="0"/>
              <a:t>中核市の中でも上位。</a:t>
            </a:r>
            <a:endParaRPr lang="en-US" altLang="ja-JP" sz="2000" dirty="0"/>
          </a:p>
          <a:p>
            <a:endParaRPr kumimoji="1" lang="en-US" altLang="ja-JP" sz="2000" dirty="0"/>
          </a:p>
          <a:p>
            <a:endParaRPr lang="en-US" altLang="ja-JP" sz="2000" dirty="0"/>
          </a:p>
          <a:p>
            <a:r>
              <a:rPr kumimoji="1" lang="ja-JP" altLang="en-US" sz="2000" dirty="0"/>
              <a:t>事業系ごみのほうが増えていて</a:t>
            </a:r>
            <a:endParaRPr kumimoji="1" lang="en-US" altLang="ja-JP" sz="2000" dirty="0"/>
          </a:p>
          <a:p>
            <a:r>
              <a:rPr lang="ja-JP" altLang="en-US" sz="2000" dirty="0"/>
              <a:t>課題。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92579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F112D07-3009-4E0C-8394-AC44CAB8B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0"/>
            <a:ext cx="4742234" cy="68580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87C3A68-A81D-450D-A3E2-B2CBD7DED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988840"/>
            <a:ext cx="3528392" cy="473879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67C6E80-40DA-4731-AB30-F9FAC67EEA68}"/>
              </a:ext>
            </a:extLst>
          </p:cNvPr>
          <p:cNvSpPr txBox="1"/>
          <p:nvPr/>
        </p:nvSpPr>
        <p:spPr>
          <a:xfrm>
            <a:off x="4921746" y="692696"/>
            <a:ext cx="3060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ただ、資源化率には課題が・・</a:t>
            </a:r>
          </a:p>
        </p:txBody>
      </p:sp>
    </p:spTree>
    <p:extLst>
      <p:ext uri="{BB962C8B-B14F-4D97-AF65-F5344CB8AC3E}">
        <p14:creationId xmlns:p14="http://schemas.microsoft.com/office/powerpoint/2010/main" val="3796262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842C147-2FB2-4AFF-A7CD-3032DE50D3DA}"/>
              </a:ext>
            </a:extLst>
          </p:cNvPr>
          <p:cNvSpPr txBox="1"/>
          <p:nvPr/>
        </p:nvSpPr>
        <p:spPr>
          <a:xfrm>
            <a:off x="381039" y="1398836"/>
            <a:ext cx="76328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/>
              <a:t>税金をなんのために払っているのか</a:t>
            </a:r>
            <a:endParaRPr kumimoji="1" lang="en-US" altLang="ja-JP" sz="2000" dirty="0"/>
          </a:p>
          <a:p>
            <a:endParaRPr kumimoji="1" lang="en-US" altLang="ja-JP" sz="2000" dirty="0"/>
          </a:p>
          <a:p>
            <a:r>
              <a:rPr kumimoji="1" lang="ja-JP" altLang="en-US" sz="2000" dirty="0"/>
              <a:t>ごみの収集や環境施策は、市の行う事業であり、すでに４０億以上使われて行われている。</a:t>
            </a:r>
            <a:endParaRPr kumimoji="1" lang="en-US" altLang="ja-JP" sz="2000" dirty="0"/>
          </a:p>
          <a:p>
            <a:endParaRPr lang="en-US" altLang="ja-JP" sz="2000" dirty="0"/>
          </a:p>
          <a:p>
            <a:r>
              <a:rPr kumimoji="1" lang="ja-JP" altLang="en-US" sz="2000" dirty="0"/>
              <a:t>ただでさえ、町会のステーション管理で協力しているのに！</a:t>
            </a:r>
            <a:endParaRPr kumimoji="1" lang="en-US" altLang="ja-JP" sz="2000" dirty="0"/>
          </a:p>
          <a:p>
            <a:endParaRPr lang="en-US" altLang="ja-JP" sz="2000" dirty="0"/>
          </a:p>
          <a:p>
            <a:endParaRPr kumimoji="1" lang="en-US" altLang="ja-JP" sz="2000" dirty="0"/>
          </a:p>
          <a:p>
            <a:endParaRPr kumimoji="1" lang="en-US" altLang="ja-JP" sz="2000" dirty="0"/>
          </a:p>
          <a:p>
            <a:endParaRPr lang="en-US" altLang="ja-JP" sz="2000" dirty="0"/>
          </a:p>
          <a:p>
            <a:endParaRPr lang="en-US" altLang="ja-JP" sz="2000" dirty="0"/>
          </a:p>
          <a:p>
            <a:endParaRPr lang="en-US" altLang="ja-JP" sz="2000" dirty="0"/>
          </a:p>
          <a:p>
            <a:endParaRPr lang="en-US" altLang="ja-JP" sz="2000" dirty="0"/>
          </a:p>
          <a:p>
            <a:endParaRPr lang="en-US" altLang="ja-JP" sz="2000" dirty="0"/>
          </a:p>
          <a:p>
            <a:endParaRPr lang="en-US" altLang="ja-JP" sz="2000" dirty="0"/>
          </a:p>
          <a:p>
            <a:endParaRPr lang="en-US" altLang="ja-JP" sz="2000" dirty="0"/>
          </a:p>
          <a:p>
            <a:endParaRPr lang="en-US" altLang="ja-JP" sz="2000" dirty="0"/>
          </a:p>
          <a:p>
            <a:endParaRPr lang="en-US" altLang="ja-JP" sz="20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426E075-E534-47EB-AE9D-0970739036AA}"/>
              </a:ext>
            </a:extLst>
          </p:cNvPr>
          <p:cNvSpPr txBox="1"/>
          <p:nvPr/>
        </p:nvSpPr>
        <p:spPr>
          <a:xfrm>
            <a:off x="611560" y="476672"/>
            <a:ext cx="74142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000" dirty="0"/>
              <a:t>理由その２　　地方自治体の役割が問われる</a:t>
            </a:r>
            <a:endParaRPr kumimoji="1" lang="en-US" altLang="ja-JP" sz="3000" dirty="0"/>
          </a:p>
          <a:p>
            <a:endParaRPr kumimoji="1" lang="ja-JP" altLang="en-US" sz="30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90537A5-91DB-4DCC-AA7F-6556784B475C}"/>
              </a:ext>
            </a:extLst>
          </p:cNvPr>
          <p:cNvSpPr txBox="1"/>
          <p:nvPr/>
        </p:nvSpPr>
        <p:spPr>
          <a:xfrm>
            <a:off x="1907704" y="3861048"/>
            <a:ext cx="684354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市は「ごみの量に応じて負担をするのが公平</a:t>
            </a:r>
            <a:r>
              <a:rPr lang="ja-JP" altLang="en-US" sz="2000" dirty="0"/>
              <a:t>」という論理だが、</a:t>
            </a:r>
            <a:endParaRPr kumimoji="1" lang="en-US" altLang="ja-JP" sz="2000" dirty="0"/>
          </a:p>
          <a:p>
            <a:endParaRPr lang="en-US" altLang="ja-JP" sz="2000" dirty="0"/>
          </a:p>
          <a:p>
            <a:r>
              <a:rPr lang="ja-JP" altLang="en-US" sz="2000" dirty="0"/>
              <a:t>ごみは誰もが出すもの</a:t>
            </a:r>
            <a:endParaRPr lang="en-US" altLang="ja-JP" sz="2000" dirty="0"/>
          </a:p>
          <a:p>
            <a:endParaRPr lang="en-US" altLang="ja-JP" sz="2000" dirty="0"/>
          </a:p>
          <a:p>
            <a:r>
              <a:rPr lang="ja-JP" altLang="en-US" sz="2000" dirty="0"/>
              <a:t>消費税と同じで所得が低い人ほど負担が多い</a:t>
            </a:r>
          </a:p>
          <a:p>
            <a:endParaRPr lang="en-US" altLang="ja-JP" sz="2000" dirty="0"/>
          </a:p>
          <a:p>
            <a:r>
              <a:rPr lang="ja-JP" altLang="en-US" sz="2000" dirty="0"/>
              <a:t>学生さんは稼ぎがないのに捻出しなければならない</a:t>
            </a:r>
          </a:p>
          <a:p>
            <a:endParaRPr kumimoji="1" lang="en-US" altLang="ja-JP" sz="2000" dirty="0"/>
          </a:p>
          <a:p>
            <a:endParaRPr lang="en-US" altLang="ja-JP" sz="2000" dirty="0"/>
          </a:p>
          <a:p>
            <a:endParaRPr kumimoji="1"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2023228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CFA8A52-D993-4E80-A8DE-B3946890D8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03" r="21803" b="11517"/>
          <a:stretch/>
        </p:blipFill>
        <p:spPr>
          <a:xfrm>
            <a:off x="5148064" y="1916832"/>
            <a:ext cx="3861431" cy="3960439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842C147-2FB2-4AFF-A7CD-3032DE50D3DA}"/>
              </a:ext>
            </a:extLst>
          </p:cNvPr>
          <p:cNvSpPr txBox="1"/>
          <p:nvPr/>
        </p:nvSpPr>
        <p:spPr>
          <a:xfrm>
            <a:off x="494545" y="228123"/>
            <a:ext cx="7632848" cy="647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sz="2000" dirty="0"/>
          </a:p>
          <a:p>
            <a:r>
              <a:rPr lang="ja-JP" altLang="en-US" sz="3000" dirty="0"/>
              <a:t>理由その３</a:t>
            </a:r>
            <a:endParaRPr kumimoji="1" lang="en-US" altLang="ja-JP" sz="3000" dirty="0"/>
          </a:p>
          <a:p>
            <a:endParaRPr lang="en-US" altLang="ja-JP" sz="2000" dirty="0"/>
          </a:p>
          <a:p>
            <a:endParaRPr kumimoji="1" lang="en-US" altLang="ja-JP" sz="2000" dirty="0"/>
          </a:p>
          <a:p>
            <a:r>
              <a:rPr lang="ja-JP" altLang="en-US" sz="2000" dirty="0"/>
              <a:t>・市民は知らされず、納得していない</a:t>
            </a:r>
            <a:endParaRPr lang="en-US" altLang="ja-JP" sz="2000" dirty="0"/>
          </a:p>
          <a:p>
            <a:endParaRPr kumimoji="1" lang="en-US" altLang="ja-JP" sz="2000" dirty="0"/>
          </a:p>
          <a:p>
            <a:r>
              <a:rPr lang="ja-JP" altLang="en-US" sz="2000" dirty="0"/>
              <a:t>説明会に参加できた住民は１割ほどにすぎない</a:t>
            </a:r>
            <a:endParaRPr lang="en-US" altLang="ja-JP" sz="2000" dirty="0"/>
          </a:p>
          <a:p>
            <a:endParaRPr lang="en-US" altLang="ja-JP" sz="2000" dirty="0"/>
          </a:p>
          <a:p>
            <a:endParaRPr lang="en-US" altLang="ja-JP" sz="2000" dirty="0"/>
          </a:p>
          <a:p>
            <a:r>
              <a:rPr lang="ja-JP" altLang="en-US" sz="2000" dirty="0"/>
              <a:t>町会連合会が住民の代表のように扱われた</a:t>
            </a:r>
            <a:endParaRPr lang="en-US" altLang="ja-JP" sz="2000" dirty="0"/>
          </a:p>
          <a:p>
            <a:endParaRPr kumimoji="1" lang="en-US" altLang="ja-JP" sz="2000" dirty="0"/>
          </a:p>
          <a:p>
            <a:endParaRPr lang="en-US" altLang="ja-JP" sz="2000" dirty="0"/>
          </a:p>
          <a:p>
            <a:endParaRPr lang="en-US" altLang="ja-JP" sz="2000" dirty="0"/>
          </a:p>
          <a:p>
            <a:endParaRPr lang="en-US" altLang="ja-JP" sz="2000" dirty="0"/>
          </a:p>
          <a:p>
            <a:endParaRPr lang="en-US" altLang="ja-JP" sz="2000" dirty="0"/>
          </a:p>
          <a:p>
            <a:endParaRPr lang="en-US" altLang="ja-JP" sz="2000" dirty="0"/>
          </a:p>
          <a:p>
            <a:endParaRPr lang="en-US" altLang="ja-JP" sz="2000" dirty="0"/>
          </a:p>
          <a:p>
            <a:r>
              <a:rPr lang="ja-JP" altLang="en-US" sz="2500" dirty="0"/>
              <a:t>理由その４　</a:t>
            </a:r>
            <a:endParaRPr lang="en-US" altLang="ja-JP" sz="2500" dirty="0"/>
          </a:p>
          <a:p>
            <a:endParaRPr lang="en-US" altLang="ja-JP" sz="2000" dirty="0"/>
          </a:p>
          <a:p>
            <a:r>
              <a:rPr lang="ja-JP" altLang="en-US" sz="2000" dirty="0"/>
              <a:t>市長も市会議員も、「実施する！」という公約をしていない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723887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38B542D-F8CC-4547-85C1-4C23DDD2853D}"/>
              </a:ext>
            </a:extLst>
          </p:cNvPr>
          <p:cNvSpPr txBox="1"/>
          <p:nvPr/>
        </p:nvSpPr>
        <p:spPr>
          <a:xfrm>
            <a:off x="827584" y="404664"/>
            <a:ext cx="6795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ごみを減らすというなら、有料化ではなくやるべきことがある！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1438C86-BEFE-495B-873E-8353979D7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9" y="908720"/>
            <a:ext cx="9053345" cy="295681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712171D-68EF-4232-83BC-39894AEF5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3901168"/>
            <a:ext cx="5219357" cy="28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29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CF1B164-6A62-47BF-81FA-3C4D94E4C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840" y="0"/>
            <a:ext cx="4846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74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76A1E99-9725-4C08-9205-3CAC24078FF2}"/>
              </a:ext>
            </a:extLst>
          </p:cNvPr>
          <p:cNvSpPr txBox="1"/>
          <p:nvPr/>
        </p:nvSpPr>
        <p:spPr>
          <a:xfrm>
            <a:off x="849318" y="1844824"/>
            <a:ext cx="7855467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500" dirty="0"/>
              <a:t>・市の責任で古紙回収を！</a:t>
            </a:r>
            <a:endParaRPr kumimoji="1" lang="en-US" altLang="ja-JP" sz="2500" dirty="0"/>
          </a:p>
          <a:p>
            <a:endParaRPr lang="en-US" altLang="ja-JP" sz="2500" dirty="0"/>
          </a:p>
          <a:p>
            <a:r>
              <a:rPr kumimoji="1" lang="ja-JP" altLang="en-US" sz="2500" dirty="0"/>
              <a:t>富山市では、市管理の駐車場や公園に回収倉庫を設置</a:t>
            </a:r>
            <a:endParaRPr kumimoji="1" lang="en-US" altLang="ja-JP" sz="2500" dirty="0"/>
          </a:p>
          <a:p>
            <a:endParaRPr kumimoji="1" lang="en-US" altLang="ja-JP" sz="2500" dirty="0"/>
          </a:p>
          <a:p>
            <a:endParaRPr lang="en-US" altLang="ja-JP" sz="2500" dirty="0"/>
          </a:p>
          <a:p>
            <a:r>
              <a:rPr kumimoji="1" lang="ja-JP" altLang="en-US" sz="2500" dirty="0"/>
              <a:t>・市民と行政の協力で</a:t>
            </a:r>
            <a:endParaRPr kumimoji="1" lang="en-US" altLang="ja-JP" sz="2500" dirty="0"/>
          </a:p>
          <a:p>
            <a:endParaRPr lang="en-US" altLang="ja-JP" sz="2500" dirty="0"/>
          </a:p>
          <a:p>
            <a:r>
              <a:rPr kumimoji="1" lang="ja-JP" altLang="en-US" sz="2500" dirty="0"/>
              <a:t>町会ステーションでの古紙回収を</a:t>
            </a:r>
            <a:endParaRPr kumimoji="1" lang="en-US" altLang="ja-JP" sz="2500" dirty="0"/>
          </a:p>
          <a:p>
            <a:endParaRPr lang="en-US" altLang="ja-JP" sz="25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0785947-3FE0-4629-BA3A-214FB50DD5A8}"/>
              </a:ext>
            </a:extLst>
          </p:cNvPr>
          <p:cNvSpPr txBox="1"/>
          <p:nvPr/>
        </p:nvSpPr>
        <p:spPr>
          <a:xfrm>
            <a:off x="349529" y="692696"/>
            <a:ext cx="844494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500" dirty="0"/>
              <a:t>ごみを減らすというなら、有料化ではなくやるべきことがある！</a:t>
            </a:r>
          </a:p>
        </p:txBody>
      </p:sp>
    </p:spTree>
    <p:extLst>
      <p:ext uri="{BB962C8B-B14F-4D97-AF65-F5344CB8AC3E}">
        <p14:creationId xmlns:p14="http://schemas.microsoft.com/office/powerpoint/2010/main" val="3543571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EC26C35-C665-4454-A901-B9CD6B924BA2}"/>
              </a:ext>
            </a:extLst>
          </p:cNvPr>
          <p:cNvSpPr txBox="1"/>
          <p:nvPr/>
        </p:nvSpPr>
        <p:spPr>
          <a:xfrm>
            <a:off x="1259632" y="1556792"/>
            <a:ext cx="39604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000" dirty="0"/>
              <a:t>有料化してどうなったか。</a:t>
            </a:r>
          </a:p>
        </p:txBody>
      </p:sp>
    </p:spTree>
    <p:extLst>
      <p:ext uri="{BB962C8B-B14F-4D97-AF65-F5344CB8AC3E}">
        <p14:creationId xmlns:p14="http://schemas.microsoft.com/office/powerpoint/2010/main" val="1364451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5220072" y="1844824"/>
            <a:ext cx="345638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/>
              <a:t>【</a:t>
            </a:r>
            <a:r>
              <a:rPr lang="ja-JP" altLang="en-US" sz="2000" dirty="0"/>
              <a:t>ごみ袋の種類と価格</a:t>
            </a:r>
            <a:r>
              <a:rPr lang="en-US" altLang="ja-JP" sz="2000" dirty="0"/>
              <a:t>】</a:t>
            </a:r>
          </a:p>
          <a:p>
            <a:r>
              <a:rPr lang="en-US" altLang="ja-JP" sz="2000" dirty="0"/>
              <a:t> </a:t>
            </a:r>
          </a:p>
          <a:p>
            <a:endParaRPr lang="en-US" altLang="ja-JP" sz="2000" dirty="0"/>
          </a:p>
          <a:p>
            <a:r>
              <a:rPr lang="ja-JP" altLang="en-US" sz="2000" dirty="0"/>
              <a:t>ごみ袋のサイズ</a:t>
            </a:r>
          </a:p>
          <a:p>
            <a:endParaRPr lang="ja-JP" altLang="en-US" sz="2000" dirty="0"/>
          </a:p>
          <a:p>
            <a:r>
              <a:rPr lang="ja-JP" altLang="en-US" sz="2000" dirty="0"/>
              <a:t>販売価格（税込）（</a:t>
            </a:r>
            <a:r>
              <a:rPr lang="en-US" altLang="ja-JP" sz="2000" dirty="0"/>
              <a:t>10</a:t>
            </a:r>
            <a:r>
              <a:rPr lang="ja-JP" altLang="en-US" sz="2000" dirty="0"/>
              <a:t>枚セット）</a:t>
            </a:r>
          </a:p>
          <a:p>
            <a:endParaRPr lang="ja-JP" altLang="en-US" sz="2000" dirty="0"/>
          </a:p>
          <a:p>
            <a:endParaRPr lang="ja-JP" altLang="en-US" sz="2000" dirty="0"/>
          </a:p>
          <a:p>
            <a:r>
              <a:rPr lang="ja-JP" altLang="en-US" sz="2000" dirty="0"/>
              <a:t>５リットル 　　</a:t>
            </a:r>
            <a:r>
              <a:rPr lang="en-US" altLang="ja-JP" sz="2000" dirty="0"/>
              <a:t>50</a:t>
            </a:r>
            <a:r>
              <a:rPr lang="ja-JP" altLang="en-US" sz="2000" dirty="0"/>
              <a:t>円 </a:t>
            </a:r>
          </a:p>
          <a:p>
            <a:r>
              <a:rPr lang="en-US" altLang="ja-JP" sz="2000" dirty="0"/>
              <a:t>10</a:t>
            </a:r>
            <a:r>
              <a:rPr lang="ja-JP" altLang="en-US" sz="2000" dirty="0"/>
              <a:t>リットル 　</a:t>
            </a:r>
            <a:r>
              <a:rPr lang="en-US" altLang="ja-JP" sz="2000" dirty="0"/>
              <a:t>100</a:t>
            </a:r>
            <a:r>
              <a:rPr lang="ja-JP" altLang="en-US" sz="2000" dirty="0"/>
              <a:t>円 </a:t>
            </a:r>
          </a:p>
          <a:p>
            <a:r>
              <a:rPr lang="en-US" altLang="ja-JP" sz="2000" dirty="0"/>
              <a:t>20</a:t>
            </a:r>
            <a:r>
              <a:rPr lang="ja-JP" altLang="en-US" sz="2000" dirty="0"/>
              <a:t>リットル 　</a:t>
            </a:r>
            <a:r>
              <a:rPr lang="en-US" altLang="ja-JP" sz="2000" dirty="0"/>
              <a:t>200</a:t>
            </a:r>
            <a:r>
              <a:rPr lang="ja-JP" altLang="en-US" sz="2000" dirty="0"/>
              <a:t>円 </a:t>
            </a:r>
          </a:p>
          <a:p>
            <a:r>
              <a:rPr lang="en-US" altLang="ja-JP" sz="2000" dirty="0"/>
              <a:t>30</a:t>
            </a:r>
            <a:r>
              <a:rPr lang="ja-JP" altLang="en-US" sz="2000" dirty="0"/>
              <a:t>リットル 　</a:t>
            </a:r>
            <a:r>
              <a:rPr lang="en-US" altLang="ja-JP" sz="2000" dirty="0"/>
              <a:t>300</a:t>
            </a:r>
            <a:r>
              <a:rPr lang="ja-JP" altLang="en-US" sz="2000" dirty="0"/>
              <a:t>円 </a:t>
            </a:r>
          </a:p>
          <a:p>
            <a:r>
              <a:rPr lang="en-US" altLang="ja-JP" sz="2000" dirty="0"/>
              <a:t>45</a:t>
            </a:r>
            <a:r>
              <a:rPr lang="ja-JP" altLang="en-US" sz="2000" dirty="0"/>
              <a:t>リットル 　</a:t>
            </a:r>
            <a:r>
              <a:rPr lang="en-US" altLang="ja-JP" sz="2000" dirty="0"/>
              <a:t>450</a:t>
            </a:r>
            <a:r>
              <a:rPr lang="ja-JP" altLang="en-US" sz="2000" dirty="0"/>
              <a:t>円 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3848100" cy="51308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755576" y="432963"/>
            <a:ext cx="5984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/>
              <a:t>金沢市の家庭ごみ有料化　２月１日から始まりました。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124481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008D222-C79E-44AB-9AD5-D9A7F2965571}"/>
              </a:ext>
            </a:extLst>
          </p:cNvPr>
          <p:cNvSpPr txBox="1"/>
          <p:nvPr/>
        </p:nvSpPr>
        <p:spPr>
          <a:xfrm>
            <a:off x="827584" y="188640"/>
            <a:ext cx="6840760" cy="707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000" dirty="0"/>
              <a:t>混乱　負担</a:t>
            </a:r>
            <a:endParaRPr kumimoji="1" lang="en-US" altLang="ja-JP" sz="3000" dirty="0"/>
          </a:p>
          <a:p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sz="1600" dirty="0"/>
              <a:t>〇出す側</a:t>
            </a:r>
            <a:endParaRPr lang="en-US" altLang="ja-JP" sz="1600" dirty="0"/>
          </a:p>
          <a:p>
            <a:endParaRPr kumimoji="1" lang="en-US" altLang="ja-JP" sz="1600" dirty="0"/>
          </a:p>
          <a:p>
            <a:r>
              <a:rPr lang="ja-JP" altLang="en-US" sz="1600" dirty="0"/>
              <a:t>どれが有料なのか</a:t>
            </a:r>
            <a:endParaRPr lang="en-US" altLang="ja-JP" sz="1600" dirty="0"/>
          </a:p>
          <a:p>
            <a:endParaRPr kumimoji="1" lang="en-US" altLang="ja-JP" sz="1600" dirty="0"/>
          </a:p>
          <a:p>
            <a:r>
              <a:rPr lang="ja-JP" altLang="en-US" sz="1600" dirty="0"/>
              <a:t>容器包装プラスチックの扱い　どこまでが汚れているのか</a:t>
            </a:r>
            <a:endParaRPr lang="en-US" altLang="ja-JP" sz="1600" dirty="0"/>
          </a:p>
          <a:p>
            <a:endParaRPr kumimoji="1" lang="en-US" altLang="ja-JP" sz="1600" dirty="0"/>
          </a:p>
          <a:p>
            <a:r>
              <a:rPr kumimoji="1" lang="ja-JP" altLang="en-US" sz="1600" dirty="0"/>
              <a:t>硬質プラをどうしたらよいのか</a:t>
            </a:r>
            <a:endParaRPr kumimoji="1" lang="en-US" altLang="ja-JP" sz="1600" dirty="0"/>
          </a:p>
          <a:p>
            <a:endParaRPr lang="en-US" altLang="ja-JP" sz="1600" dirty="0"/>
          </a:p>
          <a:p>
            <a:r>
              <a:rPr kumimoji="1" lang="ja-JP" altLang="en-US" sz="1600" dirty="0"/>
              <a:t>古紙や段ボールが出せない</a:t>
            </a:r>
            <a:endParaRPr kumimoji="1" lang="en-US" altLang="ja-JP" sz="1600" dirty="0"/>
          </a:p>
          <a:p>
            <a:endParaRPr lang="en-US" altLang="ja-JP" sz="1600" dirty="0"/>
          </a:p>
          <a:p>
            <a:r>
              <a:rPr lang="ja-JP" altLang="en-US" sz="1600" dirty="0"/>
              <a:t>袋が高くて生活に影響　→　生活保護基準との関係</a:t>
            </a:r>
            <a:endParaRPr kumimoji="1" lang="en-US" altLang="ja-JP" sz="1600" dirty="0"/>
          </a:p>
          <a:p>
            <a:endParaRPr lang="en-US" altLang="ja-JP" sz="1600" dirty="0"/>
          </a:p>
          <a:p>
            <a:r>
              <a:rPr kumimoji="1" lang="ja-JP" altLang="en-US" sz="1600" dirty="0"/>
              <a:t>高齢化　認知症　外国移住者　への対応</a:t>
            </a:r>
            <a:endParaRPr kumimoji="1" lang="en-US" altLang="ja-JP" sz="1600" dirty="0"/>
          </a:p>
          <a:p>
            <a:endParaRPr kumimoji="1" lang="en-US" altLang="ja-JP" sz="1600" dirty="0"/>
          </a:p>
          <a:p>
            <a:endParaRPr lang="en-US" altLang="ja-JP" sz="1600" dirty="0"/>
          </a:p>
          <a:p>
            <a:r>
              <a:rPr lang="ja-JP" altLang="en-US" sz="1600" dirty="0"/>
              <a:t>〇管理する側</a:t>
            </a:r>
            <a:endParaRPr lang="en-US" altLang="ja-JP" sz="1600" dirty="0"/>
          </a:p>
          <a:p>
            <a:endParaRPr lang="en-US" altLang="ja-JP" sz="1600" dirty="0"/>
          </a:p>
          <a:p>
            <a:r>
              <a:rPr lang="ja-JP" altLang="en-US" sz="1600" dirty="0"/>
              <a:t>あらたな負担</a:t>
            </a:r>
            <a:endParaRPr lang="en-US" altLang="ja-JP" sz="1600" dirty="0"/>
          </a:p>
          <a:p>
            <a:endParaRPr lang="en-US" altLang="ja-JP" sz="1600" dirty="0"/>
          </a:p>
          <a:p>
            <a:r>
              <a:rPr lang="ja-JP" altLang="en-US" sz="1600" dirty="0"/>
              <a:t>どこまで地域で管理するのか　→　分別方法にまで口を出す</a:t>
            </a:r>
            <a:endParaRPr lang="en-US" altLang="ja-JP" sz="1600" dirty="0"/>
          </a:p>
          <a:p>
            <a:endParaRPr lang="en-US" altLang="ja-JP" sz="1600" dirty="0"/>
          </a:p>
          <a:p>
            <a:r>
              <a:rPr lang="ja-JP" altLang="en-US" sz="1600" dirty="0"/>
              <a:t>不適切ごみを持って行ったり行かなかったり</a:t>
            </a:r>
            <a:endParaRPr lang="en-US" altLang="ja-JP" sz="1600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01492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8" y="1988840"/>
            <a:ext cx="4810125" cy="415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043608" y="1126999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家庭系ごみ（一部）　２～５月の量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779912" y="2564904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19</a:t>
            </a:r>
            <a:r>
              <a:rPr kumimoji="1" lang="ja-JP" altLang="en-US" dirty="0"/>
              <a:t>％減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004048" y="5013176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20</a:t>
            </a:r>
            <a:r>
              <a:rPr kumimoji="1" lang="ja-JP" altLang="en-US" dirty="0"/>
              <a:t>％減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9BD48BD-4945-443F-88D9-BD63C03DC93D}"/>
              </a:ext>
            </a:extLst>
          </p:cNvPr>
          <p:cNvSpPr txBox="1"/>
          <p:nvPr/>
        </p:nvSpPr>
        <p:spPr>
          <a:xfrm>
            <a:off x="683568" y="476672"/>
            <a:ext cx="344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じゃあ、量や内容はどうなったか。</a:t>
            </a:r>
          </a:p>
        </p:txBody>
      </p:sp>
    </p:spTree>
    <p:extLst>
      <p:ext uri="{BB962C8B-B14F-4D97-AF65-F5344CB8AC3E}">
        <p14:creationId xmlns:p14="http://schemas.microsoft.com/office/powerpoint/2010/main" val="831320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375EFE9-50E7-4921-A4F1-790413CDF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797" y="987340"/>
            <a:ext cx="5962405" cy="488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19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B3DF710-1077-4904-8A4F-111940B2D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741" y="972098"/>
            <a:ext cx="5747587" cy="505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344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827584" y="1988840"/>
            <a:ext cx="731963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/>
              <a:t>ごみステーション　容器包装プラスチック（２～５月）　１３０％</a:t>
            </a:r>
            <a:endParaRPr lang="en-US" altLang="ja-JP" sz="2000" dirty="0"/>
          </a:p>
          <a:p>
            <a:endParaRPr lang="en-US" altLang="ja-JP" sz="2000" dirty="0"/>
          </a:p>
          <a:p>
            <a:r>
              <a:rPr lang="ja-JP" altLang="en-US" sz="2000" dirty="0"/>
              <a:t>公設の資源搬入ステーション（２～３月）　　１６０％</a:t>
            </a:r>
            <a:endParaRPr lang="en-US" altLang="ja-JP" sz="2000" dirty="0"/>
          </a:p>
          <a:p>
            <a:endParaRPr lang="en-US" altLang="ja-JP" sz="2000" dirty="0"/>
          </a:p>
          <a:p>
            <a:r>
              <a:rPr lang="ja-JP" altLang="en-US" sz="2000" dirty="0"/>
              <a:t>ストアくるステーション（スーパー店頭）（２～３月）　１８０％</a:t>
            </a:r>
            <a:endParaRPr lang="en-US" altLang="ja-JP" sz="2000" dirty="0"/>
          </a:p>
          <a:p>
            <a:endParaRPr lang="en-US" altLang="ja-JP" sz="2000" dirty="0"/>
          </a:p>
          <a:p>
            <a:endParaRPr lang="en-US" altLang="ja-JP" sz="2000" dirty="0"/>
          </a:p>
          <a:p>
            <a:r>
              <a:rPr lang="ja-JP" altLang="en-US" sz="2000" dirty="0"/>
              <a:t>特に古紙や段ボールは燃やすごみに出せないので、伸びが大きい</a:t>
            </a:r>
            <a:endParaRPr lang="en-US" altLang="ja-JP" sz="2000" dirty="0"/>
          </a:p>
          <a:p>
            <a:endParaRPr kumimoji="1" lang="ja-JP" altLang="en-US" sz="20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83568" y="620688"/>
            <a:ext cx="42066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000" dirty="0"/>
              <a:t>ごみの移動が起きている</a:t>
            </a:r>
          </a:p>
        </p:txBody>
      </p:sp>
    </p:spTree>
    <p:extLst>
      <p:ext uri="{BB962C8B-B14F-4D97-AF65-F5344CB8AC3E}">
        <p14:creationId xmlns:p14="http://schemas.microsoft.com/office/powerpoint/2010/main" val="19127699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186B47B-B62F-4656-ABB2-B02CF18C8E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9" t="24801" r="2750" b="9050"/>
          <a:stretch/>
        </p:blipFill>
        <p:spPr>
          <a:xfrm>
            <a:off x="1187624" y="92933"/>
            <a:ext cx="7704856" cy="614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14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899592" y="982469"/>
            <a:ext cx="65678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000" dirty="0"/>
              <a:t>なぜか　→　受け皿が増えた（増やした）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347122" y="2420888"/>
            <a:ext cx="489589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/>
              <a:t>資源の自己搬入施設</a:t>
            </a:r>
            <a:r>
              <a:rPr kumimoji="1" lang="ja-JP" altLang="en-US" sz="2000" dirty="0"/>
              <a:t>　　　　　　→　６１か所</a:t>
            </a:r>
            <a:endParaRPr kumimoji="1" lang="en-US" altLang="ja-JP" sz="2000" dirty="0"/>
          </a:p>
          <a:p>
            <a:endParaRPr kumimoji="1" lang="en-US" altLang="ja-JP" sz="2000" dirty="0"/>
          </a:p>
          <a:p>
            <a:r>
              <a:rPr kumimoji="1" lang="ja-JP" altLang="en-US" sz="2000" dirty="0"/>
              <a:t>町会連合会での回収　　　　２１団体に増加</a:t>
            </a:r>
            <a:endParaRPr kumimoji="1" lang="en-US" altLang="ja-JP" sz="2000" dirty="0"/>
          </a:p>
          <a:p>
            <a:endParaRPr lang="en-US" altLang="ja-JP" sz="2000" dirty="0"/>
          </a:p>
          <a:p>
            <a:r>
              <a:rPr lang="ja-JP" altLang="en-US" sz="2000" dirty="0"/>
              <a:t>古紙集団回収登録団体　　１５０団体へ増加</a:t>
            </a:r>
            <a:endParaRPr kumimoji="1" lang="ja-JP" altLang="en-US" sz="2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1520" y="5321533"/>
            <a:ext cx="85731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000" dirty="0"/>
              <a:t>受け皿を増やすのはごみ有料化しなくてもできること</a:t>
            </a:r>
          </a:p>
        </p:txBody>
      </p:sp>
    </p:spTree>
    <p:extLst>
      <p:ext uri="{BB962C8B-B14F-4D97-AF65-F5344CB8AC3E}">
        <p14:creationId xmlns:p14="http://schemas.microsoft.com/office/powerpoint/2010/main" val="3175177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CAE0C6F-3D38-4CC6-81AC-723DDDAE2D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8" t="7476" r="12988" b="13382"/>
          <a:stretch/>
        </p:blipFill>
        <p:spPr>
          <a:xfrm>
            <a:off x="251520" y="169489"/>
            <a:ext cx="8715118" cy="621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220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779912" y="269940"/>
            <a:ext cx="23214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000" dirty="0"/>
              <a:t>数のごまかし</a:t>
            </a:r>
            <a:endParaRPr kumimoji="1" lang="ja-JP" altLang="en-US" sz="3000" dirty="0"/>
          </a:p>
        </p:txBody>
      </p:sp>
      <p:sp>
        <p:nvSpPr>
          <p:cNvPr id="4" name="角丸四角形 3"/>
          <p:cNvSpPr/>
          <p:nvPr/>
        </p:nvSpPr>
        <p:spPr>
          <a:xfrm>
            <a:off x="2206979" y="2030085"/>
            <a:ext cx="1008113" cy="914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燃やすごみ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1086452" y="2089084"/>
            <a:ext cx="925241" cy="79640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埋め立てごみ</a:t>
            </a:r>
          </a:p>
        </p:txBody>
      </p:sp>
      <p:sp>
        <p:nvSpPr>
          <p:cNvPr id="6" name="円/楕円 5"/>
          <p:cNvSpPr/>
          <p:nvPr/>
        </p:nvSpPr>
        <p:spPr>
          <a:xfrm>
            <a:off x="3484268" y="1965854"/>
            <a:ext cx="1080120" cy="103927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資源ごみ</a:t>
            </a:r>
          </a:p>
        </p:txBody>
      </p:sp>
      <p:sp>
        <p:nvSpPr>
          <p:cNvPr id="7" name="二等辺三角形 6"/>
          <p:cNvSpPr/>
          <p:nvPr/>
        </p:nvSpPr>
        <p:spPr>
          <a:xfrm>
            <a:off x="899592" y="773996"/>
            <a:ext cx="3744416" cy="914400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コネクタ 8"/>
          <p:cNvCxnSpPr>
            <a:stCxn id="7" idx="2"/>
          </p:cNvCxnSpPr>
          <p:nvPr/>
        </p:nvCxnSpPr>
        <p:spPr>
          <a:xfrm>
            <a:off x="899592" y="1688396"/>
            <a:ext cx="0" cy="20286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>
            <a:stCxn id="7" idx="4"/>
          </p:cNvCxnSpPr>
          <p:nvPr/>
        </p:nvCxnSpPr>
        <p:spPr>
          <a:xfrm>
            <a:off x="4644008" y="1688396"/>
            <a:ext cx="0" cy="20286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899592" y="3717032"/>
            <a:ext cx="37444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flipH="1">
            <a:off x="641670" y="4797152"/>
            <a:ext cx="2" cy="1008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>
            <a:cxnSpLocks/>
          </p:cNvCxnSpPr>
          <p:nvPr/>
        </p:nvCxnSpPr>
        <p:spPr>
          <a:xfrm>
            <a:off x="732836" y="5805264"/>
            <a:ext cx="19781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>
            <a:cxnSpLocks/>
          </p:cNvCxnSpPr>
          <p:nvPr/>
        </p:nvCxnSpPr>
        <p:spPr>
          <a:xfrm flipV="1">
            <a:off x="2711035" y="4826949"/>
            <a:ext cx="0" cy="948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/>
          <p:cNvSpPr/>
          <p:nvPr/>
        </p:nvSpPr>
        <p:spPr>
          <a:xfrm>
            <a:off x="3419872" y="4797152"/>
            <a:ext cx="2304256" cy="108012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角丸四角形 23"/>
          <p:cNvSpPr/>
          <p:nvPr/>
        </p:nvSpPr>
        <p:spPr>
          <a:xfrm>
            <a:off x="6033205" y="2744924"/>
            <a:ext cx="2232248" cy="1368152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6" name="直線矢印コネクタ 25"/>
          <p:cNvCxnSpPr>
            <a:cxnSpLocks/>
          </p:cNvCxnSpPr>
          <p:nvPr/>
        </p:nvCxnSpPr>
        <p:spPr>
          <a:xfrm>
            <a:off x="4499993" y="2766493"/>
            <a:ext cx="1533212" cy="4464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>
            <a:stCxn id="6" idx="4"/>
          </p:cNvCxnSpPr>
          <p:nvPr/>
        </p:nvCxnSpPr>
        <p:spPr>
          <a:xfrm>
            <a:off x="4024328" y="3005128"/>
            <a:ext cx="0" cy="16874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>
            <a:cxnSpLocks/>
            <a:stCxn id="6" idx="3"/>
          </p:cNvCxnSpPr>
          <p:nvPr/>
        </p:nvCxnSpPr>
        <p:spPr>
          <a:xfrm flipH="1">
            <a:off x="2720057" y="2852930"/>
            <a:ext cx="922391" cy="12826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6228184" y="2060848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スーパーなど市以外の民間施設</a:t>
            </a:r>
          </a:p>
        </p:txBody>
      </p:sp>
      <p:sp>
        <p:nvSpPr>
          <p:cNvPr id="2048" name="テキスト ボックス 2047"/>
          <p:cNvSpPr txBox="1"/>
          <p:nvPr/>
        </p:nvSpPr>
        <p:spPr>
          <a:xfrm>
            <a:off x="4564967" y="431264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市の施設</a:t>
            </a:r>
          </a:p>
        </p:txBody>
      </p:sp>
      <p:sp>
        <p:nvSpPr>
          <p:cNvPr id="2049" name="テキスト ボックス 2048"/>
          <p:cNvSpPr txBox="1"/>
          <p:nvPr/>
        </p:nvSpPr>
        <p:spPr>
          <a:xfrm>
            <a:off x="788056" y="5877272"/>
            <a:ext cx="183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町会ステーション</a:t>
            </a:r>
          </a:p>
        </p:txBody>
      </p:sp>
      <p:sp>
        <p:nvSpPr>
          <p:cNvPr id="2056" name="爆発 1 2055"/>
          <p:cNvSpPr/>
          <p:nvPr/>
        </p:nvSpPr>
        <p:spPr>
          <a:xfrm>
            <a:off x="6826113" y="3880983"/>
            <a:ext cx="2184648" cy="1404156"/>
          </a:xfrm>
          <a:prstGeom prst="irregularSeal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カウントしない</a:t>
            </a:r>
            <a:endParaRPr kumimoji="1" lang="ja-JP" alt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吹き出し: 円形 7">
            <a:extLst>
              <a:ext uri="{FF2B5EF4-FFF2-40B4-BE49-F238E27FC236}">
                <a16:creationId xmlns:a16="http://schemas.microsoft.com/office/drawing/2014/main" id="{8668451E-C985-4B7B-B71D-A16E490F2397}"/>
              </a:ext>
            </a:extLst>
          </p:cNvPr>
          <p:cNvSpPr/>
          <p:nvPr/>
        </p:nvSpPr>
        <p:spPr>
          <a:xfrm>
            <a:off x="7366460" y="1006592"/>
            <a:ext cx="1240082" cy="835472"/>
          </a:xfrm>
          <a:prstGeom prst="wedgeEllipse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急増中</a:t>
            </a:r>
          </a:p>
        </p:txBody>
      </p:sp>
      <p:sp>
        <p:nvSpPr>
          <p:cNvPr id="29" name="円/楕円 5">
            <a:extLst>
              <a:ext uri="{FF2B5EF4-FFF2-40B4-BE49-F238E27FC236}">
                <a16:creationId xmlns:a16="http://schemas.microsoft.com/office/drawing/2014/main" id="{280EBD9C-F95C-4BE2-B17C-F845CFA200C7}"/>
              </a:ext>
            </a:extLst>
          </p:cNvPr>
          <p:cNvSpPr/>
          <p:nvPr/>
        </p:nvSpPr>
        <p:spPr>
          <a:xfrm>
            <a:off x="6286053" y="2944485"/>
            <a:ext cx="1080120" cy="103927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資源ごみ</a:t>
            </a:r>
          </a:p>
        </p:txBody>
      </p:sp>
      <p:sp>
        <p:nvSpPr>
          <p:cNvPr id="32" name="円/楕円 5">
            <a:extLst>
              <a:ext uri="{FF2B5EF4-FFF2-40B4-BE49-F238E27FC236}">
                <a16:creationId xmlns:a16="http://schemas.microsoft.com/office/drawing/2014/main" id="{58820FB9-B178-429C-BBAF-6FC040A45472}"/>
              </a:ext>
            </a:extLst>
          </p:cNvPr>
          <p:cNvSpPr/>
          <p:nvPr/>
        </p:nvSpPr>
        <p:spPr>
          <a:xfrm>
            <a:off x="3638233" y="4820754"/>
            <a:ext cx="933767" cy="924915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資源ごみ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C613F81-D6C3-4183-B62F-3C9278278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840" y="4065231"/>
            <a:ext cx="891586" cy="864153"/>
          </a:xfrm>
          <a:prstGeom prst="rect">
            <a:avLst/>
          </a:prstGeom>
        </p:spPr>
      </p:pic>
      <p:sp>
        <p:nvSpPr>
          <p:cNvPr id="33" name="角丸四角形 3">
            <a:extLst>
              <a:ext uri="{FF2B5EF4-FFF2-40B4-BE49-F238E27FC236}">
                <a16:creationId xmlns:a16="http://schemas.microsoft.com/office/drawing/2014/main" id="{93189E99-08F1-4143-96EA-2271533F6F91}"/>
              </a:ext>
            </a:extLst>
          </p:cNvPr>
          <p:cNvSpPr/>
          <p:nvPr/>
        </p:nvSpPr>
        <p:spPr>
          <a:xfrm>
            <a:off x="1704332" y="4928789"/>
            <a:ext cx="935333" cy="82264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燃やすごみ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8CCDB358-A9D3-4F69-94B1-A62845F2C365}"/>
              </a:ext>
            </a:extLst>
          </p:cNvPr>
          <p:cNvSpPr/>
          <p:nvPr/>
        </p:nvSpPr>
        <p:spPr>
          <a:xfrm>
            <a:off x="713042" y="4951709"/>
            <a:ext cx="925241" cy="79640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埋め立てごみ</a:t>
            </a:r>
          </a:p>
        </p:txBody>
      </p:sp>
      <p:sp>
        <p:nvSpPr>
          <p:cNvPr id="3" name="爆発: 8 pt 2">
            <a:extLst>
              <a:ext uri="{FF2B5EF4-FFF2-40B4-BE49-F238E27FC236}">
                <a16:creationId xmlns:a16="http://schemas.microsoft.com/office/drawing/2014/main" id="{4B116504-9FAC-416F-96D7-12169217CF90}"/>
              </a:ext>
            </a:extLst>
          </p:cNvPr>
          <p:cNvSpPr/>
          <p:nvPr/>
        </p:nvSpPr>
        <p:spPr>
          <a:xfrm>
            <a:off x="6432964" y="5285138"/>
            <a:ext cx="2387508" cy="1456230"/>
          </a:xfrm>
          <a:prstGeom prst="irregularSeal1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しかもごみじゃなくなる</a:t>
            </a: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4A338C7F-5DAB-421A-A9E1-409F26C5E66F}"/>
              </a:ext>
            </a:extLst>
          </p:cNvPr>
          <p:cNvCxnSpPr/>
          <p:nvPr/>
        </p:nvCxnSpPr>
        <p:spPr>
          <a:xfrm flipH="1">
            <a:off x="1086452" y="2885487"/>
            <a:ext cx="617880" cy="17676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E9C99C1D-CA06-457E-A6FB-0DB3A57721A7}"/>
              </a:ext>
            </a:extLst>
          </p:cNvPr>
          <p:cNvCxnSpPr>
            <a:cxnSpLocks/>
          </p:cNvCxnSpPr>
          <p:nvPr/>
        </p:nvCxnSpPr>
        <p:spPr>
          <a:xfrm flipH="1">
            <a:off x="1811905" y="2922170"/>
            <a:ext cx="515238" cy="17309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0736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7504" y="1268760"/>
            <a:ext cx="9522159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500" dirty="0"/>
              <a:t>資源に移行しているからいいのか？</a:t>
            </a:r>
            <a:endParaRPr lang="en-US" altLang="ja-JP" sz="2500" dirty="0"/>
          </a:p>
          <a:p>
            <a:endParaRPr lang="en-US" altLang="ja-JP" sz="2500" dirty="0"/>
          </a:p>
          <a:p>
            <a:endParaRPr kumimoji="1" lang="en-US" altLang="ja-JP" sz="2500" dirty="0"/>
          </a:p>
          <a:p>
            <a:r>
              <a:rPr lang="ja-JP" altLang="en-US" sz="2500" dirty="0"/>
              <a:t>容器包装プラスチックは、リサイクルではなく　つくらない時代に突入</a:t>
            </a:r>
            <a:endParaRPr lang="en-US" altLang="ja-JP" sz="2500" dirty="0"/>
          </a:p>
          <a:p>
            <a:endParaRPr kumimoji="1" lang="en-US" altLang="ja-JP" sz="2500" dirty="0"/>
          </a:p>
          <a:p>
            <a:r>
              <a:rPr lang="ja-JP" altLang="en-US" sz="2500" dirty="0"/>
              <a:t>分別よりも製造元からつくらせない　</a:t>
            </a:r>
            <a:endParaRPr lang="en-US" altLang="ja-JP" sz="2500" dirty="0"/>
          </a:p>
          <a:p>
            <a:endParaRPr lang="en-US" altLang="ja-JP" sz="2500" dirty="0"/>
          </a:p>
          <a:p>
            <a:r>
              <a:rPr lang="ja-JP" altLang="en-US" sz="2500" dirty="0"/>
              <a:t>→使わなくてもよい製造・販売の確立</a:t>
            </a:r>
            <a:endParaRPr lang="en-US" altLang="ja-JP" sz="2500" dirty="0"/>
          </a:p>
          <a:p>
            <a:endParaRPr kumimoji="1" lang="en-US" altLang="ja-JP" sz="2500" dirty="0"/>
          </a:p>
          <a:p>
            <a:r>
              <a:rPr kumimoji="1" lang="ja-JP" altLang="en-US" sz="2500" dirty="0"/>
              <a:t>　　　　　　　　　　　　</a:t>
            </a:r>
            <a:r>
              <a:rPr kumimoji="1" lang="ja-JP" altLang="en-US" sz="2500" dirty="0">
                <a:solidFill>
                  <a:srgbClr val="FF0000"/>
                </a:solidFill>
              </a:rPr>
              <a:t>拡大生産者責任　</a:t>
            </a:r>
            <a:r>
              <a:rPr kumimoji="1" lang="ja-JP" altLang="en-US" sz="2500" dirty="0"/>
              <a:t>　地産地消　生活のゆとり　</a:t>
            </a:r>
          </a:p>
        </p:txBody>
      </p:sp>
      <p:sp>
        <p:nvSpPr>
          <p:cNvPr id="3" name="矢印: 下 2">
            <a:extLst>
              <a:ext uri="{FF2B5EF4-FFF2-40B4-BE49-F238E27FC236}">
                <a16:creationId xmlns:a16="http://schemas.microsoft.com/office/drawing/2014/main" id="{D4938BE2-CCD9-40BF-925F-462278D90AB9}"/>
              </a:ext>
            </a:extLst>
          </p:cNvPr>
          <p:cNvSpPr/>
          <p:nvPr/>
        </p:nvSpPr>
        <p:spPr>
          <a:xfrm>
            <a:off x="3707904" y="5301208"/>
            <a:ext cx="288032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99FDADB-752B-45F7-AAA0-0AA40E91E171}"/>
              </a:ext>
            </a:extLst>
          </p:cNvPr>
          <p:cNvSpPr txBox="1"/>
          <p:nvPr/>
        </p:nvSpPr>
        <p:spPr>
          <a:xfrm>
            <a:off x="1907704" y="5867980"/>
            <a:ext cx="4477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生産者が出した責任を負う（費用負担する）</a:t>
            </a:r>
          </a:p>
        </p:txBody>
      </p:sp>
    </p:spTree>
    <p:extLst>
      <p:ext uri="{BB962C8B-B14F-4D97-AF65-F5344CB8AC3E}">
        <p14:creationId xmlns:p14="http://schemas.microsoft.com/office/powerpoint/2010/main" val="561988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9" t="20525" r="34927" b="12654"/>
          <a:stretch/>
        </p:blipFill>
        <p:spPr bwMode="auto">
          <a:xfrm>
            <a:off x="389959" y="404663"/>
            <a:ext cx="8754041" cy="6055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91050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E2FC935-74A5-4D57-962F-41869B78570F}"/>
              </a:ext>
            </a:extLst>
          </p:cNvPr>
          <p:cNvSpPr txBox="1"/>
          <p:nvPr/>
        </p:nvSpPr>
        <p:spPr>
          <a:xfrm>
            <a:off x="755576" y="692696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ドイツ　デュアルシステム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10A5322-09CE-4CC7-9154-7F388AB5A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196752"/>
            <a:ext cx="6063187" cy="547852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D10E21E-9F55-4420-BF60-FF9C4425F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8920"/>
            <a:ext cx="3238500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002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444617A-728A-40F3-BB3E-46132574A5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8" t="26375" r="35825" b="15744"/>
          <a:stretch/>
        </p:blipFill>
        <p:spPr>
          <a:xfrm>
            <a:off x="323528" y="188640"/>
            <a:ext cx="4107396" cy="3096344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356862E-BA62-4FA1-9A4D-5375A0590C30}"/>
              </a:ext>
            </a:extLst>
          </p:cNvPr>
          <p:cNvSpPr/>
          <p:nvPr/>
        </p:nvSpPr>
        <p:spPr>
          <a:xfrm>
            <a:off x="3329608" y="3356992"/>
            <a:ext cx="58143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今年６月にカナダで行われた主要国首脳会議（Ｇ７サミット）で海洋プラスチック廃棄物に関する議題が取り上げられ、海洋プラスチック憲章が首脳会合で採択されました。</a:t>
            </a:r>
            <a:endParaRPr lang="en-US" altLang="ja-JP" dirty="0"/>
          </a:p>
          <a:p>
            <a:endParaRPr lang="ja-JP" altLang="en-US" dirty="0"/>
          </a:p>
          <a:p>
            <a:r>
              <a:rPr lang="ja-JP" altLang="en-US" dirty="0"/>
              <a:t>　日本は、米国とともにこの海洋プラスチック憲章への署名を拒否・・・</a:t>
            </a:r>
            <a:endParaRPr lang="en-US" altLang="ja-JP" dirty="0"/>
          </a:p>
          <a:p>
            <a:endParaRPr lang="ja-JP" altLang="en-US" dirty="0"/>
          </a:p>
          <a:p>
            <a:r>
              <a:rPr lang="ja-JP" altLang="en-US" dirty="0"/>
              <a:t>　政府は、「同憲章が目指す方向性を共有しつつも、生活用品を含め、あらゆるプラスチックを対象とした使用削減の実現にあたっては、市民生活や</a:t>
            </a:r>
            <a:r>
              <a:rPr lang="ja-JP" altLang="en-US" dirty="0">
                <a:solidFill>
                  <a:srgbClr val="FF0000"/>
                </a:solidFill>
              </a:rPr>
              <a:t>産業への影響を慎重に調査・検討する必要</a:t>
            </a:r>
            <a:r>
              <a:rPr lang="ja-JP" altLang="en-US" dirty="0"/>
              <a:t>があることから、今回の参加を見送ることとした（中川雅治環境相、１２日会見より）」</a:t>
            </a:r>
          </a:p>
        </p:txBody>
      </p:sp>
    </p:spTree>
    <p:extLst>
      <p:ext uri="{BB962C8B-B14F-4D97-AF65-F5344CB8AC3E}">
        <p14:creationId xmlns:p14="http://schemas.microsoft.com/office/powerpoint/2010/main" val="30993233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57ADA93-BDB1-4086-B22A-E7B668A280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136904" cy="610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54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35DF525-B451-4AF7-99B6-B364535D0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85" y="188640"/>
            <a:ext cx="8547983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583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0102BE6-0CE9-4B02-A713-3F7ADB362B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44624"/>
            <a:ext cx="4824536" cy="643271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7A4412E-3636-437F-8753-099AD9BE64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211" y="44624"/>
            <a:ext cx="4824536" cy="6432715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9431390B-A596-4858-B5E7-BFC07B263055}"/>
              </a:ext>
            </a:extLst>
          </p:cNvPr>
          <p:cNvSpPr/>
          <p:nvPr/>
        </p:nvSpPr>
        <p:spPr>
          <a:xfrm>
            <a:off x="6084168" y="1484784"/>
            <a:ext cx="1728192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19FBA21-C8A6-464F-B086-86AEC6A7B9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0" t="50000" r="8000" b="6951"/>
          <a:stretch/>
        </p:blipFill>
        <p:spPr>
          <a:xfrm>
            <a:off x="2915816" y="3868282"/>
            <a:ext cx="3168352" cy="295232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D2904E6-0268-4E5B-B2C7-3AC53631F245}"/>
              </a:ext>
            </a:extLst>
          </p:cNvPr>
          <p:cNvSpPr txBox="1"/>
          <p:nvPr/>
        </p:nvSpPr>
        <p:spPr>
          <a:xfrm>
            <a:off x="2780058" y="1979246"/>
            <a:ext cx="330411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消費者と自治体に分別の負担</a:t>
            </a:r>
            <a:br>
              <a:rPr kumimoji="1" lang="en-US" altLang="ja-JP" dirty="0"/>
            </a:br>
            <a:r>
              <a:rPr kumimoji="1" lang="ja-JP" altLang="en-US" dirty="0"/>
              <a:t>製品の工夫や改善がされてない</a:t>
            </a:r>
          </a:p>
        </p:txBody>
      </p:sp>
    </p:spTree>
    <p:extLst>
      <p:ext uri="{BB962C8B-B14F-4D97-AF65-F5344CB8AC3E}">
        <p14:creationId xmlns:p14="http://schemas.microsoft.com/office/powerpoint/2010/main" val="31081546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C2850D8-E184-4ADB-863B-B0AB71AC5D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FBD7052-835A-4D10-A3A3-6C0EF771EC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EF83544-DC4C-4CE5-A380-9E594BF86281}"/>
              </a:ext>
            </a:extLst>
          </p:cNvPr>
          <p:cNvSpPr txBox="1"/>
          <p:nvPr/>
        </p:nvSpPr>
        <p:spPr>
          <a:xfrm>
            <a:off x="2915816" y="4869160"/>
            <a:ext cx="600356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3600" dirty="0"/>
              <a:t>なんで、わざわざつくるのか？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7528971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06EBE4-3D8B-4786-B05B-A255645AF6D4}"/>
              </a:ext>
            </a:extLst>
          </p:cNvPr>
          <p:cNvSpPr txBox="1"/>
          <p:nvPr/>
        </p:nvSpPr>
        <p:spPr>
          <a:xfrm>
            <a:off x="-36512" y="571179"/>
            <a:ext cx="9459641" cy="6278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000" dirty="0"/>
              <a:t>ごみの有料化は、ごみが減り環境にとってよいのか</a:t>
            </a:r>
            <a:endParaRPr lang="en-US" altLang="ja-JP" sz="3000" dirty="0"/>
          </a:p>
          <a:p>
            <a:endParaRPr lang="en-US" altLang="ja-JP" sz="2000" dirty="0"/>
          </a:p>
          <a:p>
            <a:endParaRPr kumimoji="1" lang="en-US" altLang="ja-JP" sz="2000" dirty="0"/>
          </a:p>
          <a:p>
            <a:endParaRPr lang="en-US" altLang="ja-JP" sz="2000" dirty="0"/>
          </a:p>
          <a:p>
            <a:r>
              <a:rPr kumimoji="1" lang="ja-JP" altLang="en-US" sz="2000" dirty="0"/>
              <a:t>・市は、民間に流出したごみ量は把握しないのでわからない</a:t>
            </a:r>
            <a:endParaRPr kumimoji="1" lang="en-US" altLang="ja-JP" sz="2000" dirty="0"/>
          </a:p>
          <a:p>
            <a:endParaRPr lang="en-US" altLang="ja-JP" sz="2000" dirty="0"/>
          </a:p>
          <a:p>
            <a:r>
              <a:rPr lang="ja-JP" altLang="en-US" sz="2000" dirty="0"/>
              <a:t>・資源の受け皿を増やせば、資源化は推進できる。</a:t>
            </a:r>
          </a:p>
          <a:p>
            <a:endParaRPr kumimoji="1" lang="en-US" altLang="ja-JP" sz="2000" dirty="0"/>
          </a:p>
          <a:p>
            <a:endParaRPr lang="en-US" altLang="ja-JP" sz="2000" dirty="0"/>
          </a:p>
          <a:p>
            <a:r>
              <a:rPr kumimoji="1" lang="ja-JP" altLang="en-US" sz="2000" dirty="0"/>
              <a:t>・プラスチック系ごみは、リサイクルではなく使わない時代に入っている</a:t>
            </a:r>
            <a:endParaRPr kumimoji="1" lang="en-US" altLang="ja-JP" sz="2000" dirty="0"/>
          </a:p>
          <a:p>
            <a:r>
              <a:rPr lang="ja-JP" altLang="en-US" sz="2000" dirty="0"/>
              <a:t>　のに日本は後ろ向き</a:t>
            </a:r>
            <a:endParaRPr kumimoji="1" lang="en-US" altLang="ja-JP" sz="2000" dirty="0"/>
          </a:p>
          <a:p>
            <a:endParaRPr lang="en-US" altLang="ja-JP" sz="2000" dirty="0"/>
          </a:p>
          <a:p>
            <a:endParaRPr lang="en-US" altLang="ja-JP" sz="2000" dirty="0"/>
          </a:p>
          <a:p>
            <a:r>
              <a:rPr lang="ja-JP" altLang="en-US" sz="2800" dirty="0">
                <a:solidFill>
                  <a:srgbClr val="FF0000"/>
                </a:solidFill>
              </a:rPr>
              <a:t>経済政策で言うことをきかせるのではなく、</a:t>
            </a:r>
            <a:endParaRPr lang="en-US" altLang="ja-JP" sz="2800" dirty="0">
              <a:solidFill>
                <a:srgbClr val="FF0000"/>
              </a:solidFill>
            </a:endParaRPr>
          </a:p>
          <a:p>
            <a:r>
              <a:rPr lang="ja-JP" altLang="en-US" sz="2800" dirty="0">
                <a:solidFill>
                  <a:srgbClr val="FF0000"/>
                </a:solidFill>
              </a:rPr>
              <a:t>住民が協力しやすい環境をつくることが必要！</a:t>
            </a:r>
            <a:endParaRPr lang="en-US" altLang="ja-JP" sz="2800" dirty="0">
              <a:solidFill>
                <a:srgbClr val="FF0000"/>
              </a:solidFill>
            </a:endParaRPr>
          </a:p>
          <a:p>
            <a:endParaRPr lang="en-US" altLang="ja-JP" sz="2800" dirty="0">
              <a:solidFill>
                <a:srgbClr val="FF0000"/>
              </a:solidFill>
            </a:endParaRPr>
          </a:p>
          <a:p>
            <a:r>
              <a:rPr lang="ja-JP" altLang="en-US" sz="2800" dirty="0">
                <a:solidFill>
                  <a:srgbClr val="FF0000"/>
                </a:solidFill>
              </a:rPr>
              <a:t>本当の拡大生産者責任を取り入れて、製造段階から改善を！</a:t>
            </a:r>
          </a:p>
          <a:p>
            <a:endParaRPr kumimoji="1" lang="ja-JP" altLang="en-US" sz="20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DE83C3B-7560-49E1-B733-A411CDA91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6416" y="116632"/>
            <a:ext cx="701101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298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FFEB47B-2FB6-47F2-BBE7-1FDA2C7447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5" t="11019" r="12988" b="9838"/>
          <a:stretch/>
        </p:blipFill>
        <p:spPr>
          <a:xfrm>
            <a:off x="323527" y="378338"/>
            <a:ext cx="8832265" cy="636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89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6" y="25721"/>
            <a:ext cx="2831976" cy="3659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8565"/>
            <a:ext cx="4067944" cy="3050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27463"/>
            <a:ext cx="3462016" cy="259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BDE305DB-F255-44CE-ACFD-AE32CA1ED1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8328" y="3573016"/>
            <a:ext cx="4562182" cy="305095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093F163-5FF5-4548-976F-0C2ACCF797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8165" y="3284984"/>
            <a:ext cx="2305715" cy="306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67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6392E5A-B10C-4978-BA19-C95B849704EF}"/>
              </a:ext>
            </a:extLst>
          </p:cNvPr>
          <p:cNvSpPr txBox="1"/>
          <p:nvPr/>
        </p:nvSpPr>
        <p:spPr>
          <a:xfrm>
            <a:off x="5940152" y="3717032"/>
            <a:ext cx="3440365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２０１７年１２～２月実施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sz="1500" dirty="0"/>
              <a:t>日本共産党金沢市議員団アンケートより</a:t>
            </a:r>
          </a:p>
        </p:txBody>
      </p:sp>
      <p:graphicFrame>
        <p:nvGraphicFramePr>
          <p:cNvPr id="9" name="グラフ 8">
            <a:extLst>
              <a:ext uri="{FF2B5EF4-FFF2-40B4-BE49-F238E27FC236}">
                <a16:creationId xmlns:a16="http://schemas.microsoft.com/office/drawing/2014/main" id="{20BB2BEF-368F-44BB-9408-D527D67BD5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9288706"/>
              </p:ext>
            </p:extLst>
          </p:nvPr>
        </p:nvGraphicFramePr>
        <p:xfrm>
          <a:off x="-756592" y="980728"/>
          <a:ext cx="7992888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71877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27CE135-AFFC-4411-9B24-06E278320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744"/>
            <a:ext cx="4063156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FCE5748-7648-4D94-9D21-73285FD2CCEB}"/>
              </a:ext>
            </a:extLst>
          </p:cNvPr>
          <p:cNvSpPr txBox="1"/>
          <p:nvPr/>
        </p:nvSpPr>
        <p:spPr>
          <a:xfrm>
            <a:off x="4279408" y="260648"/>
            <a:ext cx="466345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どうやって押し切ったか</a:t>
            </a:r>
            <a:endParaRPr kumimoji="1" lang="en-US" altLang="ja-JP" sz="2000" dirty="0"/>
          </a:p>
          <a:p>
            <a:endParaRPr lang="en-US" altLang="ja-JP" dirty="0"/>
          </a:p>
          <a:p>
            <a:r>
              <a:rPr kumimoji="1" lang="ja-JP" altLang="en-US" dirty="0"/>
              <a:t>金沢市廃棄物総合対策審議会（２０１７年２月）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金沢市町会連合会の意見書が決め手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745CAD6-3352-4223-9D82-FA9AEB7A6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3779" y="2180861"/>
            <a:ext cx="3312368" cy="441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79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2D6283-605F-40DF-B248-8361C3ADDD39}"/>
              </a:ext>
            </a:extLst>
          </p:cNvPr>
          <p:cNvSpPr txBox="1"/>
          <p:nvPr/>
        </p:nvSpPr>
        <p:spPr>
          <a:xfrm>
            <a:off x="820812" y="908720"/>
            <a:ext cx="75023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000" dirty="0"/>
              <a:t>市長　「市民のみなさんの理解は得られた！」</a:t>
            </a:r>
            <a:endParaRPr kumimoji="1" lang="en-US" altLang="ja-JP" sz="3000" dirty="0"/>
          </a:p>
          <a:p>
            <a:endParaRPr kumimoji="1" lang="ja-JP" altLang="en-US" sz="30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586D2D0-A61A-4F74-9DA4-04C6C9B76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" y="3068960"/>
            <a:ext cx="8972550" cy="367665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E20CA84-6D50-4843-9D31-5F89742FBDC6}"/>
              </a:ext>
            </a:extLst>
          </p:cNvPr>
          <p:cNvSpPr txBox="1"/>
          <p:nvPr/>
        </p:nvSpPr>
        <p:spPr>
          <a:xfrm>
            <a:off x="2758859" y="2348880"/>
            <a:ext cx="466986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500" dirty="0"/>
              <a:t>議会の多数で可決　２０１７年３月</a:t>
            </a:r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05A9BD19-1D1C-4A7C-BBB3-03ED5BB56341}"/>
              </a:ext>
            </a:extLst>
          </p:cNvPr>
          <p:cNvSpPr/>
          <p:nvPr/>
        </p:nvSpPr>
        <p:spPr>
          <a:xfrm>
            <a:off x="4104966" y="1651303"/>
            <a:ext cx="504056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1795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5966775-073C-4AB8-BBF1-346264FC5C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94" t="12500" r="15099" b="7722"/>
          <a:stretch/>
        </p:blipFill>
        <p:spPr>
          <a:xfrm>
            <a:off x="683568" y="796608"/>
            <a:ext cx="6204242" cy="5656727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E2D69B8-296B-48C9-BBBD-ED470C2327DA}"/>
              </a:ext>
            </a:extLst>
          </p:cNvPr>
          <p:cNvSpPr txBox="1"/>
          <p:nvPr/>
        </p:nvSpPr>
        <p:spPr>
          <a:xfrm>
            <a:off x="4932040" y="5445224"/>
            <a:ext cx="40847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２０１７年９～１１月実施</a:t>
            </a:r>
            <a:endParaRPr kumimoji="1" lang="en-US" altLang="ja-JP" dirty="0"/>
          </a:p>
          <a:p>
            <a:r>
              <a:rPr lang="ja-JP" altLang="en-US" dirty="0"/>
              <a:t>日本共産党金沢市議員団アンケートより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05063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6" y="25721"/>
            <a:ext cx="2831976" cy="3659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8565"/>
            <a:ext cx="4067944" cy="3050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27463"/>
            <a:ext cx="3462016" cy="259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BDE305DB-F255-44CE-ACFD-AE32CA1ED1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8328" y="3573016"/>
            <a:ext cx="4562182" cy="305095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093F163-5FF5-4548-976F-0C2ACCF797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8165" y="3284984"/>
            <a:ext cx="2305715" cy="306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931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576</Words>
  <Application>Microsoft Office PowerPoint</Application>
  <PresentationFormat>画面に合わせる (4:3)</PresentationFormat>
  <Paragraphs>195</Paragraphs>
  <Slides>37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37</vt:i4>
      </vt:variant>
    </vt:vector>
  </HeadingPairs>
  <TitlesOfParts>
    <vt:vector size="41" baseType="lpstr">
      <vt:lpstr>ＭＳ Ｐゴシック</vt:lpstr>
      <vt:lpstr>Arial</vt:lpstr>
      <vt:lpstr>Calibri</vt:lpstr>
      <vt:lpstr>Office ​​テーマ</vt:lpstr>
      <vt:lpstr>ごみの有料化について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miyo</dc:creator>
  <cp:lastModifiedBy>広田 みよ</cp:lastModifiedBy>
  <cp:revision>52</cp:revision>
  <dcterms:created xsi:type="dcterms:W3CDTF">2018-07-19T13:49:21Z</dcterms:created>
  <dcterms:modified xsi:type="dcterms:W3CDTF">2018-08-10T02:21:01Z</dcterms:modified>
</cp:coreProperties>
</file>