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C1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p:cViewPr varScale="1">
        <p:scale>
          <a:sx n="66" d="100"/>
          <a:sy n="66" d="100"/>
        </p:scale>
        <p:origin x="17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1DA6699-21AB-4A79-93AD-348754CC41C0}" type="datetimeFigureOut">
              <a:rPr kumimoji="1" lang="ja-JP" altLang="en-US" smtClean="0"/>
              <a:t>2019/1/9</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FBA0ADEA-EC94-4156-9D4C-86DF0609B9AE}" type="slidenum">
              <a:rPr kumimoji="1" lang="ja-JP" altLang="en-US" smtClean="0"/>
              <a:t>‹#›</a:t>
            </a:fld>
            <a:endParaRPr kumimoji="1" lang="ja-JP" altLang="en-US"/>
          </a:p>
        </p:txBody>
      </p:sp>
    </p:spTree>
    <p:extLst>
      <p:ext uri="{BB962C8B-B14F-4D97-AF65-F5344CB8AC3E}">
        <p14:creationId xmlns:p14="http://schemas.microsoft.com/office/powerpoint/2010/main" val="7760768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1C9ED5-6C4C-46B4-AB66-6E401A7A9FD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95E3678-3631-4D5B-B2D1-422E35E540D6}"/>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C0BB4CE-EC9B-4851-8C02-A8CF4E4578A8}"/>
              </a:ext>
            </a:extLst>
          </p:cNvPr>
          <p:cNvSpPr>
            <a:spLocks noGrp="1"/>
          </p:cNvSpPr>
          <p:nvPr>
            <p:ph type="dt" sz="half" idx="10"/>
          </p:nvPr>
        </p:nvSpPr>
        <p:spPr/>
        <p:txBody>
          <a:bodyPr/>
          <a:lstStyle/>
          <a:p>
            <a:fld id="{C20EB87B-68CD-4BED-8186-5392AE8D4C85}" type="datetimeFigureOut">
              <a:rPr kumimoji="1" lang="ja-JP" altLang="en-US" smtClean="0"/>
              <a:t>2019/1/9</a:t>
            </a:fld>
            <a:endParaRPr kumimoji="1" lang="ja-JP" altLang="en-US"/>
          </a:p>
        </p:txBody>
      </p:sp>
      <p:sp>
        <p:nvSpPr>
          <p:cNvPr id="5" name="フッター プレースホルダー 4">
            <a:extLst>
              <a:ext uri="{FF2B5EF4-FFF2-40B4-BE49-F238E27FC236}">
                <a16:creationId xmlns:a16="http://schemas.microsoft.com/office/drawing/2014/main" id="{9EEB1D0D-BEB3-404E-9CF9-48B2F56F106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658ECA4-AABC-4F3D-9B26-59A5854EBC8E}"/>
              </a:ext>
            </a:extLst>
          </p:cNvPr>
          <p:cNvSpPr>
            <a:spLocks noGrp="1"/>
          </p:cNvSpPr>
          <p:nvPr>
            <p:ph type="sldNum" sz="quarter" idx="12"/>
          </p:nvPr>
        </p:nvSpPr>
        <p:spPr/>
        <p:txBody>
          <a:bodyPr/>
          <a:lstStyle/>
          <a:p>
            <a:fld id="{881B7E9E-6725-424B-84AC-EA1B7FCDC4FA}" type="slidenum">
              <a:rPr kumimoji="1" lang="ja-JP" altLang="en-US" smtClean="0"/>
              <a:t>‹#›</a:t>
            </a:fld>
            <a:endParaRPr kumimoji="1" lang="ja-JP" altLang="en-US"/>
          </a:p>
        </p:txBody>
      </p:sp>
    </p:spTree>
    <p:extLst>
      <p:ext uri="{BB962C8B-B14F-4D97-AF65-F5344CB8AC3E}">
        <p14:creationId xmlns:p14="http://schemas.microsoft.com/office/powerpoint/2010/main" val="70619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8995E3-1936-4B31-A07F-CDC93F4FF6B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7F24475-9715-4DBD-A49A-3DF0057F975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60D412F-1910-444F-A08D-EEBBB575AFB5}"/>
              </a:ext>
            </a:extLst>
          </p:cNvPr>
          <p:cNvSpPr>
            <a:spLocks noGrp="1"/>
          </p:cNvSpPr>
          <p:nvPr>
            <p:ph type="dt" sz="half" idx="10"/>
          </p:nvPr>
        </p:nvSpPr>
        <p:spPr/>
        <p:txBody>
          <a:bodyPr/>
          <a:lstStyle/>
          <a:p>
            <a:fld id="{C20EB87B-68CD-4BED-8186-5392AE8D4C85}" type="datetimeFigureOut">
              <a:rPr kumimoji="1" lang="ja-JP" altLang="en-US" smtClean="0"/>
              <a:t>2019/1/9</a:t>
            </a:fld>
            <a:endParaRPr kumimoji="1" lang="ja-JP" altLang="en-US"/>
          </a:p>
        </p:txBody>
      </p:sp>
      <p:sp>
        <p:nvSpPr>
          <p:cNvPr id="5" name="フッター プレースホルダー 4">
            <a:extLst>
              <a:ext uri="{FF2B5EF4-FFF2-40B4-BE49-F238E27FC236}">
                <a16:creationId xmlns:a16="http://schemas.microsoft.com/office/drawing/2014/main" id="{00EAEFAB-313B-4C8E-BC61-292D1A70188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E6D041A-C821-4E54-86AC-A8D730AC4021}"/>
              </a:ext>
            </a:extLst>
          </p:cNvPr>
          <p:cNvSpPr>
            <a:spLocks noGrp="1"/>
          </p:cNvSpPr>
          <p:nvPr>
            <p:ph type="sldNum" sz="quarter" idx="12"/>
          </p:nvPr>
        </p:nvSpPr>
        <p:spPr/>
        <p:txBody>
          <a:bodyPr/>
          <a:lstStyle/>
          <a:p>
            <a:fld id="{881B7E9E-6725-424B-84AC-EA1B7FCDC4FA}" type="slidenum">
              <a:rPr kumimoji="1" lang="ja-JP" altLang="en-US" smtClean="0"/>
              <a:t>‹#›</a:t>
            </a:fld>
            <a:endParaRPr kumimoji="1" lang="ja-JP" altLang="en-US"/>
          </a:p>
        </p:txBody>
      </p:sp>
    </p:spTree>
    <p:extLst>
      <p:ext uri="{BB962C8B-B14F-4D97-AF65-F5344CB8AC3E}">
        <p14:creationId xmlns:p14="http://schemas.microsoft.com/office/powerpoint/2010/main" val="3072858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53ABFD6-BBBC-4F7A-909C-15812E4062C5}"/>
              </a:ext>
            </a:extLst>
          </p:cNvPr>
          <p:cNvSpPr>
            <a:spLocks noGrp="1"/>
          </p:cNvSpPr>
          <p:nvPr>
            <p:ph type="title" orient="vert"/>
          </p:nvPr>
        </p:nvSpPr>
        <p:spPr>
          <a:xfrm>
            <a:off x="8724899"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1ABBD0-87EB-4666-B286-2CDA7CFC3D0C}"/>
              </a:ext>
            </a:extLst>
          </p:cNvPr>
          <p:cNvSpPr>
            <a:spLocks noGrp="1"/>
          </p:cNvSpPr>
          <p:nvPr>
            <p:ph type="body" orient="vert" idx="1"/>
          </p:nvPr>
        </p:nvSpPr>
        <p:spPr>
          <a:xfrm>
            <a:off x="838199"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885608-7CC8-44EC-9431-3FA30E77B9D9}"/>
              </a:ext>
            </a:extLst>
          </p:cNvPr>
          <p:cNvSpPr>
            <a:spLocks noGrp="1"/>
          </p:cNvSpPr>
          <p:nvPr>
            <p:ph type="dt" sz="half" idx="10"/>
          </p:nvPr>
        </p:nvSpPr>
        <p:spPr/>
        <p:txBody>
          <a:bodyPr/>
          <a:lstStyle/>
          <a:p>
            <a:fld id="{C20EB87B-68CD-4BED-8186-5392AE8D4C85}" type="datetimeFigureOut">
              <a:rPr kumimoji="1" lang="ja-JP" altLang="en-US" smtClean="0"/>
              <a:t>2019/1/9</a:t>
            </a:fld>
            <a:endParaRPr kumimoji="1" lang="ja-JP" altLang="en-US"/>
          </a:p>
        </p:txBody>
      </p:sp>
      <p:sp>
        <p:nvSpPr>
          <p:cNvPr id="5" name="フッター プレースホルダー 4">
            <a:extLst>
              <a:ext uri="{FF2B5EF4-FFF2-40B4-BE49-F238E27FC236}">
                <a16:creationId xmlns:a16="http://schemas.microsoft.com/office/drawing/2014/main" id="{B6B08DB5-1FBB-43D0-833C-C0021D5EAAD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8D83E5-BEC4-4B43-98A3-1A4BD054EBAC}"/>
              </a:ext>
            </a:extLst>
          </p:cNvPr>
          <p:cNvSpPr>
            <a:spLocks noGrp="1"/>
          </p:cNvSpPr>
          <p:nvPr>
            <p:ph type="sldNum" sz="quarter" idx="12"/>
          </p:nvPr>
        </p:nvSpPr>
        <p:spPr/>
        <p:txBody>
          <a:bodyPr/>
          <a:lstStyle/>
          <a:p>
            <a:fld id="{881B7E9E-6725-424B-84AC-EA1B7FCDC4FA}" type="slidenum">
              <a:rPr kumimoji="1" lang="ja-JP" altLang="en-US" smtClean="0"/>
              <a:t>‹#›</a:t>
            </a:fld>
            <a:endParaRPr kumimoji="1" lang="ja-JP" altLang="en-US"/>
          </a:p>
        </p:txBody>
      </p:sp>
    </p:spTree>
    <p:extLst>
      <p:ext uri="{BB962C8B-B14F-4D97-AF65-F5344CB8AC3E}">
        <p14:creationId xmlns:p14="http://schemas.microsoft.com/office/powerpoint/2010/main" val="203928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2793D-351D-4B4D-82FC-F4A7F2EB463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F5DAE2B-2385-45CD-8C86-67F827B2B0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972C8F-5E42-47BC-89B4-E46F201E5F51}"/>
              </a:ext>
            </a:extLst>
          </p:cNvPr>
          <p:cNvSpPr>
            <a:spLocks noGrp="1"/>
          </p:cNvSpPr>
          <p:nvPr>
            <p:ph type="dt" sz="half" idx="10"/>
          </p:nvPr>
        </p:nvSpPr>
        <p:spPr/>
        <p:txBody>
          <a:bodyPr/>
          <a:lstStyle/>
          <a:p>
            <a:fld id="{C20EB87B-68CD-4BED-8186-5392AE8D4C85}" type="datetimeFigureOut">
              <a:rPr kumimoji="1" lang="ja-JP" altLang="en-US" smtClean="0"/>
              <a:t>2019/1/9</a:t>
            </a:fld>
            <a:endParaRPr kumimoji="1" lang="ja-JP" altLang="en-US"/>
          </a:p>
        </p:txBody>
      </p:sp>
      <p:sp>
        <p:nvSpPr>
          <p:cNvPr id="5" name="フッター プレースホルダー 4">
            <a:extLst>
              <a:ext uri="{FF2B5EF4-FFF2-40B4-BE49-F238E27FC236}">
                <a16:creationId xmlns:a16="http://schemas.microsoft.com/office/drawing/2014/main" id="{FF321012-42EE-42D3-9423-0FEE90BEB94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4891402-8B9E-4941-AB05-727995BB497B}"/>
              </a:ext>
            </a:extLst>
          </p:cNvPr>
          <p:cNvSpPr>
            <a:spLocks noGrp="1"/>
          </p:cNvSpPr>
          <p:nvPr>
            <p:ph type="sldNum" sz="quarter" idx="12"/>
          </p:nvPr>
        </p:nvSpPr>
        <p:spPr/>
        <p:txBody>
          <a:bodyPr/>
          <a:lstStyle/>
          <a:p>
            <a:fld id="{881B7E9E-6725-424B-84AC-EA1B7FCDC4FA}" type="slidenum">
              <a:rPr kumimoji="1" lang="ja-JP" altLang="en-US" smtClean="0"/>
              <a:t>‹#›</a:t>
            </a:fld>
            <a:endParaRPr kumimoji="1" lang="ja-JP" altLang="en-US"/>
          </a:p>
        </p:txBody>
      </p:sp>
    </p:spTree>
    <p:extLst>
      <p:ext uri="{BB962C8B-B14F-4D97-AF65-F5344CB8AC3E}">
        <p14:creationId xmlns:p14="http://schemas.microsoft.com/office/powerpoint/2010/main" val="2718538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270A99-9DF4-4A25-A96A-93296200C970}"/>
              </a:ext>
            </a:extLst>
          </p:cNvPr>
          <p:cNvSpPr>
            <a:spLocks noGrp="1"/>
          </p:cNvSpPr>
          <p:nvPr>
            <p:ph type="title"/>
          </p:nvPr>
        </p:nvSpPr>
        <p:spPr>
          <a:xfrm>
            <a:off x="831852"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F36EEF-E9A3-4832-9DC9-CF713DFE93A8}"/>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0DF5C93-2691-4CD8-9D72-6F303FA18B83}"/>
              </a:ext>
            </a:extLst>
          </p:cNvPr>
          <p:cNvSpPr>
            <a:spLocks noGrp="1"/>
          </p:cNvSpPr>
          <p:nvPr>
            <p:ph type="dt" sz="half" idx="10"/>
          </p:nvPr>
        </p:nvSpPr>
        <p:spPr/>
        <p:txBody>
          <a:bodyPr/>
          <a:lstStyle/>
          <a:p>
            <a:fld id="{C20EB87B-68CD-4BED-8186-5392AE8D4C85}" type="datetimeFigureOut">
              <a:rPr kumimoji="1" lang="ja-JP" altLang="en-US" smtClean="0"/>
              <a:t>2019/1/9</a:t>
            </a:fld>
            <a:endParaRPr kumimoji="1" lang="ja-JP" altLang="en-US"/>
          </a:p>
        </p:txBody>
      </p:sp>
      <p:sp>
        <p:nvSpPr>
          <p:cNvPr id="5" name="フッター プレースホルダー 4">
            <a:extLst>
              <a:ext uri="{FF2B5EF4-FFF2-40B4-BE49-F238E27FC236}">
                <a16:creationId xmlns:a16="http://schemas.microsoft.com/office/drawing/2014/main" id="{58ADAEB6-BECD-4C97-AED8-120B6E4187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AF0113-A936-4D3C-80FA-54369E8B5232}"/>
              </a:ext>
            </a:extLst>
          </p:cNvPr>
          <p:cNvSpPr>
            <a:spLocks noGrp="1"/>
          </p:cNvSpPr>
          <p:nvPr>
            <p:ph type="sldNum" sz="quarter" idx="12"/>
          </p:nvPr>
        </p:nvSpPr>
        <p:spPr/>
        <p:txBody>
          <a:bodyPr/>
          <a:lstStyle/>
          <a:p>
            <a:fld id="{881B7E9E-6725-424B-84AC-EA1B7FCDC4FA}" type="slidenum">
              <a:rPr kumimoji="1" lang="ja-JP" altLang="en-US" smtClean="0"/>
              <a:t>‹#›</a:t>
            </a:fld>
            <a:endParaRPr kumimoji="1" lang="ja-JP" altLang="en-US"/>
          </a:p>
        </p:txBody>
      </p:sp>
    </p:spTree>
    <p:extLst>
      <p:ext uri="{BB962C8B-B14F-4D97-AF65-F5344CB8AC3E}">
        <p14:creationId xmlns:p14="http://schemas.microsoft.com/office/powerpoint/2010/main" val="851979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1A0F18-A6C7-42C6-B579-08A714BEEDD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C34538-0B3F-45D7-9291-206963B01FB9}"/>
              </a:ext>
            </a:extLst>
          </p:cNvPr>
          <p:cNvSpPr>
            <a:spLocks noGrp="1"/>
          </p:cNvSpPr>
          <p:nvPr>
            <p:ph sz="half" idx="1"/>
          </p:nvPr>
        </p:nvSpPr>
        <p:spPr>
          <a:xfrm>
            <a:off x="838201"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1D15BF4-7948-4F13-BCBF-4A87859C15A8}"/>
              </a:ext>
            </a:extLst>
          </p:cNvPr>
          <p:cNvSpPr>
            <a:spLocks noGrp="1"/>
          </p:cNvSpPr>
          <p:nvPr>
            <p:ph sz="half" idx="2"/>
          </p:nvPr>
        </p:nvSpPr>
        <p:spPr>
          <a:xfrm>
            <a:off x="6172201"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B8C7998-0E1F-4DD6-8555-0F30E060F4AA}"/>
              </a:ext>
            </a:extLst>
          </p:cNvPr>
          <p:cNvSpPr>
            <a:spLocks noGrp="1"/>
          </p:cNvSpPr>
          <p:nvPr>
            <p:ph type="dt" sz="half" idx="10"/>
          </p:nvPr>
        </p:nvSpPr>
        <p:spPr/>
        <p:txBody>
          <a:bodyPr/>
          <a:lstStyle/>
          <a:p>
            <a:fld id="{C20EB87B-68CD-4BED-8186-5392AE8D4C85}" type="datetimeFigureOut">
              <a:rPr kumimoji="1" lang="ja-JP" altLang="en-US" smtClean="0"/>
              <a:t>2019/1/9</a:t>
            </a:fld>
            <a:endParaRPr kumimoji="1" lang="ja-JP" altLang="en-US"/>
          </a:p>
        </p:txBody>
      </p:sp>
      <p:sp>
        <p:nvSpPr>
          <p:cNvPr id="6" name="フッター プレースホルダー 5">
            <a:extLst>
              <a:ext uri="{FF2B5EF4-FFF2-40B4-BE49-F238E27FC236}">
                <a16:creationId xmlns:a16="http://schemas.microsoft.com/office/drawing/2014/main" id="{CEFBDB8A-B6CE-4EAD-81CA-02AE8579D8A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FD69813-86F0-448B-A2C8-13C6A92974BC}"/>
              </a:ext>
            </a:extLst>
          </p:cNvPr>
          <p:cNvSpPr>
            <a:spLocks noGrp="1"/>
          </p:cNvSpPr>
          <p:nvPr>
            <p:ph type="sldNum" sz="quarter" idx="12"/>
          </p:nvPr>
        </p:nvSpPr>
        <p:spPr/>
        <p:txBody>
          <a:bodyPr/>
          <a:lstStyle/>
          <a:p>
            <a:fld id="{881B7E9E-6725-424B-84AC-EA1B7FCDC4FA}" type="slidenum">
              <a:rPr kumimoji="1" lang="ja-JP" altLang="en-US" smtClean="0"/>
              <a:t>‹#›</a:t>
            </a:fld>
            <a:endParaRPr kumimoji="1" lang="ja-JP" altLang="en-US"/>
          </a:p>
        </p:txBody>
      </p:sp>
    </p:spTree>
    <p:extLst>
      <p:ext uri="{BB962C8B-B14F-4D97-AF65-F5344CB8AC3E}">
        <p14:creationId xmlns:p14="http://schemas.microsoft.com/office/powerpoint/2010/main" val="119266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0F9CC1-187F-4B2E-BBA0-AC1719BEA133}"/>
              </a:ext>
            </a:extLst>
          </p:cNvPr>
          <p:cNvSpPr>
            <a:spLocks noGrp="1"/>
          </p:cNvSpPr>
          <p:nvPr>
            <p:ph type="title"/>
          </p:nvPr>
        </p:nvSpPr>
        <p:spPr>
          <a:xfrm>
            <a:off x="839789"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48BB1B2-81CE-48F2-A257-9A9D97F9DD29}"/>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5E36ACA-CB45-45AC-81C2-73E3C874EF93}"/>
              </a:ext>
            </a:extLst>
          </p:cNvPr>
          <p:cNvSpPr>
            <a:spLocks noGrp="1"/>
          </p:cNvSpPr>
          <p:nvPr>
            <p:ph sz="half" idx="2"/>
          </p:nvPr>
        </p:nvSpPr>
        <p:spPr>
          <a:xfrm>
            <a:off x="839789" y="2505076"/>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C4AFC24-0A98-4E0D-9959-E146429AEC4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E4900B7-F900-493B-B064-A39208001D2A}"/>
              </a:ext>
            </a:extLst>
          </p:cNvPr>
          <p:cNvSpPr>
            <a:spLocks noGrp="1"/>
          </p:cNvSpPr>
          <p:nvPr>
            <p:ph sz="quarter" idx="4"/>
          </p:nvPr>
        </p:nvSpPr>
        <p:spPr>
          <a:xfrm>
            <a:off x="6172202" y="2505076"/>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6EC7045-4E4B-4850-8E27-5D459E1E34E5}"/>
              </a:ext>
            </a:extLst>
          </p:cNvPr>
          <p:cNvSpPr>
            <a:spLocks noGrp="1"/>
          </p:cNvSpPr>
          <p:nvPr>
            <p:ph type="dt" sz="half" idx="10"/>
          </p:nvPr>
        </p:nvSpPr>
        <p:spPr/>
        <p:txBody>
          <a:bodyPr/>
          <a:lstStyle/>
          <a:p>
            <a:fld id="{C20EB87B-68CD-4BED-8186-5392AE8D4C85}" type="datetimeFigureOut">
              <a:rPr kumimoji="1" lang="ja-JP" altLang="en-US" smtClean="0"/>
              <a:t>2019/1/9</a:t>
            </a:fld>
            <a:endParaRPr kumimoji="1" lang="ja-JP" altLang="en-US"/>
          </a:p>
        </p:txBody>
      </p:sp>
      <p:sp>
        <p:nvSpPr>
          <p:cNvPr id="8" name="フッター プレースホルダー 7">
            <a:extLst>
              <a:ext uri="{FF2B5EF4-FFF2-40B4-BE49-F238E27FC236}">
                <a16:creationId xmlns:a16="http://schemas.microsoft.com/office/drawing/2014/main" id="{5962C28C-3890-4D80-8C33-9CAE85DED6F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BB8640B-FF6B-4BB2-89DA-A71381A702E3}"/>
              </a:ext>
            </a:extLst>
          </p:cNvPr>
          <p:cNvSpPr>
            <a:spLocks noGrp="1"/>
          </p:cNvSpPr>
          <p:nvPr>
            <p:ph type="sldNum" sz="quarter" idx="12"/>
          </p:nvPr>
        </p:nvSpPr>
        <p:spPr/>
        <p:txBody>
          <a:bodyPr/>
          <a:lstStyle/>
          <a:p>
            <a:fld id="{881B7E9E-6725-424B-84AC-EA1B7FCDC4FA}" type="slidenum">
              <a:rPr kumimoji="1" lang="ja-JP" altLang="en-US" smtClean="0"/>
              <a:t>‹#›</a:t>
            </a:fld>
            <a:endParaRPr kumimoji="1" lang="ja-JP" altLang="en-US"/>
          </a:p>
        </p:txBody>
      </p:sp>
    </p:spTree>
    <p:extLst>
      <p:ext uri="{BB962C8B-B14F-4D97-AF65-F5344CB8AC3E}">
        <p14:creationId xmlns:p14="http://schemas.microsoft.com/office/powerpoint/2010/main" val="175769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D93956-E09F-40E9-972C-1FF9C3A142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DC84408-D413-4633-910C-EB5E2FE37871}"/>
              </a:ext>
            </a:extLst>
          </p:cNvPr>
          <p:cNvSpPr>
            <a:spLocks noGrp="1"/>
          </p:cNvSpPr>
          <p:nvPr>
            <p:ph type="dt" sz="half" idx="10"/>
          </p:nvPr>
        </p:nvSpPr>
        <p:spPr/>
        <p:txBody>
          <a:bodyPr/>
          <a:lstStyle/>
          <a:p>
            <a:fld id="{C20EB87B-68CD-4BED-8186-5392AE8D4C85}" type="datetimeFigureOut">
              <a:rPr kumimoji="1" lang="ja-JP" altLang="en-US" smtClean="0"/>
              <a:t>2019/1/9</a:t>
            </a:fld>
            <a:endParaRPr kumimoji="1" lang="ja-JP" altLang="en-US"/>
          </a:p>
        </p:txBody>
      </p:sp>
      <p:sp>
        <p:nvSpPr>
          <p:cNvPr id="4" name="フッター プレースホルダー 3">
            <a:extLst>
              <a:ext uri="{FF2B5EF4-FFF2-40B4-BE49-F238E27FC236}">
                <a16:creationId xmlns:a16="http://schemas.microsoft.com/office/drawing/2014/main" id="{AF60A611-DE5A-4628-B8CC-DC8D029F588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C4EAE57-9801-4C7A-8711-F5A88152C66C}"/>
              </a:ext>
            </a:extLst>
          </p:cNvPr>
          <p:cNvSpPr>
            <a:spLocks noGrp="1"/>
          </p:cNvSpPr>
          <p:nvPr>
            <p:ph type="sldNum" sz="quarter" idx="12"/>
          </p:nvPr>
        </p:nvSpPr>
        <p:spPr/>
        <p:txBody>
          <a:bodyPr/>
          <a:lstStyle/>
          <a:p>
            <a:fld id="{881B7E9E-6725-424B-84AC-EA1B7FCDC4FA}" type="slidenum">
              <a:rPr kumimoji="1" lang="ja-JP" altLang="en-US" smtClean="0"/>
              <a:t>‹#›</a:t>
            </a:fld>
            <a:endParaRPr kumimoji="1" lang="ja-JP" altLang="en-US"/>
          </a:p>
        </p:txBody>
      </p:sp>
    </p:spTree>
    <p:extLst>
      <p:ext uri="{BB962C8B-B14F-4D97-AF65-F5344CB8AC3E}">
        <p14:creationId xmlns:p14="http://schemas.microsoft.com/office/powerpoint/2010/main" val="2514895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B9123C5-942B-47F6-AD0B-205AC4EFA4E7}"/>
              </a:ext>
            </a:extLst>
          </p:cNvPr>
          <p:cNvSpPr>
            <a:spLocks noGrp="1"/>
          </p:cNvSpPr>
          <p:nvPr>
            <p:ph type="dt" sz="half" idx="10"/>
          </p:nvPr>
        </p:nvSpPr>
        <p:spPr/>
        <p:txBody>
          <a:bodyPr/>
          <a:lstStyle/>
          <a:p>
            <a:fld id="{C20EB87B-68CD-4BED-8186-5392AE8D4C85}" type="datetimeFigureOut">
              <a:rPr kumimoji="1" lang="ja-JP" altLang="en-US" smtClean="0"/>
              <a:t>2019/1/9</a:t>
            </a:fld>
            <a:endParaRPr kumimoji="1" lang="ja-JP" altLang="en-US"/>
          </a:p>
        </p:txBody>
      </p:sp>
      <p:sp>
        <p:nvSpPr>
          <p:cNvPr id="3" name="フッター プレースホルダー 2">
            <a:extLst>
              <a:ext uri="{FF2B5EF4-FFF2-40B4-BE49-F238E27FC236}">
                <a16:creationId xmlns:a16="http://schemas.microsoft.com/office/drawing/2014/main" id="{F7C7C4BE-27F8-4FAC-96ED-27FBFE841F7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F0CCE9-3975-4ADA-BBED-1981AA9AE42C}"/>
              </a:ext>
            </a:extLst>
          </p:cNvPr>
          <p:cNvSpPr>
            <a:spLocks noGrp="1"/>
          </p:cNvSpPr>
          <p:nvPr>
            <p:ph type="sldNum" sz="quarter" idx="12"/>
          </p:nvPr>
        </p:nvSpPr>
        <p:spPr/>
        <p:txBody>
          <a:bodyPr/>
          <a:lstStyle/>
          <a:p>
            <a:fld id="{881B7E9E-6725-424B-84AC-EA1B7FCDC4FA}" type="slidenum">
              <a:rPr kumimoji="1" lang="ja-JP" altLang="en-US" smtClean="0"/>
              <a:t>‹#›</a:t>
            </a:fld>
            <a:endParaRPr kumimoji="1" lang="ja-JP" altLang="en-US"/>
          </a:p>
        </p:txBody>
      </p:sp>
    </p:spTree>
    <p:extLst>
      <p:ext uri="{BB962C8B-B14F-4D97-AF65-F5344CB8AC3E}">
        <p14:creationId xmlns:p14="http://schemas.microsoft.com/office/powerpoint/2010/main" val="382221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9A720A-6A19-48E2-BA0E-226D07FE8904}"/>
              </a:ext>
            </a:extLst>
          </p:cNvPr>
          <p:cNvSpPr>
            <a:spLocks noGrp="1"/>
          </p:cNvSpPr>
          <p:nvPr>
            <p:ph type="title"/>
          </p:nvPr>
        </p:nvSpPr>
        <p:spPr>
          <a:xfrm>
            <a:off x="839790" y="457200"/>
            <a:ext cx="3932236"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2F1799A-DB6F-40B4-B594-81D4617B8B91}"/>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90132A9-3DBD-4A06-9E9B-2A52F2C31DCE}"/>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9087ED-7D72-4224-92CA-99A9926E7677}"/>
              </a:ext>
            </a:extLst>
          </p:cNvPr>
          <p:cNvSpPr>
            <a:spLocks noGrp="1"/>
          </p:cNvSpPr>
          <p:nvPr>
            <p:ph type="dt" sz="half" idx="10"/>
          </p:nvPr>
        </p:nvSpPr>
        <p:spPr/>
        <p:txBody>
          <a:bodyPr/>
          <a:lstStyle/>
          <a:p>
            <a:fld id="{C20EB87B-68CD-4BED-8186-5392AE8D4C85}" type="datetimeFigureOut">
              <a:rPr kumimoji="1" lang="ja-JP" altLang="en-US" smtClean="0"/>
              <a:t>2019/1/9</a:t>
            </a:fld>
            <a:endParaRPr kumimoji="1" lang="ja-JP" altLang="en-US"/>
          </a:p>
        </p:txBody>
      </p:sp>
      <p:sp>
        <p:nvSpPr>
          <p:cNvPr id="6" name="フッター プレースホルダー 5">
            <a:extLst>
              <a:ext uri="{FF2B5EF4-FFF2-40B4-BE49-F238E27FC236}">
                <a16:creationId xmlns:a16="http://schemas.microsoft.com/office/drawing/2014/main" id="{3629A19F-F15C-47E0-9D0E-5CB17C6A55F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4EA1A5-1673-4CC9-BD78-F1FE11100BFA}"/>
              </a:ext>
            </a:extLst>
          </p:cNvPr>
          <p:cNvSpPr>
            <a:spLocks noGrp="1"/>
          </p:cNvSpPr>
          <p:nvPr>
            <p:ph type="sldNum" sz="quarter" idx="12"/>
          </p:nvPr>
        </p:nvSpPr>
        <p:spPr/>
        <p:txBody>
          <a:bodyPr/>
          <a:lstStyle/>
          <a:p>
            <a:fld id="{881B7E9E-6725-424B-84AC-EA1B7FCDC4FA}" type="slidenum">
              <a:rPr kumimoji="1" lang="ja-JP" altLang="en-US" smtClean="0"/>
              <a:t>‹#›</a:t>
            </a:fld>
            <a:endParaRPr kumimoji="1" lang="ja-JP" altLang="en-US"/>
          </a:p>
        </p:txBody>
      </p:sp>
    </p:spTree>
    <p:extLst>
      <p:ext uri="{BB962C8B-B14F-4D97-AF65-F5344CB8AC3E}">
        <p14:creationId xmlns:p14="http://schemas.microsoft.com/office/powerpoint/2010/main" val="1042494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598C31-C6D0-4D2A-973D-1D3DDF1B65D1}"/>
              </a:ext>
            </a:extLst>
          </p:cNvPr>
          <p:cNvSpPr>
            <a:spLocks noGrp="1"/>
          </p:cNvSpPr>
          <p:nvPr>
            <p:ph type="title"/>
          </p:nvPr>
        </p:nvSpPr>
        <p:spPr>
          <a:xfrm>
            <a:off x="839790" y="457200"/>
            <a:ext cx="3932236"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E7FBCCB-5955-4368-81F9-A55E559761C4}"/>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C91B9FB-C9F6-481B-A884-BA0D2F127C4D}"/>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59A358F-759E-44ED-91F5-10F7E15A5316}"/>
              </a:ext>
            </a:extLst>
          </p:cNvPr>
          <p:cNvSpPr>
            <a:spLocks noGrp="1"/>
          </p:cNvSpPr>
          <p:nvPr>
            <p:ph type="dt" sz="half" idx="10"/>
          </p:nvPr>
        </p:nvSpPr>
        <p:spPr/>
        <p:txBody>
          <a:bodyPr/>
          <a:lstStyle/>
          <a:p>
            <a:fld id="{C20EB87B-68CD-4BED-8186-5392AE8D4C85}" type="datetimeFigureOut">
              <a:rPr kumimoji="1" lang="ja-JP" altLang="en-US" smtClean="0"/>
              <a:t>2019/1/9</a:t>
            </a:fld>
            <a:endParaRPr kumimoji="1" lang="ja-JP" altLang="en-US"/>
          </a:p>
        </p:txBody>
      </p:sp>
      <p:sp>
        <p:nvSpPr>
          <p:cNvPr id="6" name="フッター プレースホルダー 5">
            <a:extLst>
              <a:ext uri="{FF2B5EF4-FFF2-40B4-BE49-F238E27FC236}">
                <a16:creationId xmlns:a16="http://schemas.microsoft.com/office/drawing/2014/main" id="{BAB13D9B-AE26-42FF-BB97-323CD76C71B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3A0550D-6341-4CB1-9DB8-68D274D26F1E}"/>
              </a:ext>
            </a:extLst>
          </p:cNvPr>
          <p:cNvSpPr>
            <a:spLocks noGrp="1"/>
          </p:cNvSpPr>
          <p:nvPr>
            <p:ph type="sldNum" sz="quarter" idx="12"/>
          </p:nvPr>
        </p:nvSpPr>
        <p:spPr/>
        <p:txBody>
          <a:bodyPr/>
          <a:lstStyle/>
          <a:p>
            <a:fld id="{881B7E9E-6725-424B-84AC-EA1B7FCDC4FA}" type="slidenum">
              <a:rPr kumimoji="1" lang="ja-JP" altLang="en-US" smtClean="0"/>
              <a:t>‹#›</a:t>
            </a:fld>
            <a:endParaRPr kumimoji="1" lang="ja-JP" altLang="en-US"/>
          </a:p>
        </p:txBody>
      </p:sp>
    </p:spTree>
    <p:extLst>
      <p:ext uri="{BB962C8B-B14F-4D97-AF65-F5344CB8AC3E}">
        <p14:creationId xmlns:p14="http://schemas.microsoft.com/office/powerpoint/2010/main" val="4219205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8B496BD-512F-4F39-8361-9B5DE86A64F8}"/>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9286A4-FA90-4CC5-8C7A-4B5CABB2A638}"/>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E4CEA4F-A2C6-4704-AD9E-CD95DA0C9C62}"/>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EB87B-68CD-4BED-8186-5392AE8D4C85}" type="datetimeFigureOut">
              <a:rPr kumimoji="1" lang="ja-JP" altLang="en-US" smtClean="0"/>
              <a:t>2019/1/9</a:t>
            </a:fld>
            <a:endParaRPr kumimoji="1" lang="ja-JP" altLang="en-US"/>
          </a:p>
        </p:txBody>
      </p:sp>
      <p:sp>
        <p:nvSpPr>
          <p:cNvPr id="5" name="フッター プレースホルダー 4">
            <a:extLst>
              <a:ext uri="{FF2B5EF4-FFF2-40B4-BE49-F238E27FC236}">
                <a16:creationId xmlns:a16="http://schemas.microsoft.com/office/drawing/2014/main" id="{0DC4A29B-6F92-4BAD-8E14-D53F6F8128E2}"/>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EF46706-C089-4C32-9544-7E136DC9E4B1}"/>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B7E9E-6725-424B-84AC-EA1B7FCDC4FA}" type="slidenum">
              <a:rPr kumimoji="1" lang="ja-JP" altLang="en-US" smtClean="0"/>
              <a:t>‹#›</a:t>
            </a:fld>
            <a:endParaRPr kumimoji="1" lang="ja-JP" altLang="en-US"/>
          </a:p>
        </p:txBody>
      </p:sp>
    </p:spTree>
    <p:extLst>
      <p:ext uri="{BB962C8B-B14F-4D97-AF65-F5344CB8AC3E}">
        <p14:creationId xmlns:p14="http://schemas.microsoft.com/office/powerpoint/2010/main" val="3174918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11" rtl="0" eaLnBrk="1" latinLnBrk="0" hangingPunct="1">
        <a:defRPr kumimoji="1" sz="1800" kern="1200">
          <a:solidFill>
            <a:schemeClr val="tx1"/>
          </a:solidFill>
          <a:latin typeface="+mn-lt"/>
          <a:ea typeface="+mn-ea"/>
          <a:cs typeface="+mn-cs"/>
        </a:defRPr>
      </a:lvl1pPr>
      <a:lvl2pPr marL="457206" algn="l" defTabSz="914411" rtl="0" eaLnBrk="1" latinLnBrk="0" hangingPunct="1">
        <a:defRPr kumimoji="1" sz="1800" kern="1200">
          <a:solidFill>
            <a:schemeClr val="tx1"/>
          </a:solidFill>
          <a:latin typeface="+mn-lt"/>
          <a:ea typeface="+mn-ea"/>
          <a:cs typeface="+mn-cs"/>
        </a:defRPr>
      </a:lvl2pPr>
      <a:lvl3pPr marL="914411" algn="l" defTabSz="914411" rtl="0" eaLnBrk="1" latinLnBrk="0" hangingPunct="1">
        <a:defRPr kumimoji="1" sz="1800" kern="1200">
          <a:solidFill>
            <a:schemeClr val="tx1"/>
          </a:solidFill>
          <a:latin typeface="+mn-lt"/>
          <a:ea typeface="+mn-ea"/>
          <a:cs typeface="+mn-cs"/>
        </a:defRPr>
      </a:lvl3pPr>
      <a:lvl4pPr marL="1371617" algn="l" defTabSz="914411" rtl="0" eaLnBrk="1" latinLnBrk="0" hangingPunct="1">
        <a:defRPr kumimoji="1" sz="1800" kern="1200">
          <a:solidFill>
            <a:schemeClr val="tx1"/>
          </a:solidFill>
          <a:latin typeface="+mn-lt"/>
          <a:ea typeface="+mn-ea"/>
          <a:cs typeface="+mn-cs"/>
        </a:defRPr>
      </a:lvl4pPr>
      <a:lvl5pPr marL="1828823" algn="l" defTabSz="914411" rtl="0" eaLnBrk="1" latinLnBrk="0" hangingPunct="1">
        <a:defRPr kumimoji="1" sz="1800" kern="1200">
          <a:solidFill>
            <a:schemeClr val="tx1"/>
          </a:solidFill>
          <a:latin typeface="+mn-lt"/>
          <a:ea typeface="+mn-ea"/>
          <a:cs typeface="+mn-cs"/>
        </a:defRPr>
      </a:lvl5pPr>
      <a:lvl6pPr marL="2286029" algn="l" defTabSz="914411" rtl="0" eaLnBrk="1" latinLnBrk="0" hangingPunct="1">
        <a:defRPr kumimoji="1" sz="1800" kern="1200">
          <a:solidFill>
            <a:schemeClr val="tx1"/>
          </a:solidFill>
          <a:latin typeface="+mn-lt"/>
          <a:ea typeface="+mn-ea"/>
          <a:cs typeface="+mn-cs"/>
        </a:defRPr>
      </a:lvl6pPr>
      <a:lvl7pPr marL="2743234" algn="l" defTabSz="914411" rtl="0" eaLnBrk="1" latinLnBrk="0" hangingPunct="1">
        <a:defRPr kumimoji="1" sz="1800" kern="1200">
          <a:solidFill>
            <a:schemeClr val="tx1"/>
          </a:solidFill>
          <a:latin typeface="+mn-lt"/>
          <a:ea typeface="+mn-ea"/>
          <a:cs typeface="+mn-cs"/>
        </a:defRPr>
      </a:lvl7pPr>
      <a:lvl8pPr marL="3200440" algn="l" defTabSz="914411" rtl="0" eaLnBrk="1" latinLnBrk="0" hangingPunct="1">
        <a:defRPr kumimoji="1" sz="1800" kern="1200">
          <a:solidFill>
            <a:schemeClr val="tx1"/>
          </a:solidFill>
          <a:latin typeface="+mn-lt"/>
          <a:ea typeface="+mn-ea"/>
          <a:cs typeface="+mn-cs"/>
        </a:defRPr>
      </a:lvl8pPr>
      <a:lvl9pPr marL="3657646" algn="l" defTabSz="914411"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87.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95.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jp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05631FB-BEB8-48F0-A7D8-2AD53060EF3A}"/>
              </a:ext>
            </a:extLst>
          </p:cNvPr>
          <p:cNvSpPr/>
          <p:nvPr/>
        </p:nvSpPr>
        <p:spPr>
          <a:xfrm>
            <a:off x="48808" y="253646"/>
            <a:ext cx="7054636" cy="830997"/>
          </a:xfrm>
          <a:prstGeom prst="rect">
            <a:avLst/>
          </a:prstGeom>
        </p:spPr>
        <p:txBody>
          <a:bodyPr wrap="square">
            <a:spAutoFit/>
          </a:bodyPr>
          <a:lstStyle/>
          <a:p>
            <a:r>
              <a:rPr lang="ja-JP" altLang="en-US" sz="2400" b="1" dirty="0" err="1">
                <a:solidFill>
                  <a:srgbClr val="0000FF"/>
                </a:solidFill>
                <a:latin typeface="UD デジタル 教科書体 N-B" panose="02020700000000000000" pitchFamily="17" charset="-128"/>
                <a:ea typeface="UD デジタル 教科書体 N-B" panose="02020700000000000000" pitchFamily="17" charset="-128"/>
              </a:rPr>
              <a:t>みよみよ</a:t>
            </a:r>
            <a:r>
              <a:rPr lang="ja-JP" altLang="en-US" sz="2400" b="1" dirty="0">
                <a:solidFill>
                  <a:srgbClr val="0000FF"/>
                </a:solidFill>
                <a:latin typeface="UD デジタル 教科書体 N-B" panose="02020700000000000000" pitchFamily="17" charset="-128"/>
                <a:ea typeface="UD デジタル 教科書体 N-B" panose="02020700000000000000" pitchFamily="17" charset="-128"/>
              </a:rPr>
              <a:t>ダイジェスト　２０１５年～２０１８年　</a:t>
            </a:r>
            <a:endParaRPr lang="en-US" altLang="ja-JP" sz="2400" b="1" dirty="0">
              <a:solidFill>
                <a:srgbClr val="0000FF"/>
              </a:solidFill>
              <a:latin typeface="UD デジタル 教科書体 N-B" panose="02020700000000000000" pitchFamily="17" charset="-128"/>
              <a:ea typeface="UD デジタル 教科書体 N-B" panose="02020700000000000000" pitchFamily="17" charset="-128"/>
            </a:endParaRPr>
          </a:p>
          <a:p>
            <a:r>
              <a:rPr lang="ja-JP" altLang="en-US" sz="2400" b="1" dirty="0">
                <a:solidFill>
                  <a:srgbClr val="0000FF"/>
                </a:solidFill>
                <a:latin typeface="UD デジタル 教科書体 N-B" panose="02020700000000000000" pitchFamily="17" charset="-128"/>
                <a:ea typeface="UD デジタル 教科書体 N-B" panose="02020700000000000000" pitchFamily="17" charset="-128"/>
              </a:rPr>
              <a:t>金沢市議会議員　広田みよ　２期目のふり返り</a:t>
            </a:r>
            <a:r>
              <a:rPr lang="ja-JP" altLang="en-US" sz="2400" dirty="0">
                <a:solidFill>
                  <a:srgbClr val="0000FF"/>
                </a:solidFill>
                <a:latin typeface="UD デジタル 教科書体 N-B" panose="02020700000000000000" pitchFamily="17" charset="-128"/>
                <a:ea typeface="UD デジタル 教科書体 N-B" panose="02020700000000000000" pitchFamily="17" charset="-128"/>
              </a:rPr>
              <a:t> </a:t>
            </a:r>
          </a:p>
        </p:txBody>
      </p:sp>
      <p:pic>
        <p:nvPicPr>
          <p:cNvPr id="5" name="図 4">
            <a:extLst>
              <a:ext uri="{FF2B5EF4-FFF2-40B4-BE49-F238E27FC236}">
                <a16:creationId xmlns:a16="http://schemas.microsoft.com/office/drawing/2014/main" id="{C9C6C3C5-4979-4D6E-BA58-F054A4974492}"/>
              </a:ext>
            </a:extLst>
          </p:cNvPr>
          <p:cNvPicPr>
            <a:picLocks noChangeAspect="1"/>
          </p:cNvPicPr>
          <p:nvPr/>
        </p:nvPicPr>
        <p:blipFill>
          <a:blip r:embed="rId2"/>
          <a:stretch>
            <a:fillRect/>
          </a:stretch>
        </p:blipFill>
        <p:spPr>
          <a:xfrm>
            <a:off x="609817" y="1090230"/>
            <a:ext cx="2024993" cy="2681930"/>
          </a:xfrm>
          <a:prstGeom prst="rect">
            <a:avLst/>
          </a:prstGeom>
        </p:spPr>
      </p:pic>
      <p:pic>
        <p:nvPicPr>
          <p:cNvPr id="6" name="図 5">
            <a:extLst>
              <a:ext uri="{FF2B5EF4-FFF2-40B4-BE49-F238E27FC236}">
                <a16:creationId xmlns:a16="http://schemas.microsoft.com/office/drawing/2014/main" id="{FF2EB52C-6029-4352-A266-4BFC39B9F718}"/>
              </a:ext>
            </a:extLst>
          </p:cNvPr>
          <p:cNvPicPr>
            <a:picLocks noChangeAspect="1"/>
          </p:cNvPicPr>
          <p:nvPr/>
        </p:nvPicPr>
        <p:blipFill>
          <a:blip r:embed="rId3"/>
          <a:stretch>
            <a:fillRect/>
          </a:stretch>
        </p:blipFill>
        <p:spPr>
          <a:xfrm>
            <a:off x="6663381" y="2411568"/>
            <a:ext cx="1895409" cy="2637667"/>
          </a:xfrm>
          <a:prstGeom prst="rect">
            <a:avLst/>
          </a:prstGeom>
        </p:spPr>
      </p:pic>
      <p:pic>
        <p:nvPicPr>
          <p:cNvPr id="7" name="図 6">
            <a:extLst>
              <a:ext uri="{FF2B5EF4-FFF2-40B4-BE49-F238E27FC236}">
                <a16:creationId xmlns:a16="http://schemas.microsoft.com/office/drawing/2014/main" id="{30D47B8F-1955-4E0E-97B0-F78A56BD471C}"/>
              </a:ext>
            </a:extLst>
          </p:cNvPr>
          <p:cNvPicPr>
            <a:picLocks noChangeAspect="1"/>
          </p:cNvPicPr>
          <p:nvPr/>
        </p:nvPicPr>
        <p:blipFill>
          <a:blip r:embed="rId4"/>
          <a:stretch>
            <a:fillRect/>
          </a:stretch>
        </p:blipFill>
        <p:spPr>
          <a:xfrm>
            <a:off x="9557189" y="214832"/>
            <a:ext cx="1920406" cy="2523963"/>
          </a:xfrm>
          <a:prstGeom prst="rect">
            <a:avLst/>
          </a:prstGeom>
        </p:spPr>
      </p:pic>
      <p:pic>
        <p:nvPicPr>
          <p:cNvPr id="8" name="図 7">
            <a:extLst>
              <a:ext uri="{FF2B5EF4-FFF2-40B4-BE49-F238E27FC236}">
                <a16:creationId xmlns:a16="http://schemas.microsoft.com/office/drawing/2014/main" id="{4CB0A309-786B-4B50-A1F2-E90E7E3AE88B}"/>
              </a:ext>
            </a:extLst>
          </p:cNvPr>
          <p:cNvPicPr>
            <a:picLocks noChangeAspect="1"/>
          </p:cNvPicPr>
          <p:nvPr/>
        </p:nvPicPr>
        <p:blipFill>
          <a:blip r:embed="rId5"/>
          <a:stretch>
            <a:fillRect/>
          </a:stretch>
        </p:blipFill>
        <p:spPr>
          <a:xfrm>
            <a:off x="860247" y="4412181"/>
            <a:ext cx="1524132" cy="1883827"/>
          </a:xfrm>
          <a:prstGeom prst="rect">
            <a:avLst/>
          </a:prstGeom>
        </p:spPr>
      </p:pic>
      <p:pic>
        <p:nvPicPr>
          <p:cNvPr id="9" name="図 8">
            <a:extLst>
              <a:ext uri="{FF2B5EF4-FFF2-40B4-BE49-F238E27FC236}">
                <a16:creationId xmlns:a16="http://schemas.microsoft.com/office/drawing/2014/main" id="{7EA2298F-7CF0-4231-8B10-031111428745}"/>
              </a:ext>
            </a:extLst>
          </p:cNvPr>
          <p:cNvPicPr>
            <a:picLocks noChangeAspect="1"/>
          </p:cNvPicPr>
          <p:nvPr/>
        </p:nvPicPr>
        <p:blipFill>
          <a:blip r:embed="rId6"/>
          <a:stretch>
            <a:fillRect/>
          </a:stretch>
        </p:blipFill>
        <p:spPr>
          <a:xfrm>
            <a:off x="3362477" y="3348553"/>
            <a:ext cx="3016261" cy="1973993"/>
          </a:xfrm>
          <a:prstGeom prst="rect">
            <a:avLst/>
          </a:prstGeom>
        </p:spPr>
      </p:pic>
      <p:pic>
        <p:nvPicPr>
          <p:cNvPr id="10" name="図 9">
            <a:extLst>
              <a:ext uri="{FF2B5EF4-FFF2-40B4-BE49-F238E27FC236}">
                <a16:creationId xmlns:a16="http://schemas.microsoft.com/office/drawing/2014/main" id="{FC4B42A0-20F0-4C2F-ABB0-871D01BE1694}"/>
              </a:ext>
            </a:extLst>
          </p:cNvPr>
          <p:cNvPicPr>
            <a:picLocks noChangeAspect="1"/>
          </p:cNvPicPr>
          <p:nvPr/>
        </p:nvPicPr>
        <p:blipFill>
          <a:blip r:embed="rId7"/>
          <a:stretch>
            <a:fillRect/>
          </a:stretch>
        </p:blipFill>
        <p:spPr>
          <a:xfrm>
            <a:off x="9155250" y="3407919"/>
            <a:ext cx="1841152" cy="2408129"/>
          </a:xfrm>
          <a:prstGeom prst="rect">
            <a:avLst/>
          </a:prstGeom>
        </p:spPr>
      </p:pic>
      <p:sp>
        <p:nvSpPr>
          <p:cNvPr id="11" name="正方形/長方形 10">
            <a:extLst>
              <a:ext uri="{FF2B5EF4-FFF2-40B4-BE49-F238E27FC236}">
                <a16:creationId xmlns:a16="http://schemas.microsoft.com/office/drawing/2014/main" id="{A86A4556-FE1C-40A7-B62F-ECBD5367BE42}"/>
              </a:ext>
            </a:extLst>
          </p:cNvPr>
          <p:cNvSpPr/>
          <p:nvPr/>
        </p:nvSpPr>
        <p:spPr>
          <a:xfrm>
            <a:off x="8809609" y="2879732"/>
            <a:ext cx="3070071"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身近なお声にかけつけます</a:t>
            </a:r>
            <a:r>
              <a:rPr lang="ja-JP" altLang="en-US" b="1" dirty="0">
                <a:latin typeface="UD デジタル 教科書体 N-B" panose="02020700000000000000" pitchFamily="17" charset="-128"/>
                <a:ea typeface="UD デジタル 教科書体 N-B" panose="02020700000000000000" pitchFamily="17" charset="-128"/>
              </a:rPr>
              <a:t> </a:t>
            </a:r>
          </a:p>
        </p:txBody>
      </p:sp>
      <p:sp>
        <p:nvSpPr>
          <p:cNvPr id="12" name="正方形/長方形 11">
            <a:extLst>
              <a:ext uri="{FF2B5EF4-FFF2-40B4-BE49-F238E27FC236}">
                <a16:creationId xmlns:a16="http://schemas.microsoft.com/office/drawing/2014/main" id="{3AFCD658-C765-46D3-9F69-323D81B9DB0A}"/>
              </a:ext>
            </a:extLst>
          </p:cNvPr>
          <p:cNvSpPr/>
          <p:nvPr/>
        </p:nvSpPr>
        <p:spPr>
          <a:xfrm>
            <a:off x="4459319" y="1703717"/>
            <a:ext cx="5097870"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２０１５年５月　ごみ有料化の動きがはじまる</a:t>
            </a:r>
            <a:r>
              <a:rPr lang="ja-JP" altLang="en-US" b="1" dirty="0">
                <a:latin typeface="UD デジタル 教科書体 N-B" panose="02020700000000000000" pitchFamily="17" charset="-128"/>
                <a:ea typeface="UD デジタル 教科書体 N-B" panose="02020700000000000000" pitchFamily="17" charset="-128"/>
              </a:rPr>
              <a:t> </a:t>
            </a:r>
          </a:p>
        </p:txBody>
      </p:sp>
      <p:sp>
        <p:nvSpPr>
          <p:cNvPr id="13" name="正方形/長方形 12">
            <a:extLst>
              <a:ext uri="{FF2B5EF4-FFF2-40B4-BE49-F238E27FC236}">
                <a16:creationId xmlns:a16="http://schemas.microsoft.com/office/drawing/2014/main" id="{6F04EFB5-3A43-491F-AB1D-627F0B5CA88D}"/>
              </a:ext>
            </a:extLst>
          </p:cNvPr>
          <p:cNvSpPr/>
          <p:nvPr/>
        </p:nvSpPr>
        <p:spPr>
          <a:xfrm>
            <a:off x="114116" y="3883651"/>
            <a:ext cx="3300904"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金沢市議会議員　広田みよ　</a:t>
            </a:r>
            <a:r>
              <a:rPr lang="ja-JP" altLang="en-US" dirty="0">
                <a:latin typeface="UD デジタル 教科書体 N-B" panose="02020700000000000000" pitchFamily="17" charset="-128"/>
                <a:ea typeface="UD デジタル 教科書体 N-B" panose="02020700000000000000" pitchFamily="17" charset="-128"/>
              </a:rPr>
              <a:t> </a:t>
            </a:r>
          </a:p>
        </p:txBody>
      </p:sp>
      <p:sp>
        <p:nvSpPr>
          <p:cNvPr id="14" name="正方形/長方形 13">
            <a:extLst>
              <a:ext uri="{FF2B5EF4-FFF2-40B4-BE49-F238E27FC236}">
                <a16:creationId xmlns:a16="http://schemas.microsoft.com/office/drawing/2014/main" id="{3E47934F-B84F-45C9-B6FF-EB7E280D824A}"/>
              </a:ext>
            </a:extLst>
          </p:cNvPr>
          <p:cNvSpPr/>
          <p:nvPr/>
        </p:nvSpPr>
        <p:spPr>
          <a:xfrm>
            <a:off x="2634811" y="2109907"/>
            <a:ext cx="2668619" cy="646331"/>
          </a:xfrm>
          <a:prstGeom prst="rect">
            <a:avLst/>
          </a:prstGeom>
        </p:spPr>
        <p:txBody>
          <a:bodyPr wrap="squar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２０１５年５月議会　介護保険について質疑</a:t>
            </a:r>
            <a:r>
              <a:rPr lang="ja-JP" altLang="en-US" b="1" dirty="0">
                <a:latin typeface="UD デジタル 教科書体 N-B" panose="02020700000000000000" pitchFamily="17" charset="-128"/>
                <a:ea typeface="UD デジタル 教科書体 N-B" panose="02020700000000000000" pitchFamily="17" charset="-128"/>
              </a:rPr>
              <a:t> </a:t>
            </a:r>
          </a:p>
        </p:txBody>
      </p:sp>
      <p:sp>
        <p:nvSpPr>
          <p:cNvPr id="15" name="正方形/長方形 14">
            <a:extLst>
              <a:ext uri="{FF2B5EF4-FFF2-40B4-BE49-F238E27FC236}">
                <a16:creationId xmlns:a16="http://schemas.microsoft.com/office/drawing/2014/main" id="{CA35670E-1AC6-4F20-A750-BD2D75A3D6FD}"/>
              </a:ext>
            </a:extLst>
          </p:cNvPr>
          <p:cNvSpPr/>
          <p:nvPr/>
        </p:nvSpPr>
        <p:spPr>
          <a:xfrm>
            <a:off x="7456707" y="5956985"/>
            <a:ext cx="4631168" cy="646331"/>
          </a:xfrm>
          <a:prstGeom prst="rect">
            <a:avLst/>
          </a:prstGeom>
        </p:spPr>
        <p:txBody>
          <a:bodyPr wrap="squar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２０１５年５月　味噌蔵町小学校と材木町小学校の統廃合について地域で提案</a:t>
            </a:r>
            <a:r>
              <a:rPr lang="ja-JP" altLang="en-US" b="1" dirty="0">
                <a:latin typeface="UD デジタル 教科書体 N-B" panose="02020700000000000000" pitchFamily="17" charset="-128"/>
                <a:ea typeface="UD デジタル 教科書体 N-B" panose="02020700000000000000" pitchFamily="17" charset="-128"/>
              </a:rPr>
              <a:t> </a:t>
            </a:r>
          </a:p>
        </p:txBody>
      </p:sp>
      <p:sp>
        <p:nvSpPr>
          <p:cNvPr id="16" name="正方形/長方形 15">
            <a:extLst>
              <a:ext uri="{FF2B5EF4-FFF2-40B4-BE49-F238E27FC236}">
                <a16:creationId xmlns:a16="http://schemas.microsoft.com/office/drawing/2014/main" id="{7099E306-38C4-4597-B7E2-66E3C4507007}"/>
              </a:ext>
            </a:extLst>
          </p:cNvPr>
          <p:cNvSpPr/>
          <p:nvPr/>
        </p:nvSpPr>
        <p:spPr>
          <a:xfrm>
            <a:off x="2901284" y="5622160"/>
            <a:ext cx="4378960" cy="646331"/>
          </a:xfrm>
          <a:prstGeom prst="rect">
            <a:avLst/>
          </a:prstGeom>
        </p:spPr>
        <p:txBody>
          <a:bodyPr wrap="squar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２０１５年　５月　就学援助制度の拡充を求め、教育委員会と懇談</a:t>
            </a:r>
            <a:r>
              <a:rPr lang="ja-JP" altLang="en-US" b="1" dirty="0">
                <a:latin typeface="UD デジタル 教科書体 N-B" panose="02020700000000000000" pitchFamily="17" charset="-128"/>
                <a:ea typeface="UD デジタル 教科書体 N-B" panose="02020700000000000000" pitchFamily="17" charset="-128"/>
              </a:rPr>
              <a:t> </a:t>
            </a:r>
          </a:p>
        </p:txBody>
      </p:sp>
      <p:sp>
        <p:nvSpPr>
          <p:cNvPr id="17" name="正方形/長方形 16">
            <a:extLst>
              <a:ext uri="{FF2B5EF4-FFF2-40B4-BE49-F238E27FC236}">
                <a16:creationId xmlns:a16="http://schemas.microsoft.com/office/drawing/2014/main" id="{B89C21A9-F5AC-400A-8FDB-F05DE2DD0FD5}"/>
              </a:ext>
            </a:extLst>
          </p:cNvPr>
          <p:cNvSpPr/>
          <p:nvPr/>
        </p:nvSpPr>
        <p:spPr>
          <a:xfrm>
            <a:off x="114116" y="6385623"/>
            <a:ext cx="4685898"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安保法制２４６の地方議会が国会に意見書</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2" name="図 1">
            <a:extLst>
              <a:ext uri="{FF2B5EF4-FFF2-40B4-BE49-F238E27FC236}">
                <a16:creationId xmlns:a16="http://schemas.microsoft.com/office/drawing/2014/main" id="{E34EAB5E-B357-4DAF-9D5F-2A06E5128E6A}"/>
              </a:ext>
            </a:extLst>
          </p:cNvPr>
          <p:cNvPicPr>
            <a:picLocks noChangeAspect="1"/>
          </p:cNvPicPr>
          <p:nvPr/>
        </p:nvPicPr>
        <p:blipFill>
          <a:blip r:embed="rId8"/>
          <a:stretch>
            <a:fillRect/>
          </a:stretch>
        </p:blipFill>
        <p:spPr>
          <a:xfrm>
            <a:off x="7008254" y="284481"/>
            <a:ext cx="1737511" cy="1298561"/>
          </a:xfrm>
          <a:prstGeom prst="rect">
            <a:avLst/>
          </a:prstGeom>
        </p:spPr>
      </p:pic>
    </p:spTree>
    <p:extLst>
      <p:ext uri="{BB962C8B-B14F-4D97-AF65-F5344CB8AC3E}">
        <p14:creationId xmlns:p14="http://schemas.microsoft.com/office/powerpoint/2010/main" val="1863769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DE4A92F-1649-4DC4-854A-E7840B79ADD6}"/>
              </a:ext>
            </a:extLst>
          </p:cNvPr>
          <p:cNvPicPr>
            <a:picLocks noChangeAspect="1"/>
          </p:cNvPicPr>
          <p:nvPr/>
        </p:nvPicPr>
        <p:blipFill>
          <a:blip r:embed="rId2"/>
          <a:stretch>
            <a:fillRect/>
          </a:stretch>
        </p:blipFill>
        <p:spPr>
          <a:xfrm>
            <a:off x="645090" y="996548"/>
            <a:ext cx="2816596" cy="3401863"/>
          </a:xfrm>
          <a:prstGeom prst="rect">
            <a:avLst/>
          </a:prstGeom>
        </p:spPr>
      </p:pic>
      <p:pic>
        <p:nvPicPr>
          <p:cNvPr id="4" name="図 3">
            <a:extLst>
              <a:ext uri="{FF2B5EF4-FFF2-40B4-BE49-F238E27FC236}">
                <a16:creationId xmlns:a16="http://schemas.microsoft.com/office/drawing/2014/main" id="{EF657036-47D9-46D6-B1B3-96A4E6C53346}"/>
              </a:ext>
            </a:extLst>
          </p:cNvPr>
          <p:cNvPicPr>
            <a:picLocks noChangeAspect="1"/>
          </p:cNvPicPr>
          <p:nvPr/>
        </p:nvPicPr>
        <p:blipFill>
          <a:blip r:embed="rId3"/>
          <a:stretch>
            <a:fillRect/>
          </a:stretch>
        </p:blipFill>
        <p:spPr>
          <a:xfrm>
            <a:off x="8104672" y="207086"/>
            <a:ext cx="3748534" cy="2457696"/>
          </a:xfrm>
          <a:prstGeom prst="rect">
            <a:avLst/>
          </a:prstGeom>
        </p:spPr>
      </p:pic>
      <p:sp>
        <p:nvSpPr>
          <p:cNvPr id="5" name="正方形/長方形 4">
            <a:extLst>
              <a:ext uri="{FF2B5EF4-FFF2-40B4-BE49-F238E27FC236}">
                <a16:creationId xmlns:a16="http://schemas.microsoft.com/office/drawing/2014/main" id="{C342AB9B-FAE0-4278-81C8-C92891328E99}"/>
              </a:ext>
            </a:extLst>
          </p:cNvPr>
          <p:cNvSpPr/>
          <p:nvPr/>
        </p:nvSpPr>
        <p:spPr>
          <a:xfrm>
            <a:off x="7975221" y="2744442"/>
            <a:ext cx="3877985" cy="369332"/>
          </a:xfrm>
          <a:prstGeom prst="rect">
            <a:avLst/>
          </a:prstGeom>
        </p:spPr>
        <p:txBody>
          <a:bodyPr wrap="none">
            <a:spAutoFit/>
          </a:bodyPr>
          <a:lstStyle/>
          <a:p>
            <a:r>
              <a:rPr lang="zh-TW" altLang="en-US" b="1" dirty="0">
                <a:latin typeface="UD デジタル 教科書体 N-B" panose="02020700000000000000" pitchFamily="17" charset="-128"/>
                <a:ea typeface="UD デジタル 教科書体 N-B" panose="02020700000000000000" pitchFamily="17" charset="-128"/>
              </a:rPr>
              <a:t>２０１７年　１月２日　新春朝宣伝</a:t>
            </a:r>
          </a:p>
        </p:txBody>
      </p:sp>
      <p:pic>
        <p:nvPicPr>
          <p:cNvPr id="6" name="図 5">
            <a:extLst>
              <a:ext uri="{FF2B5EF4-FFF2-40B4-BE49-F238E27FC236}">
                <a16:creationId xmlns:a16="http://schemas.microsoft.com/office/drawing/2014/main" id="{E5574122-75A3-4047-BBB0-1EF64DA2879D}"/>
              </a:ext>
            </a:extLst>
          </p:cNvPr>
          <p:cNvPicPr>
            <a:picLocks noChangeAspect="1"/>
          </p:cNvPicPr>
          <p:nvPr/>
        </p:nvPicPr>
        <p:blipFill>
          <a:blip r:embed="rId4"/>
          <a:stretch>
            <a:fillRect/>
          </a:stretch>
        </p:blipFill>
        <p:spPr>
          <a:xfrm>
            <a:off x="4900473" y="3221908"/>
            <a:ext cx="4114197" cy="1934444"/>
          </a:xfrm>
          <a:prstGeom prst="rect">
            <a:avLst/>
          </a:prstGeom>
        </p:spPr>
      </p:pic>
      <p:pic>
        <p:nvPicPr>
          <p:cNvPr id="7" name="図 6">
            <a:extLst>
              <a:ext uri="{FF2B5EF4-FFF2-40B4-BE49-F238E27FC236}">
                <a16:creationId xmlns:a16="http://schemas.microsoft.com/office/drawing/2014/main" id="{03232361-C81C-483D-A6C3-30CFD9290BE2}"/>
              </a:ext>
            </a:extLst>
          </p:cNvPr>
          <p:cNvPicPr>
            <a:picLocks noChangeAspect="1"/>
          </p:cNvPicPr>
          <p:nvPr/>
        </p:nvPicPr>
        <p:blipFill>
          <a:blip r:embed="rId5"/>
          <a:stretch>
            <a:fillRect/>
          </a:stretch>
        </p:blipFill>
        <p:spPr>
          <a:xfrm>
            <a:off x="576721" y="4731730"/>
            <a:ext cx="3874161" cy="1822739"/>
          </a:xfrm>
          <a:prstGeom prst="rect">
            <a:avLst/>
          </a:prstGeom>
        </p:spPr>
      </p:pic>
      <p:sp>
        <p:nvSpPr>
          <p:cNvPr id="8" name="正方形/長方形 7">
            <a:extLst>
              <a:ext uri="{FF2B5EF4-FFF2-40B4-BE49-F238E27FC236}">
                <a16:creationId xmlns:a16="http://schemas.microsoft.com/office/drawing/2014/main" id="{7CD72711-4F07-4733-82F5-0E770F7218A8}"/>
              </a:ext>
            </a:extLst>
          </p:cNvPr>
          <p:cNvSpPr/>
          <p:nvPr/>
        </p:nvSpPr>
        <p:spPr>
          <a:xfrm>
            <a:off x="4339280" y="2697480"/>
            <a:ext cx="2262158" cy="369332"/>
          </a:xfrm>
          <a:prstGeom prst="rect">
            <a:avLst/>
          </a:prstGeom>
        </p:spPr>
        <p:txBody>
          <a:bodyPr wrap="none">
            <a:spAutoFit/>
          </a:bodyPr>
          <a:lstStyle/>
          <a:p>
            <a:r>
              <a:rPr lang="ja-JP" altLang="en-US" b="1" dirty="0" err="1">
                <a:latin typeface="UD デジタル 教科書体 N-B" panose="02020700000000000000" pitchFamily="17" charset="-128"/>
                <a:ea typeface="UD デジタル 教科書体 N-B" panose="02020700000000000000" pitchFamily="17" charset="-128"/>
              </a:rPr>
              <a:t>みよみよ</a:t>
            </a:r>
            <a:r>
              <a:rPr lang="ja-JP" altLang="en-US" b="1" dirty="0">
                <a:latin typeface="UD デジタル 教科書体 N-B" panose="02020700000000000000" pitchFamily="17" charset="-128"/>
                <a:ea typeface="UD デジタル 教科書体 N-B" panose="02020700000000000000" pitchFamily="17" charset="-128"/>
              </a:rPr>
              <a:t>通信　発行</a:t>
            </a:r>
          </a:p>
        </p:txBody>
      </p:sp>
      <p:pic>
        <p:nvPicPr>
          <p:cNvPr id="9" name="図 8">
            <a:extLst>
              <a:ext uri="{FF2B5EF4-FFF2-40B4-BE49-F238E27FC236}">
                <a16:creationId xmlns:a16="http://schemas.microsoft.com/office/drawing/2014/main" id="{7D07E0EF-AF35-4B2A-9CA1-77BA42D0DCD4}"/>
              </a:ext>
            </a:extLst>
          </p:cNvPr>
          <p:cNvPicPr>
            <a:picLocks noChangeAspect="1"/>
          </p:cNvPicPr>
          <p:nvPr/>
        </p:nvPicPr>
        <p:blipFill>
          <a:blip r:embed="rId6"/>
          <a:stretch>
            <a:fillRect/>
          </a:stretch>
        </p:blipFill>
        <p:spPr>
          <a:xfrm>
            <a:off x="9464260" y="3319765"/>
            <a:ext cx="2310584" cy="3414056"/>
          </a:xfrm>
          <a:prstGeom prst="rect">
            <a:avLst/>
          </a:prstGeom>
        </p:spPr>
      </p:pic>
      <p:sp>
        <p:nvSpPr>
          <p:cNvPr id="10" name="正方形/長方形 9">
            <a:extLst>
              <a:ext uri="{FF2B5EF4-FFF2-40B4-BE49-F238E27FC236}">
                <a16:creationId xmlns:a16="http://schemas.microsoft.com/office/drawing/2014/main" id="{3CE6FA75-5A5E-4C02-A162-3AF86FE5C24C}"/>
              </a:ext>
            </a:extLst>
          </p:cNvPr>
          <p:cNvSpPr/>
          <p:nvPr/>
        </p:nvSpPr>
        <p:spPr>
          <a:xfrm>
            <a:off x="6957345" y="5713234"/>
            <a:ext cx="2282120" cy="646331"/>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国民健康保険料軽減を求める署名も開始</a:t>
            </a:r>
          </a:p>
        </p:txBody>
      </p:sp>
      <p:sp>
        <p:nvSpPr>
          <p:cNvPr id="11" name="正方形/長方形 10">
            <a:extLst>
              <a:ext uri="{FF2B5EF4-FFF2-40B4-BE49-F238E27FC236}">
                <a16:creationId xmlns:a16="http://schemas.microsoft.com/office/drawing/2014/main" id="{AB890C1A-8AEE-4527-9E96-30F8109D472A}"/>
              </a:ext>
            </a:extLst>
          </p:cNvPr>
          <p:cNvSpPr/>
          <p:nvPr/>
        </p:nvSpPr>
        <p:spPr>
          <a:xfrm>
            <a:off x="576721" y="365002"/>
            <a:ext cx="4801314" cy="400110"/>
          </a:xfrm>
          <a:prstGeom prst="rect">
            <a:avLst/>
          </a:prstGeom>
        </p:spPr>
        <p:txBody>
          <a:bodyPr wrap="none">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２０１７年１月５日　予算要望書を提出</a:t>
            </a:r>
          </a:p>
        </p:txBody>
      </p:sp>
    </p:spTree>
    <p:extLst>
      <p:ext uri="{BB962C8B-B14F-4D97-AF65-F5344CB8AC3E}">
        <p14:creationId xmlns:p14="http://schemas.microsoft.com/office/powerpoint/2010/main" val="3207936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0BD8031-B075-45BF-8A9C-14BF15147705}"/>
              </a:ext>
            </a:extLst>
          </p:cNvPr>
          <p:cNvPicPr>
            <a:picLocks noChangeAspect="1"/>
          </p:cNvPicPr>
          <p:nvPr/>
        </p:nvPicPr>
        <p:blipFill>
          <a:blip r:embed="rId2"/>
          <a:stretch>
            <a:fillRect/>
          </a:stretch>
        </p:blipFill>
        <p:spPr>
          <a:xfrm>
            <a:off x="97589" y="281278"/>
            <a:ext cx="3624162" cy="2538923"/>
          </a:xfrm>
          <a:prstGeom prst="rect">
            <a:avLst/>
          </a:prstGeom>
        </p:spPr>
      </p:pic>
      <p:pic>
        <p:nvPicPr>
          <p:cNvPr id="3" name="図 2">
            <a:extLst>
              <a:ext uri="{FF2B5EF4-FFF2-40B4-BE49-F238E27FC236}">
                <a16:creationId xmlns:a16="http://schemas.microsoft.com/office/drawing/2014/main" id="{20EF8271-1DF4-4628-89EE-0D603E3B4EB2}"/>
              </a:ext>
            </a:extLst>
          </p:cNvPr>
          <p:cNvPicPr>
            <a:picLocks noChangeAspect="1"/>
          </p:cNvPicPr>
          <p:nvPr/>
        </p:nvPicPr>
        <p:blipFill>
          <a:blip r:embed="rId3"/>
          <a:stretch>
            <a:fillRect/>
          </a:stretch>
        </p:blipFill>
        <p:spPr>
          <a:xfrm>
            <a:off x="3830489" y="369998"/>
            <a:ext cx="3335979" cy="2325076"/>
          </a:xfrm>
          <a:prstGeom prst="rect">
            <a:avLst/>
          </a:prstGeom>
        </p:spPr>
      </p:pic>
      <p:sp>
        <p:nvSpPr>
          <p:cNvPr id="4" name="正方形/長方形 3">
            <a:extLst>
              <a:ext uri="{FF2B5EF4-FFF2-40B4-BE49-F238E27FC236}">
                <a16:creationId xmlns:a16="http://schemas.microsoft.com/office/drawing/2014/main" id="{F6F29029-7DFA-4749-B6F3-5D52A3CA3F02}"/>
              </a:ext>
            </a:extLst>
          </p:cNvPr>
          <p:cNvSpPr/>
          <p:nvPr/>
        </p:nvSpPr>
        <p:spPr>
          <a:xfrm>
            <a:off x="973074" y="2984785"/>
            <a:ext cx="4108817" cy="369332"/>
          </a:xfrm>
          <a:prstGeom prst="rect">
            <a:avLst/>
          </a:prstGeom>
        </p:spPr>
        <p:txBody>
          <a:bodyPr wrap="non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２０１８年２月市民アンケートを実施</a:t>
            </a:r>
          </a:p>
        </p:txBody>
      </p:sp>
      <p:pic>
        <p:nvPicPr>
          <p:cNvPr id="5" name="図 4">
            <a:extLst>
              <a:ext uri="{FF2B5EF4-FFF2-40B4-BE49-F238E27FC236}">
                <a16:creationId xmlns:a16="http://schemas.microsoft.com/office/drawing/2014/main" id="{BC7C9CE5-1F5F-4B33-82B7-B6D85512E62F}"/>
              </a:ext>
            </a:extLst>
          </p:cNvPr>
          <p:cNvPicPr>
            <a:picLocks noChangeAspect="1"/>
          </p:cNvPicPr>
          <p:nvPr/>
        </p:nvPicPr>
        <p:blipFill>
          <a:blip r:embed="rId4"/>
          <a:stretch>
            <a:fillRect/>
          </a:stretch>
        </p:blipFill>
        <p:spPr>
          <a:xfrm>
            <a:off x="192505" y="3888034"/>
            <a:ext cx="3142416" cy="2272107"/>
          </a:xfrm>
          <a:prstGeom prst="rect">
            <a:avLst/>
          </a:prstGeom>
        </p:spPr>
      </p:pic>
      <p:sp>
        <p:nvSpPr>
          <p:cNvPr id="6" name="正方形/長方形 5">
            <a:extLst>
              <a:ext uri="{FF2B5EF4-FFF2-40B4-BE49-F238E27FC236}">
                <a16:creationId xmlns:a16="http://schemas.microsoft.com/office/drawing/2014/main" id="{222E5EA6-6E8D-42BF-B010-64417A396135}"/>
              </a:ext>
            </a:extLst>
          </p:cNvPr>
          <p:cNvSpPr/>
          <p:nvPr/>
        </p:nvSpPr>
        <p:spPr>
          <a:xfrm>
            <a:off x="3511666" y="4019702"/>
            <a:ext cx="4286451" cy="2585323"/>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２０１７年３月議会質問</a:t>
            </a:r>
            <a:r>
              <a:rPr lang="ja-JP" altLang="en-US" dirty="0">
                <a:latin typeface="UD デジタル 教科書体 N-B" panose="02020700000000000000" pitchFamily="17" charset="-128"/>
                <a:ea typeface="UD デジタル 教科書体 N-B" panose="02020700000000000000" pitchFamily="17" charset="-128"/>
              </a:rPr>
              <a:t>			</a:t>
            </a:r>
          </a:p>
          <a:p>
            <a:r>
              <a:rPr lang="ja-JP" altLang="en-US" dirty="0">
                <a:latin typeface="UD デジタル 教科書体 N-B" panose="02020700000000000000" pitchFamily="17" charset="-128"/>
                <a:ea typeface="UD デジタル 教科書体 N-B" panose="02020700000000000000" pitchFamily="17" charset="-128"/>
              </a:rPr>
              <a:t>①家庭ごみ有料化について			</a:t>
            </a:r>
          </a:p>
          <a:p>
            <a:r>
              <a:rPr lang="en-US" altLang="ja-JP" dirty="0">
                <a:latin typeface="UD デジタル 教科書体 N-B" panose="02020700000000000000" pitchFamily="17" charset="-128"/>
                <a:ea typeface="UD デジタル 教科書体 N-B" panose="02020700000000000000" pitchFamily="17" charset="-128"/>
              </a:rPr>
              <a:t>②</a:t>
            </a:r>
            <a:r>
              <a:rPr lang="ja-JP" altLang="en-US" dirty="0">
                <a:latin typeface="UD デジタル 教科書体 N-B" panose="02020700000000000000" pitchFamily="17" charset="-128"/>
                <a:ea typeface="UD デジタル 教科書体 N-B" panose="02020700000000000000" pitchFamily="17" charset="-128"/>
              </a:rPr>
              <a:t>子育て施策について（就学援助制度、　</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　保育園・学童保育の整備や拡充）</a:t>
            </a:r>
            <a:r>
              <a:rPr lang="en-US" altLang="ja-JP" dirty="0">
                <a:latin typeface="UD デジタル 教科書体 N-B" panose="02020700000000000000" pitchFamily="17" charset="-128"/>
                <a:ea typeface="UD デジタル 教科書体 N-B" panose="02020700000000000000" pitchFamily="17" charset="-128"/>
              </a:rPr>
              <a:t>			</a:t>
            </a:r>
          </a:p>
          <a:p>
            <a:r>
              <a:rPr lang="en-US" altLang="ja-JP" dirty="0">
                <a:latin typeface="UD デジタル 教科書体 N-B" panose="02020700000000000000" pitchFamily="17" charset="-128"/>
                <a:ea typeface="UD デジタル 教科書体 N-B" panose="02020700000000000000" pitchFamily="17" charset="-128"/>
              </a:rPr>
              <a:t>③</a:t>
            </a:r>
            <a:r>
              <a:rPr lang="ja-JP" altLang="en-US" dirty="0">
                <a:latin typeface="UD デジタル 教科書体 N-B" panose="02020700000000000000" pitchFamily="17" charset="-128"/>
                <a:ea typeface="UD デジタル 教科書体 N-B" panose="02020700000000000000" pitchFamily="17" charset="-128"/>
              </a:rPr>
              <a:t>富樫の市営総合プールについて			</a:t>
            </a:r>
          </a:p>
        </p:txBody>
      </p:sp>
      <p:sp>
        <p:nvSpPr>
          <p:cNvPr id="7" name="正方形/長方形 6">
            <a:extLst>
              <a:ext uri="{FF2B5EF4-FFF2-40B4-BE49-F238E27FC236}">
                <a16:creationId xmlns:a16="http://schemas.microsoft.com/office/drawing/2014/main" id="{B3EAFB54-3969-4E37-A632-DCE9E1DDED30}"/>
              </a:ext>
            </a:extLst>
          </p:cNvPr>
          <p:cNvSpPr/>
          <p:nvPr/>
        </p:nvSpPr>
        <p:spPr>
          <a:xfrm>
            <a:off x="468638" y="6207390"/>
            <a:ext cx="2954655" cy="369332"/>
          </a:xfrm>
          <a:prstGeom prst="rect">
            <a:avLst/>
          </a:prstGeom>
        </p:spPr>
        <p:txBody>
          <a:bodyPr wrap="none">
            <a:spAutoFit/>
          </a:bodyPr>
          <a:lstStyle/>
          <a:p>
            <a:r>
              <a:rPr lang="ja-JP" altLang="en-US" b="1" dirty="0">
                <a:latin typeface="UD デジタル 教科書体 N-B" panose="02020700000000000000" pitchFamily="17" charset="-128"/>
                <a:ea typeface="UD デジタル 教科書体 N-B" panose="02020700000000000000" pitchFamily="17" charset="-128"/>
              </a:rPr>
              <a:t>家庭系ごみは減っている！</a:t>
            </a:r>
          </a:p>
        </p:txBody>
      </p:sp>
      <p:pic>
        <p:nvPicPr>
          <p:cNvPr id="8" name="図 7">
            <a:extLst>
              <a:ext uri="{FF2B5EF4-FFF2-40B4-BE49-F238E27FC236}">
                <a16:creationId xmlns:a16="http://schemas.microsoft.com/office/drawing/2014/main" id="{98D80B6D-613E-42FE-9F10-CEF6166799EB}"/>
              </a:ext>
            </a:extLst>
          </p:cNvPr>
          <p:cNvPicPr>
            <a:picLocks noChangeAspect="1"/>
          </p:cNvPicPr>
          <p:nvPr/>
        </p:nvPicPr>
        <p:blipFill>
          <a:blip r:embed="rId5"/>
          <a:stretch>
            <a:fillRect/>
          </a:stretch>
        </p:blipFill>
        <p:spPr>
          <a:xfrm>
            <a:off x="9103864" y="769180"/>
            <a:ext cx="3088136" cy="4254907"/>
          </a:xfrm>
          <a:prstGeom prst="rect">
            <a:avLst/>
          </a:prstGeom>
        </p:spPr>
      </p:pic>
      <p:sp>
        <p:nvSpPr>
          <p:cNvPr id="9" name="正方形/長方形 8">
            <a:extLst>
              <a:ext uri="{FF2B5EF4-FFF2-40B4-BE49-F238E27FC236}">
                <a16:creationId xmlns:a16="http://schemas.microsoft.com/office/drawing/2014/main" id="{92CDBAA2-83C5-44C6-B629-5C3D046291A9}"/>
              </a:ext>
            </a:extLst>
          </p:cNvPr>
          <p:cNvSpPr/>
          <p:nvPr/>
        </p:nvSpPr>
        <p:spPr>
          <a:xfrm>
            <a:off x="7256631" y="244922"/>
            <a:ext cx="3391301" cy="1323439"/>
          </a:xfrm>
          <a:prstGeom prst="rect">
            <a:avLst/>
          </a:prstGeom>
        </p:spPr>
        <p:txBody>
          <a:bodyPr wrap="square">
            <a:spAutoFit/>
          </a:bodyPr>
          <a:lstStyle/>
          <a:p>
            <a:r>
              <a:rPr lang="en-US" altLang="ja-JP" sz="2000" b="1" dirty="0">
                <a:latin typeface="UD デジタル 教科書体 N-B" panose="02020700000000000000" pitchFamily="17" charset="-128"/>
                <a:ea typeface="UD デジタル 教科書体 N-B" panose="02020700000000000000" pitchFamily="17" charset="-128"/>
              </a:rPr>
              <a:t>"</a:t>
            </a:r>
            <a:r>
              <a:rPr lang="ja-JP" altLang="en-US" sz="2000" b="1" dirty="0">
                <a:latin typeface="UD デジタル 教科書体 N-B" panose="02020700000000000000" pitchFamily="17" charset="-128"/>
                <a:ea typeface="UD デジタル 教科書体 N-B" panose="02020700000000000000" pitchFamily="17" charset="-128"/>
              </a:rPr>
              <a:t>市民アンケートの結果では、ごみ有料化に７割が反対</a:t>
            </a:r>
            <a:r>
              <a:rPr lang="en-US" altLang="ja-JP" sz="2000" b="1" dirty="0">
                <a:latin typeface="UD デジタル 教科書体 N-B" panose="02020700000000000000" pitchFamily="17" charset="-128"/>
                <a:ea typeface="UD デジタル 教科書体 N-B" panose="02020700000000000000" pitchFamily="17" charset="-128"/>
              </a:rPr>
              <a:t>"		</a:t>
            </a:r>
          </a:p>
          <a:p>
            <a:r>
              <a:rPr lang="en-US" altLang="ja-JP" sz="2000" b="1" dirty="0">
                <a:latin typeface="UD デジタル 教科書体 N-B" panose="02020700000000000000" pitchFamily="17" charset="-128"/>
                <a:ea typeface="UD デジタル 教科書体 N-B" panose="02020700000000000000" pitchFamily="17" charset="-128"/>
              </a:rPr>
              <a:t>		</a:t>
            </a:r>
          </a:p>
        </p:txBody>
      </p:sp>
      <p:pic>
        <p:nvPicPr>
          <p:cNvPr id="10" name="図 9">
            <a:extLst>
              <a:ext uri="{FF2B5EF4-FFF2-40B4-BE49-F238E27FC236}">
                <a16:creationId xmlns:a16="http://schemas.microsoft.com/office/drawing/2014/main" id="{04A33653-AB71-4A91-8203-1B2D350806F9}"/>
              </a:ext>
            </a:extLst>
          </p:cNvPr>
          <p:cNvPicPr>
            <a:picLocks noChangeAspect="1"/>
          </p:cNvPicPr>
          <p:nvPr/>
        </p:nvPicPr>
        <p:blipFill>
          <a:blip r:embed="rId6"/>
          <a:stretch>
            <a:fillRect/>
          </a:stretch>
        </p:blipFill>
        <p:spPr>
          <a:xfrm>
            <a:off x="6196246" y="2143464"/>
            <a:ext cx="2274005" cy="1682642"/>
          </a:xfrm>
          <a:prstGeom prst="rect">
            <a:avLst/>
          </a:prstGeom>
        </p:spPr>
      </p:pic>
      <p:sp>
        <p:nvSpPr>
          <p:cNvPr id="11" name="テキスト ボックス 10">
            <a:extLst>
              <a:ext uri="{FF2B5EF4-FFF2-40B4-BE49-F238E27FC236}">
                <a16:creationId xmlns:a16="http://schemas.microsoft.com/office/drawing/2014/main" id="{F812A2E0-C678-4BF5-A987-DE6AF404437F}"/>
              </a:ext>
            </a:extLst>
          </p:cNvPr>
          <p:cNvSpPr txBox="1"/>
          <p:nvPr/>
        </p:nvSpPr>
        <p:spPr>
          <a:xfrm>
            <a:off x="7622864" y="4671181"/>
            <a:ext cx="4100497" cy="1754326"/>
          </a:xfrm>
          <a:prstGeom prst="rect">
            <a:avLst/>
          </a:prstGeom>
          <a:solidFill>
            <a:srgbClr val="EC1CC4"/>
          </a:solidFill>
          <a:ln>
            <a:solidFill>
              <a:srgbClr val="FF0000"/>
            </a:solidFill>
          </a:ln>
        </p:spPr>
        <p:txBody>
          <a:bodyPr wrap="square" rtlCol="0">
            <a:spAutoFit/>
          </a:bodyPr>
          <a:lstStyle/>
          <a:p>
            <a:r>
              <a:rPr kumimoji="1" lang="ja-JP" altLang="en-US" b="1" dirty="0">
                <a:solidFill>
                  <a:schemeClr val="bg1"/>
                </a:solidFill>
              </a:rPr>
              <a:t>就学援助制度の入学準備金の</a:t>
            </a:r>
            <a:endParaRPr kumimoji="1" lang="en-US" altLang="ja-JP" b="1" dirty="0">
              <a:solidFill>
                <a:schemeClr val="bg1"/>
              </a:solidFill>
            </a:endParaRPr>
          </a:p>
          <a:p>
            <a:r>
              <a:rPr kumimoji="1" lang="ja-JP" altLang="en-US" b="1" dirty="0">
                <a:solidFill>
                  <a:schemeClr val="bg1"/>
                </a:solidFill>
              </a:rPr>
              <a:t>前倒し支給が決定！</a:t>
            </a:r>
            <a:endParaRPr kumimoji="1" lang="en-US" altLang="ja-JP" b="1" dirty="0">
              <a:solidFill>
                <a:schemeClr val="bg1"/>
              </a:solidFill>
            </a:endParaRPr>
          </a:p>
          <a:p>
            <a:r>
              <a:rPr lang="ja-JP" altLang="en-US" b="1" dirty="0">
                <a:solidFill>
                  <a:schemeClr val="bg1"/>
                </a:solidFill>
              </a:rPr>
              <a:t>新入学生</a:t>
            </a:r>
            <a:r>
              <a:rPr lang="en-US" altLang="ja-JP" b="1" dirty="0">
                <a:solidFill>
                  <a:schemeClr val="bg1"/>
                </a:solidFill>
              </a:rPr>
              <a:t>1200</a:t>
            </a:r>
            <a:r>
              <a:rPr lang="ja-JP" altLang="en-US" b="1" dirty="0">
                <a:solidFill>
                  <a:schemeClr val="bg1"/>
                </a:solidFill>
              </a:rPr>
              <a:t>人が、</a:t>
            </a:r>
            <a:r>
              <a:rPr lang="en-US" altLang="ja-JP" b="1" dirty="0">
                <a:solidFill>
                  <a:schemeClr val="bg1"/>
                </a:solidFill>
              </a:rPr>
              <a:t>8</a:t>
            </a:r>
            <a:r>
              <a:rPr lang="ja-JP" altLang="en-US" b="1" dirty="0">
                <a:solidFill>
                  <a:schemeClr val="bg1"/>
                </a:solidFill>
              </a:rPr>
              <a:t>月から</a:t>
            </a:r>
            <a:r>
              <a:rPr lang="en-US" altLang="ja-JP" b="1" dirty="0">
                <a:solidFill>
                  <a:schemeClr val="bg1"/>
                </a:solidFill>
              </a:rPr>
              <a:t>3</a:t>
            </a:r>
            <a:r>
              <a:rPr lang="ja-JP" altLang="en-US" b="1" dirty="0">
                <a:solidFill>
                  <a:schemeClr val="bg1"/>
                </a:solidFill>
              </a:rPr>
              <a:t>月に支給され、補助単価も増加。</a:t>
            </a:r>
            <a:endParaRPr lang="en-US" altLang="ja-JP" b="1" dirty="0">
              <a:solidFill>
                <a:schemeClr val="bg1"/>
              </a:solidFill>
            </a:endParaRPr>
          </a:p>
          <a:p>
            <a:r>
              <a:rPr lang="ja-JP" altLang="en-US" b="1" dirty="0">
                <a:solidFill>
                  <a:schemeClr val="bg1"/>
                </a:solidFill>
              </a:rPr>
              <a:t>みなさんと取り組んだ待ちに待った要求が実現しました。</a:t>
            </a:r>
            <a:endParaRPr kumimoji="1" lang="ja-JP" altLang="en-US" b="1" dirty="0">
              <a:solidFill>
                <a:schemeClr val="bg1"/>
              </a:solidFill>
            </a:endParaRPr>
          </a:p>
        </p:txBody>
      </p:sp>
      <p:pic>
        <p:nvPicPr>
          <p:cNvPr id="12" name="図 11">
            <a:extLst>
              <a:ext uri="{FF2B5EF4-FFF2-40B4-BE49-F238E27FC236}">
                <a16:creationId xmlns:a16="http://schemas.microsoft.com/office/drawing/2014/main" id="{5C5D82D5-D537-4319-BC61-26410CBCCBFA}"/>
              </a:ext>
            </a:extLst>
          </p:cNvPr>
          <p:cNvPicPr>
            <a:picLocks noChangeAspect="1"/>
          </p:cNvPicPr>
          <p:nvPr/>
        </p:nvPicPr>
        <p:blipFill>
          <a:blip r:embed="rId7"/>
          <a:stretch>
            <a:fillRect/>
          </a:stretch>
        </p:blipFill>
        <p:spPr>
          <a:xfrm>
            <a:off x="7367147" y="3826106"/>
            <a:ext cx="1268078" cy="938865"/>
          </a:xfrm>
          <a:prstGeom prst="rect">
            <a:avLst/>
          </a:prstGeom>
        </p:spPr>
      </p:pic>
    </p:spTree>
    <p:extLst>
      <p:ext uri="{BB962C8B-B14F-4D97-AF65-F5344CB8AC3E}">
        <p14:creationId xmlns:p14="http://schemas.microsoft.com/office/powerpoint/2010/main" val="1734717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ACC3DB8-2736-45BE-B9D3-92F6E1032C1E}"/>
              </a:ext>
            </a:extLst>
          </p:cNvPr>
          <p:cNvPicPr>
            <a:picLocks noChangeAspect="1"/>
          </p:cNvPicPr>
          <p:nvPr/>
        </p:nvPicPr>
        <p:blipFill>
          <a:blip r:embed="rId2"/>
          <a:stretch>
            <a:fillRect/>
          </a:stretch>
        </p:blipFill>
        <p:spPr>
          <a:xfrm>
            <a:off x="801450" y="533323"/>
            <a:ext cx="4657616" cy="2055873"/>
          </a:xfrm>
          <a:prstGeom prst="rect">
            <a:avLst/>
          </a:prstGeom>
        </p:spPr>
      </p:pic>
      <p:sp>
        <p:nvSpPr>
          <p:cNvPr id="3" name="正方形/長方形 2">
            <a:extLst>
              <a:ext uri="{FF2B5EF4-FFF2-40B4-BE49-F238E27FC236}">
                <a16:creationId xmlns:a16="http://schemas.microsoft.com/office/drawing/2014/main" id="{3C8EB2F0-5EDD-424B-88D3-9CD1E18E6658}"/>
              </a:ext>
            </a:extLst>
          </p:cNvPr>
          <p:cNvSpPr/>
          <p:nvPr/>
        </p:nvSpPr>
        <p:spPr>
          <a:xfrm>
            <a:off x="526181" y="2782669"/>
            <a:ext cx="4786964" cy="646331"/>
          </a:xfrm>
          <a:prstGeom prst="rect">
            <a:avLst/>
          </a:prstGeom>
        </p:spPr>
        <p:txBody>
          <a:bodyPr wrap="squar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２０１７年５月　「金沢市の国民健康保険をよくする会」のみなさんと申し入れ</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4" name="図 3">
            <a:extLst>
              <a:ext uri="{FF2B5EF4-FFF2-40B4-BE49-F238E27FC236}">
                <a16:creationId xmlns:a16="http://schemas.microsoft.com/office/drawing/2014/main" id="{FC0C75B7-0AFA-496C-831B-8A83F6931FE7}"/>
              </a:ext>
            </a:extLst>
          </p:cNvPr>
          <p:cNvPicPr>
            <a:picLocks noChangeAspect="1"/>
          </p:cNvPicPr>
          <p:nvPr/>
        </p:nvPicPr>
        <p:blipFill>
          <a:blip r:embed="rId3"/>
          <a:stretch>
            <a:fillRect/>
          </a:stretch>
        </p:blipFill>
        <p:spPr>
          <a:xfrm>
            <a:off x="6878857" y="468381"/>
            <a:ext cx="4588702" cy="3388997"/>
          </a:xfrm>
          <a:prstGeom prst="rect">
            <a:avLst/>
          </a:prstGeom>
        </p:spPr>
      </p:pic>
      <p:sp>
        <p:nvSpPr>
          <p:cNvPr id="5" name="正方形/長方形 4">
            <a:extLst>
              <a:ext uri="{FF2B5EF4-FFF2-40B4-BE49-F238E27FC236}">
                <a16:creationId xmlns:a16="http://schemas.microsoft.com/office/drawing/2014/main" id="{AE6144BD-D4EE-41C5-B7CB-2185E04B5C3F}"/>
              </a:ext>
            </a:extLst>
          </p:cNvPr>
          <p:cNvSpPr/>
          <p:nvPr/>
        </p:nvSpPr>
        <p:spPr>
          <a:xfrm>
            <a:off x="5743075" y="4250189"/>
            <a:ext cx="6096000" cy="646331"/>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２０１７年５月　保護者や教育関係のみなさんと教育予算の拡充、修学援助制度の改善の申し入れ</a:t>
            </a:r>
          </a:p>
        </p:txBody>
      </p:sp>
      <p:pic>
        <p:nvPicPr>
          <p:cNvPr id="6" name="図 5">
            <a:extLst>
              <a:ext uri="{FF2B5EF4-FFF2-40B4-BE49-F238E27FC236}">
                <a16:creationId xmlns:a16="http://schemas.microsoft.com/office/drawing/2014/main" id="{8111DA06-F715-4429-9099-00EF9D3717B0}"/>
              </a:ext>
            </a:extLst>
          </p:cNvPr>
          <p:cNvPicPr>
            <a:picLocks noChangeAspect="1"/>
          </p:cNvPicPr>
          <p:nvPr/>
        </p:nvPicPr>
        <p:blipFill>
          <a:blip r:embed="rId4"/>
          <a:stretch>
            <a:fillRect/>
          </a:stretch>
        </p:blipFill>
        <p:spPr>
          <a:xfrm>
            <a:off x="439555" y="4082131"/>
            <a:ext cx="4279763" cy="2389839"/>
          </a:xfrm>
          <a:prstGeom prst="rect">
            <a:avLst/>
          </a:prstGeom>
        </p:spPr>
      </p:pic>
      <p:sp>
        <p:nvSpPr>
          <p:cNvPr id="7" name="正方形/長方形 6">
            <a:extLst>
              <a:ext uri="{FF2B5EF4-FFF2-40B4-BE49-F238E27FC236}">
                <a16:creationId xmlns:a16="http://schemas.microsoft.com/office/drawing/2014/main" id="{CE5D13CD-EFFF-4C92-96E5-9D574BA107E8}"/>
              </a:ext>
            </a:extLst>
          </p:cNvPr>
          <p:cNvSpPr/>
          <p:nvPr/>
        </p:nvSpPr>
        <p:spPr>
          <a:xfrm>
            <a:off x="5188015" y="5825639"/>
            <a:ext cx="6439301" cy="646331"/>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２０１７年５月「生活と健康を守る会」のみなさんと生活保護の引き下げ中止などの申し入れ</a:t>
            </a:r>
          </a:p>
        </p:txBody>
      </p:sp>
    </p:spTree>
    <p:extLst>
      <p:ext uri="{BB962C8B-B14F-4D97-AF65-F5344CB8AC3E}">
        <p14:creationId xmlns:p14="http://schemas.microsoft.com/office/powerpoint/2010/main" val="1991971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A441C86-BF84-4C74-9941-4D14B43DA7AC}"/>
              </a:ext>
            </a:extLst>
          </p:cNvPr>
          <p:cNvPicPr>
            <a:picLocks noChangeAspect="1"/>
          </p:cNvPicPr>
          <p:nvPr/>
        </p:nvPicPr>
        <p:blipFill>
          <a:blip r:embed="rId2"/>
          <a:stretch>
            <a:fillRect/>
          </a:stretch>
        </p:blipFill>
        <p:spPr>
          <a:xfrm>
            <a:off x="585402" y="322828"/>
            <a:ext cx="3396790" cy="2517622"/>
          </a:xfrm>
          <a:prstGeom prst="rect">
            <a:avLst/>
          </a:prstGeom>
        </p:spPr>
      </p:pic>
      <p:sp>
        <p:nvSpPr>
          <p:cNvPr id="3" name="正方形/長方形 2">
            <a:extLst>
              <a:ext uri="{FF2B5EF4-FFF2-40B4-BE49-F238E27FC236}">
                <a16:creationId xmlns:a16="http://schemas.microsoft.com/office/drawing/2014/main" id="{9C3AEEE2-3E98-47AE-A8D4-51E44E3D588C}"/>
              </a:ext>
            </a:extLst>
          </p:cNvPr>
          <p:cNvSpPr/>
          <p:nvPr/>
        </p:nvSpPr>
        <p:spPr>
          <a:xfrm>
            <a:off x="352926" y="2994600"/>
            <a:ext cx="6096000" cy="2031325"/>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２０１７年６月議会質問</a:t>
            </a:r>
            <a:endParaRPr lang="en-US" altLang="ja-JP" b="1" dirty="0">
              <a:latin typeface="UD デジタル 教科書体 N-B" panose="02020700000000000000" pitchFamily="17" charset="-128"/>
              <a:ea typeface="UD デジタル 教科書体 N-B" panose="02020700000000000000" pitchFamily="17" charset="-128"/>
            </a:endParaRPr>
          </a:p>
          <a:p>
            <a:endParaRPr lang="ja-JP" altLang="en-US"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①はしかの感染対策について</a:t>
            </a:r>
          </a:p>
          <a:p>
            <a:r>
              <a:rPr lang="ja-JP" altLang="en-US" dirty="0">
                <a:latin typeface="UD デジタル 教科書体 N-B" panose="02020700000000000000" pitchFamily="17" charset="-128"/>
                <a:ea typeface="UD デジタル 教科書体 N-B" panose="02020700000000000000" pitchFamily="17" charset="-128"/>
              </a:rPr>
              <a:t>②家庭ごみ有料化について</a:t>
            </a:r>
          </a:p>
          <a:p>
            <a:r>
              <a:rPr lang="ja-JP" altLang="en-US" dirty="0">
                <a:latin typeface="UD デジタル 教科書体 N-B" panose="02020700000000000000" pitchFamily="17" charset="-128"/>
                <a:ea typeface="UD デジタル 教科書体 N-B" panose="02020700000000000000" pitchFamily="17" charset="-128"/>
              </a:rPr>
              <a:t>③学童保育について</a:t>
            </a:r>
          </a:p>
          <a:p>
            <a:r>
              <a:rPr lang="ja-JP" altLang="en-US" dirty="0">
                <a:latin typeface="UD デジタル 教科書体 N-B" panose="02020700000000000000" pitchFamily="17" charset="-128"/>
                <a:ea typeface="UD デジタル 教科書体 N-B" panose="02020700000000000000" pitchFamily="17" charset="-128"/>
              </a:rPr>
              <a:t>④民泊について</a:t>
            </a:r>
          </a:p>
          <a:p>
            <a:r>
              <a:rPr lang="ja-JP" altLang="en-US" dirty="0">
                <a:latin typeface="UD デジタル 教科書体 N-B" panose="02020700000000000000" pitchFamily="17" charset="-128"/>
                <a:ea typeface="UD デジタル 教科書体 N-B" panose="02020700000000000000" pitchFamily="17" charset="-128"/>
              </a:rPr>
              <a:t>⑤国民健康保険の都道府県化について</a:t>
            </a:r>
          </a:p>
        </p:txBody>
      </p:sp>
      <p:pic>
        <p:nvPicPr>
          <p:cNvPr id="4" name="図 3">
            <a:extLst>
              <a:ext uri="{FF2B5EF4-FFF2-40B4-BE49-F238E27FC236}">
                <a16:creationId xmlns:a16="http://schemas.microsoft.com/office/drawing/2014/main" id="{14842FD1-AD11-4E70-8B05-0D5CBFC6E0F0}"/>
              </a:ext>
            </a:extLst>
          </p:cNvPr>
          <p:cNvPicPr>
            <a:picLocks noChangeAspect="1"/>
          </p:cNvPicPr>
          <p:nvPr/>
        </p:nvPicPr>
        <p:blipFill>
          <a:blip r:embed="rId3"/>
          <a:stretch>
            <a:fillRect/>
          </a:stretch>
        </p:blipFill>
        <p:spPr>
          <a:xfrm>
            <a:off x="8832678" y="-1106"/>
            <a:ext cx="3006396" cy="4189133"/>
          </a:xfrm>
          <a:prstGeom prst="rect">
            <a:avLst/>
          </a:prstGeom>
        </p:spPr>
      </p:pic>
      <p:sp>
        <p:nvSpPr>
          <p:cNvPr id="5" name="正方形/長方形 4">
            <a:extLst>
              <a:ext uri="{FF2B5EF4-FFF2-40B4-BE49-F238E27FC236}">
                <a16:creationId xmlns:a16="http://schemas.microsoft.com/office/drawing/2014/main" id="{71A53A44-52E2-4FD0-B48E-7441B7E92AF6}"/>
              </a:ext>
            </a:extLst>
          </p:cNvPr>
          <p:cNvSpPr/>
          <p:nvPr/>
        </p:nvSpPr>
        <p:spPr>
          <a:xfrm>
            <a:off x="8556968" y="4188025"/>
            <a:ext cx="3049630" cy="646331"/>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２０１７年６月ごみ有料化中止を求める署名を開始</a:t>
            </a:r>
          </a:p>
        </p:txBody>
      </p:sp>
      <p:pic>
        <p:nvPicPr>
          <p:cNvPr id="6" name="図 5">
            <a:extLst>
              <a:ext uri="{FF2B5EF4-FFF2-40B4-BE49-F238E27FC236}">
                <a16:creationId xmlns:a16="http://schemas.microsoft.com/office/drawing/2014/main" id="{103229ED-CF4A-4ABD-8BE9-15275B44178F}"/>
              </a:ext>
            </a:extLst>
          </p:cNvPr>
          <p:cNvPicPr>
            <a:picLocks noChangeAspect="1"/>
          </p:cNvPicPr>
          <p:nvPr/>
        </p:nvPicPr>
        <p:blipFill>
          <a:blip r:embed="rId4"/>
          <a:stretch>
            <a:fillRect/>
          </a:stretch>
        </p:blipFill>
        <p:spPr>
          <a:xfrm>
            <a:off x="5190876" y="3875098"/>
            <a:ext cx="3133616" cy="2743438"/>
          </a:xfrm>
          <a:prstGeom prst="rect">
            <a:avLst/>
          </a:prstGeom>
        </p:spPr>
      </p:pic>
      <p:pic>
        <p:nvPicPr>
          <p:cNvPr id="7" name="図 6">
            <a:extLst>
              <a:ext uri="{FF2B5EF4-FFF2-40B4-BE49-F238E27FC236}">
                <a16:creationId xmlns:a16="http://schemas.microsoft.com/office/drawing/2014/main" id="{CA6712DA-24F1-424B-A4DB-31A11B74D025}"/>
              </a:ext>
            </a:extLst>
          </p:cNvPr>
          <p:cNvPicPr>
            <a:picLocks noChangeAspect="1"/>
          </p:cNvPicPr>
          <p:nvPr/>
        </p:nvPicPr>
        <p:blipFill>
          <a:blip r:embed="rId5"/>
          <a:stretch>
            <a:fillRect/>
          </a:stretch>
        </p:blipFill>
        <p:spPr>
          <a:xfrm>
            <a:off x="6199963" y="216130"/>
            <a:ext cx="2450804" cy="3212870"/>
          </a:xfrm>
          <a:prstGeom prst="rect">
            <a:avLst/>
          </a:prstGeom>
        </p:spPr>
      </p:pic>
      <p:pic>
        <p:nvPicPr>
          <p:cNvPr id="8" name="図 7">
            <a:extLst>
              <a:ext uri="{FF2B5EF4-FFF2-40B4-BE49-F238E27FC236}">
                <a16:creationId xmlns:a16="http://schemas.microsoft.com/office/drawing/2014/main" id="{4704DE88-E10E-4605-9A13-9AECA836F950}"/>
              </a:ext>
            </a:extLst>
          </p:cNvPr>
          <p:cNvPicPr>
            <a:picLocks noChangeAspect="1"/>
          </p:cNvPicPr>
          <p:nvPr/>
        </p:nvPicPr>
        <p:blipFill>
          <a:blip r:embed="rId6"/>
          <a:stretch>
            <a:fillRect/>
          </a:stretch>
        </p:blipFill>
        <p:spPr>
          <a:xfrm>
            <a:off x="4164103" y="2409630"/>
            <a:ext cx="2538916" cy="1872049"/>
          </a:xfrm>
          <a:prstGeom prst="rect">
            <a:avLst/>
          </a:prstGeom>
        </p:spPr>
      </p:pic>
      <p:sp>
        <p:nvSpPr>
          <p:cNvPr id="9" name="正方形/長方形 8">
            <a:extLst>
              <a:ext uri="{FF2B5EF4-FFF2-40B4-BE49-F238E27FC236}">
                <a16:creationId xmlns:a16="http://schemas.microsoft.com/office/drawing/2014/main" id="{7351F978-81D9-42AB-84A6-1645606229CF}"/>
              </a:ext>
            </a:extLst>
          </p:cNvPr>
          <p:cNvSpPr/>
          <p:nvPr/>
        </p:nvSpPr>
        <p:spPr>
          <a:xfrm>
            <a:off x="924026" y="5418207"/>
            <a:ext cx="4196172" cy="1200329"/>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２０１７年７月大雨での土砂災害について、住民のお声を伺い申し入れ</a:t>
            </a:r>
          </a:p>
          <a:p>
            <a:r>
              <a:rPr lang="ja-JP" altLang="en-US" dirty="0">
                <a:latin typeface="UD デジタル 教科書体 N-B" panose="02020700000000000000" pitchFamily="17" charset="-128"/>
                <a:ea typeface="UD デジタル 教科書体 N-B" panose="02020700000000000000" pitchFamily="17" charset="-128"/>
              </a:rPr>
              <a:t>被害の拡大防止や住民のみなさんの安全確保や避難生活への支援充実など</a:t>
            </a:r>
          </a:p>
        </p:txBody>
      </p:sp>
    </p:spTree>
    <p:extLst>
      <p:ext uri="{BB962C8B-B14F-4D97-AF65-F5344CB8AC3E}">
        <p14:creationId xmlns:p14="http://schemas.microsoft.com/office/powerpoint/2010/main" val="4067692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86F737F-BD6B-4DE9-8EF4-FF73A8948B3D}"/>
              </a:ext>
            </a:extLst>
          </p:cNvPr>
          <p:cNvPicPr>
            <a:picLocks noChangeAspect="1"/>
          </p:cNvPicPr>
          <p:nvPr/>
        </p:nvPicPr>
        <p:blipFill>
          <a:blip r:embed="rId2"/>
          <a:stretch>
            <a:fillRect/>
          </a:stretch>
        </p:blipFill>
        <p:spPr>
          <a:xfrm>
            <a:off x="340877" y="116576"/>
            <a:ext cx="5755123" cy="4389500"/>
          </a:xfrm>
          <a:prstGeom prst="rect">
            <a:avLst/>
          </a:prstGeom>
        </p:spPr>
      </p:pic>
      <p:sp>
        <p:nvSpPr>
          <p:cNvPr id="3" name="正方形/長方形 2">
            <a:extLst>
              <a:ext uri="{FF2B5EF4-FFF2-40B4-BE49-F238E27FC236}">
                <a16:creationId xmlns:a16="http://schemas.microsoft.com/office/drawing/2014/main" id="{E2DF545A-F63B-4E4D-B132-9A4174C6F2BF}"/>
              </a:ext>
            </a:extLst>
          </p:cNvPr>
          <p:cNvSpPr/>
          <p:nvPr/>
        </p:nvSpPr>
        <p:spPr>
          <a:xfrm>
            <a:off x="5755123" y="819290"/>
            <a:ext cx="6096000" cy="1754326"/>
          </a:xfrm>
          <a:prstGeom prst="rect">
            <a:avLst/>
          </a:prstGeom>
          <a:solidFill>
            <a:srgbClr val="EC1CC4"/>
          </a:solidFill>
        </p:spPr>
        <p:txBody>
          <a:bodyPr>
            <a:spAutoFit/>
          </a:bodyPr>
          <a:lstStyle/>
          <a:p>
            <a:r>
              <a:rPr lang="ja-JP" altLang="en-US" b="1" dirty="0">
                <a:solidFill>
                  <a:schemeClr val="bg1"/>
                </a:solidFill>
                <a:latin typeface="UD デジタル 教科書体 N-B" panose="02020700000000000000" pitchFamily="17" charset="-128"/>
                <a:ea typeface="UD デジタル 教科書体 N-B" panose="02020700000000000000" pitchFamily="17" charset="-128"/>
              </a:rPr>
              <a:t>金沢市立図書館の申し込み用紙の性別記入欄に男女の記載があり、合理的配慮に欠けるので改善を！と求め、性別欄のところに「記入は任意」と入る。当事者のみなさんの粘り強い取り組みと、図書館行政の理解が実を結びました！！		</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4" name="図 3">
            <a:extLst>
              <a:ext uri="{FF2B5EF4-FFF2-40B4-BE49-F238E27FC236}">
                <a16:creationId xmlns:a16="http://schemas.microsoft.com/office/drawing/2014/main" id="{FB0B47AA-9782-4743-8B88-15267D47352C}"/>
              </a:ext>
            </a:extLst>
          </p:cNvPr>
          <p:cNvPicPr>
            <a:picLocks noChangeAspect="1"/>
          </p:cNvPicPr>
          <p:nvPr/>
        </p:nvPicPr>
        <p:blipFill>
          <a:blip r:embed="rId3"/>
          <a:stretch>
            <a:fillRect/>
          </a:stretch>
        </p:blipFill>
        <p:spPr>
          <a:xfrm>
            <a:off x="842402" y="4522288"/>
            <a:ext cx="2999492" cy="2219136"/>
          </a:xfrm>
          <a:prstGeom prst="rect">
            <a:avLst/>
          </a:prstGeom>
        </p:spPr>
      </p:pic>
      <p:sp>
        <p:nvSpPr>
          <p:cNvPr id="5" name="正方形/長方形 4">
            <a:extLst>
              <a:ext uri="{FF2B5EF4-FFF2-40B4-BE49-F238E27FC236}">
                <a16:creationId xmlns:a16="http://schemas.microsoft.com/office/drawing/2014/main" id="{E771C9F2-2E47-423D-ACFB-80F5B21D5B6D}"/>
              </a:ext>
            </a:extLst>
          </p:cNvPr>
          <p:cNvSpPr/>
          <p:nvPr/>
        </p:nvSpPr>
        <p:spPr>
          <a:xfrm>
            <a:off x="3885398" y="4992428"/>
            <a:ext cx="2999492" cy="923330"/>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２０１７年７月金沢プールでの事故を受け、安全対策を求める</a:t>
            </a:r>
          </a:p>
        </p:txBody>
      </p:sp>
      <p:pic>
        <p:nvPicPr>
          <p:cNvPr id="6" name="図 5">
            <a:extLst>
              <a:ext uri="{FF2B5EF4-FFF2-40B4-BE49-F238E27FC236}">
                <a16:creationId xmlns:a16="http://schemas.microsoft.com/office/drawing/2014/main" id="{71FE1AED-A2D1-4282-8A86-1DCA8C169956}"/>
              </a:ext>
            </a:extLst>
          </p:cNvPr>
          <p:cNvPicPr>
            <a:picLocks noChangeAspect="1"/>
          </p:cNvPicPr>
          <p:nvPr/>
        </p:nvPicPr>
        <p:blipFill>
          <a:blip r:embed="rId4"/>
          <a:stretch>
            <a:fillRect/>
          </a:stretch>
        </p:blipFill>
        <p:spPr>
          <a:xfrm>
            <a:off x="8152598" y="2963694"/>
            <a:ext cx="2796503" cy="2542275"/>
          </a:xfrm>
          <a:prstGeom prst="rect">
            <a:avLst/>
          </a:prstGeom>
        </p:spPr>
      </p:pic>
      <p:sp>
        <p:nvSpPr>
          <p:cNvPr id="7" name="正方形/長方形 6">
            <a:extLst>
              <a:ext uri="{FF2B5EF4-FFF2-40B4-BE49-F238E27FC236}">
                <a16:creationId xmlns:a16="http://schemas.microsoft.com/office/drawing/2014/main" id="{FB016CB1-82A6-4031-B1A2-1B953FA7BC89}"/>
              </a:ext>
            </a:extLst>
          </p:cNvPr>
          <p:cNvSpPr/>
          <p:nvPr/>
        </p:nvSpPr>
        <p:spPr>
          <a:xfrm>
            <a:off x="7853021" y="5896047"/>
            <a:ext cx="3647152" cy="369332"/>
          </a:xfrm>
          <a:prstGeom prst="rect">
            <a:avLst/>
          </a:prstGeom>
        </p:spPr>
        <p:txBody>
          <a:bodyPr wrap="none">
            <a:spAutoFit/>
          </a:bodyPr>
          <a:lstStyle/>
          <a:p>
            <a:r>
              <a:rPr lang="ja-JP" altLang="en-US" b="1" dirty="0">
                <a:latin typeface="UD デジタル 教科書体 N-B" panose="02020700000000000000" pitchFamily="17" charset="-128"/>
                <a:ea typeface="UD デジタル 教科書体 N-B" panose="02020700000000000000" pitchFamily="17" charset="-128"/>
              </a:rPr>
              <a:t>議会報告会も随時やっています。</a:t>
            </a:r>
          </a:p>
        </p:txBody>
      </p:sp>
      <p:pic>
        <p:nvPicPr>
          <p:cNvPr id="8" name="図 7">
            <a:extLst>
              <a:ext uri="{FF2B5EF4-FFF2-40B4-BE49-F238E27FC236}">
                <a16:creationId xmlns:a16="http://schemas.microsoft.com/office/drawing/2014/main" id="{3321F97D-42C3-4926-8D9E-D9C703AEFA7A}"/>
              </a:ext>
            </a:extLst>
          </p:cNvPr>
          <p:cNvPicPr>
            <a:picLocks noChangeAspect="1"/>
          </p:cNvPicPr>
          <p:nvPr/>
        </p:nvPicPr>
        <p:blipFill>
          <a:blip r:embed="rId5"/>
          <a:stretch>
            <a:fillRect/>
          </a:stretch>
        </p:blipFill>
        <p:spPr>
          <a:xfrm>
            <a:off x="6729669" y="2104183"/>
            <a:ext cx="1268078" cy="938865"/>
          </a:xfrm>
          <a:prstGeom prst="rect">
            <a:avLst/>
          </a:prstGeom>
        </p:spPr>
      </p:pic>
    </p:spTree>
    <p:extLst>
      <p:ext uri="{BB962C8B-B14F-4D97-AF65-F5344CB8AC3E}">
        <p14:creationId xmlns:p14="http://schemas.microsoft.com/office/powerpoint/2010/main" val="1043904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FE400FC-68F6-433D-8A02-C5E32905E409}"/>
              </a:ext>
            </a:extLst>
          </p:cNvPr>
          <p:cNvPicPr>
            <a:picLocks noChangeAspect="1"/>
          </p:cNvPicPr>
          <p:nvPr/>
        </p:nvPicPr>
        <p:blipFill>
          <a:blip r:embed="rId2"/>
          <a:stretch>
            <a:fillRect/>
          </a:stretch>
        </p:blipFill>
        <p:spPr>
          <a:xfrm>
            <a:off x="1106877" y="409203"/>
            <a:ext cx="4217062" cy="3128996"/>
          </a:xfrm>
          <a:prstGeom prst="rect">
            <a:avLst/>
          </a:prstGeom>
        </p:spPr>
      </p:pic>
      <p:pic>
        <p:nvPicPr>
          <p:cNvPr id="3" name="図 2">
            <a:extLst>
              <a:ext uri="{FF2B5EF4-FFF2-40B4-BE49-F238E27FC236}">
                <a16:creationId xmlns:a16="http://schemas.microsoft.com/office/drawing/2014/main" id="{FE277BF0-09D6-4653-981E-239A5BD66F2F}"/>
              </a:ext>
            </a:extLst>
          </p:cNvPr>
          <p:cNvPicPr>
            <a:picLocks noChangeAspect="1"/>
          </p:cNvPicPr>
          <p:nvPr/>
        </p:nvPicPr>
        <p:blipFill>
          <a:blip r:embed="rId3"/>
          <a:stretch>
            <a:fillRect/>
          </a:stretch>
        </p:blipFill>
        <p:spPr>
          <a:xfrm>
            <a:off x="7305844" y="409203"/>
            <a:ext cx="4103247" cy="3030290"/>
          </a:xfrm>
          <a:prstGeom prst="rect">
            <a:avLst/>
          </a:prstGeom>
        </p:spPr>
      </p:pic>
      <p:sp>
        <p:nvSpPr>
          <p:cNvPr id="4" name="正方形/長方形 3">
            <a:extLst>
              <a:ext uri="{FF2B5EF4-FFF2-40B4-BE49-F238E27FC236}">
                <a16:creationId xmlns:a16="http://schemas.microsoft.com/office/drawing/2014/main" id="{655B6038-59B7-4F86-A6C9-36ABC9ACE177}"/>
              </a:ext>
            </a:extLst>
          </p:cNvPr>
          <p:cNvSpPr/>
          <p:nvPr/>
        </p:nvSpPr>
        <p:spPr>
          <a:xfrm>
            <a:off x="1499439" y="3794676"/>
            <a:ext cx="5955476" cy="369332"/>
          </a:xfrm>
          <a:prstGeom prst="rect">
            <a:avLst/>
          </a:prstGeom>
        </p:spPr>
        <p:txBody>
          <a:bodyPr wrap="non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２０１７年８月湯涌福光線崩落の早期復旧など申し入れ</a:t>
            </a:r>
          </a:p>
        </p:txBody>
      </p:sp>
      <p:pic>
        <p:nvPicPr>
          <p:cNvPr id="5" name="図 4">
            <a:extLst>
              <a:ext uri="{FF2B5EF4-FFF2-40B4-BE49-F238E27FC236}">
                <a16:creationId xmlns:a16="http://schemas.microsoft.com/office/drawing/2014/main" id="{594E7E1A-98C2-4D7C-B25C-F2A846E0FD05}"/>
              </a:ext>
            </a:extLst>
          </p:cNvPr>
          <p:cNvPicPr>
            <a:picLocks noChangeAspect="1"/>
          </p:cNvPicPr>
          <p:nvPr/>
        </p:nvPicPr>
        <p:blipFill>
          <a:blip r:embed="rId4"/>
          <a:stretch>
            <a:fillRect/>
          </a:stretch>
        </p:blipFill>
        <p:spPr>
          <a:xfrm>
            <a:off x="1000053" y="4258558"/>
            <a:ext cx="4072481" cy="2542252"/>
          </a:xfrm>
          <a:prstGeom prst="rect">
            <a:avLst/>
          </a:prstGeom>
        </p:spPr>
      </p:pic>
      <p:pic>
        <p:nvPicPr>
          <p:cNvPr id="6" name="図 5">
            <a:extLst>
              <a:ext uri="{FF2B5EF4-FFF2-40B4-BE49-F238E27FC236}">
                <a16:creationId xmlns:a16="http://schemas.microsoft.com/office/drawing/2014/main" id="{EE0FE72F-0058-4DE8-89A1-9629F74DBCBF}"/>
              </a:ext>
            </a:extLst>
          </p:cNvPr>
          <p:cNvPicPr>
            <a:picLocks noChangeAspect="1"/>
          </p:cNvPicPr>
          <p:nvPr/>
        </p:nvPicPr>
        <p:blipFill>
          <a:blip r:embed="rId5"/>
          <a:stretch>
            <a:fillRect/>
          </a:stretch>
        </p:blipFill>
        <p:spPr>
          <a:xfrm>
            <a:off x="9127050" y="3262404"/>
            <a:ext cx="2444708" cy="3407959"/>
          </a:xfrm>
          <a:prstGeom prst="rect">
            <a:avLst/>
          </a:prstGeom>
        </p:spPr>
      </p:pic>
      <p:sp>
        <p:nvSpPr>
          <p:cNvPr id="7" name="テキスト ボックス 6">
            <a:extLst>
              <a:ext uri="{FF2B5EF4-FFF2-40B4-BE49-F238E27FC236}">
                <a16:creationId xmlns:a16="http://schemas.microsoft.com/office/drawing/2014/main" id="{7E3D6033-8456-4196-B641-B5F4F8D9D133}"/>
              </a:ext>
            </a:extLst>
          </p:cNvPr>
          <p:cNvSpPr txBox="1"/>
          <p:nvPr/>
        </p:nvSpPr>
        <p:spPr>
          <a:xfrm>
            <a:off x="5366851" y="4597051"/>
            <a:ext cx="3877985" cy="369332"/>
          </a:xfrm>
          <a:prstGeom prst="rect">
            <a:avLst/>
          </a:prstGeom>
          <a:noFill/>
        </p:spPr>
        <p:txBody>
          <a:bodyPr wrap="none" rtlCol="0">
            <a:spAutoFit/>
          </a:bodyPr>
          <a:lstStyle/>
          <a:p>
            <a:r>
              <a:rPr kumimoji="1" lang="ja-JP" altLang="en-US" dirty="0"/>
              <a:t>住民の要望が取り入れられました！</a:t>
            </a:r>
          </a:p>
        </p:txBody>
      </p:sp>
    </p:spTree>
    <p:extLst>
      <p:ext uri="{BB962C8B-B14F-4D97-AF65-F5344CB8AC3E}">
        <p14:creationId xmlns:p14="http://schemas.microsoft.com/office/powerpoint/2010/main" val="2764543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BEAAFB3-27CB-4284-8D37-D4DEC1FB0CB9}"/>
              </a:ext>
            </a:extLst>
          </p:cNvPr>
          <p:cNvSpPr/>
          <p:nvPr/>
        </p:nvSpPr>
        <p:spPr>
          <a:xfrm>
            <a:off x="478054" y="255667"/>
            <a:ext cx="8098055" cy="2308324"/>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２０１７年９月議会質問</a:t>
            </a:r>
          </a:p>
          <a:p>
            <a:r>
              <a:rPr lang="ja-JP" altLang="en-US" dirty="0">
                <a:latin typeface="UD デジタル 教科書体 N-B" panose="02020700000000000000" pitchFamily="17" charset="-128"/>
                <a:ea typeface="UD デジタル 教科書体 N-B" panose="02020700000000000000" pitchFamily="17" charset="-128"/>
              </a:rPr>
              <a:t>①核兵器禁止条約、子どもの貧困に対する市長の姿勢について</a:t>
            </a:r>
          </a:p>
          <a:p>
            <a:r>
              <a:rPr lang="ja-JP" altLang="en-US" dirty="0">
                <a:latin typeface="UD デジタル 教科書体 N-B" panose="02020700000000000000" pitchFamily="17" charset="-128"/>
                <a:ea typeface="UD デジタル 教科書体 N-B" panose="02020700000000000000" pitchFamily="17" charset="-128"/>
              </a:rPr>
              <a:t>②今回市内で起きた土砂崩れや道路の崩壊について</a:t>
            </a:r>
          </a:p>
          <a:p>
            <a:r>
              <a:rPr lang="ja-JP" altLang="en-US" dirty="0">
                <a:latin typeface="UD デジタル 教科書体 N-B" panose="02020700000000000000" pitchFamily="17" charset="-128"/>
                <a:ea typeface="UD デジタル 教科書体 N-B" panose="02020700000000000000" pitchFamily="17" charset="-128"/>
              </a:rPr>
              <a:t>③保育士の処遇改善について</a:t>
            </a:r>
          </a:p>
          <a:p>
            <a:r>
              <a:rPr lang="ja-JP" altLang="en-US" dirty="0">
                <a:latin typeface="UD デジタル 教科書体 N-B" panose="02020700000000000000" pitchFamily="17" charset="-128"/>
                <a:ea typeface="UD デジタル 教科書体 N-B" panose="02020700000000000000" pitchFamily="17" charset="-128"/>
              </a:rPr>
              <a:t>④介護の総合事業の現状と問題点について</a:t>
            </a:r>
          </a:p>
          <a:p>
            <a:r>
              <a:rPr lang="ja-JP" altLang="en-US" dirty="0">
                <a:latin typeface="UD デジタル 教科書体 N-B" panose="02020700000000000000" pitchFamily="17" charset="-128"/>
                <a:ea typeface="UD デジタル 教科書体 N-B" panose="02020700000000000000" pitchFamily="17" charset="-128"/>
              </a:rPr>
              <a:t>⑤ごみの有料化について、市民への説明や不適切廃棄、</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　基金の使い方、防犯灯の</a:t>
            </a:r>
            <a:r>
              <a:rPr lang="en-US" altLang="ja-JP" dirty="0">
                <a:latin typeface="UD デジタル 教科書体 N-B" panose="02020700000000000000" pitchFamily="17" charset="-128"/>
                <a:ea typeface="UD デジタル 教科書体 N-B" panose="02020700000000000000" pitchFamily="17" charset="-128"/>
              </a:rPr>
              <a:t>LED</a:t>
            </a:r>
            <a:r>
              <a:rPr lang="ja-JP" altLang="en-US" dirty="0">
                <a:latin typeface="UD デジタル 教科書体 N-B" panose="02020700000000000000" pitchFamily="17" charset="-128"/>
                <a:ea typeface="UD デジタル 教科書体 N-B" panose="02020700000000000000" pitchFamily="17" charset="-128"/>
              </a:rPr>
              <a:t>化について</a:t>
            </a:r>
          </a:p>
          <a:p>
            <a:r>
              <a:rPr lang="ja-JP" altLang="en-US" dirty="0">
                <a:latin typeface="UD デジタル 教科書体 N-B" panose="02020700000000000000" pitchFamily="17" charset="-128"/>
                <a:ea typeface="UD デジタル 教科書体 N-B" panose="02020700000000000000" pitchFamily="17" charset="-128"/>
              </a:rPr>
              <a:t>⑥印鑑登録証明書などの性別欄における合理的配慮について</a:t>
            </a:r>
          </a:p>
        </p:txBody>
      </p:sp>
      <p:pic>
        <p:nvPicPr>
          <p:cNvPr id="3" name="図 2">
            <a:extLst>
              <a:ext uri="{FF2B5EF4-FFF2-40B4-BE49-F238E27FC236}">
                <a16:creationId xmlns:a16="http://schemas.microsoft.com/office/drawing/2014/main" id="{12B2A824-49D8-41C9-9284-66C52353A084}"/>
              </a:ext>
            </a:extLst>
          </p:cNvPr>
          <p:cNvPicPr>
            <a:picLocks noChangeAspect="1"/>
          </p:cNvPicPr>
          <p:nvPr/>
        </p:nvPicPr>
        <p:blipFill>
          <a:blip r:embed="rId2"/>
          <a:stretch>
            <a:fillRect/>
          </a:stretch>
        </p:blipFill>
        <p:spPr>
          <a:xfrm>
            <a:off x="284907" y="2746310"/>
            <a:ext cx="3542911" cy="2480038"/>
          </a:xfrm>
          <a:prstGeom prst="rect">
            <a:avLst/>
          </a:prstGeom>
        </p:spPr>
      </p:pic>
      <p:pic>
        <p:nvPicPr>
          <p:cNvPr id="4" name="図 3">
            <a:extLst>
              <a:ext uri="{FF2B5EF4-FFF2-40B4-BE49-F238E27FC236}">
                <a16:creationId xmlns:a16="http://schemas.microsoft.com/office/drawing/2014/main" id="{5E9641E9-A810-4492-B66F-65BC08BE8830}"/>
              </a:ext>
            </a:extLst>
          </p:cNvPr>
          <p:cNvPicPr>
            <a:picLocks noChangeAspect="1"/>
          </p:cNvPicPr>
          <p:nvPr/>
        </p:nvPicPr>
        <p:blipFill>
          <a:blip r:embed="rId3"/>
          <a:stretch>
            <a:fillRect/>
          </a:stretch>
        </p:blipFill>
        <p:spPr>
          <a:xfrm>
            <a:off x="3520981" y="2809983"/>
            <a:ext cx="3466960" cy="2416365"/>
          </a:xfrm>
          <a:prstGeom prst="rect">
            <a:avLst/>
          </a:prstGeom>
        </p:spPr>
      </p:pic>
      <p:sp>
        <p:nvSpPr>
          <p:cNvPr id="5" name="正方形/長方形 4">
            <a:extLst>
              <a:ext uri="{FF2B5EF4-FFF2-40B4-BE49-F238E27FC236}">
                <a16:creationId xmlns:a16="http://schemas.microsoft.com/office/drawing/2014/main" id="{9D581FDB-D2AE-4A5B-9BBD-2BE2970FFECC}"/>
              </a:ext>
            </a:extLst>
          </p:cNvPr>
          <p:cNvSpPr/>
          <p:nvPr/>
        </p:nvSpPr>
        <p:spPr>
          <a:xfrm>
            <a:off x="388093" y="5631400"/>
            <a:ext cx="5262979" cy="369332"/>
          </a:xfrm>
          <a:prstGeom prst="rect">
            <a:avLst/>
          </a:prstGeom>
        </p:spPr>
        <p:txBody>
          <a:bodyPr wrap="non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　９月　ごみ有料化アンケートを開始</a:t>
            </a:r>
          </a:p>
        </p:txBody>
      </p:sp>
      <p:pic>
        <p:nvPicPr>
          <p:cNvPr id="6" name="図 5">
            <a:extLst>
              <a:ext uri="{FF2B5EF4-FFF2-40B4-BE49-F238E27FC236}">
                <a16:creationId xmlns:a16="http://schemas.microsoft.com/office/drawing/2014/main" id="{39352113-B230-4044-AC65-C046ECBB95DF}"/>
              </a:ext>
            </a:extLst>
          </p:cNvPr>
          <p:cNvPicPr>
            <a:picLocks noChangeAspect="1"/>
          </p:cNvPicPr>
          <p:nvPr/>
        </p:nvPicPr>
        <p:blipFill>
          <a:blip r:embed="rId4"/>
          <a:stretch>
            <a:fillRect/>
          </a:stretch>
        </p:blipFill>
        <p:spPr>
          <a:xfrm>
            <a:off x="7722317" y="325258"/>
            <a:ext cx="4148967" cy="2907052"/>
          </a:xfrm>
          <a:prstGeom prst="rect">
            <a:avLst/>
          </a:prstGeom>
        </p:spPr>
      </p:pic>
      <p:pic>
        <p:nvPicPr>
          <p:cNvPr id="7" name="図 6">
            <a:extLst>
              <a:ext uri="{FF2B5EF4-FFF2-40B4-BE49-F238E27FC236}">
                <a16:creationId xmlns:a16="http://schemas.microsoft.com/office/drawing/2014/main" id="{687A1028-6731-4E78-9F2C-FAEBF2850A14}"/>
              </a:ext>
            </a:extLst>
          </p:cNvPr>
          <p:cNvPicPr>
            <a:picLocks noChangeAspect="1"/>
          </p:cNvPicPr>
          <p:nvPr/>
        </p:nvPicPr>
        <p:blipFill>
          <a:blip r:embed="rId5"/>
          <a:stretch>
            <a:fillRect/>
          </a:stretch>
        </p:blipFill>
        <p:spPr>
          <a:xfrm>
            <a:off x="8003381" y="4052319"/>
            <a:ext cx="3867903" cy="2695610"/>
          </a:xfrm>
          <a:prstGeom prst="rect">
            <a:avLst/>
          </a:prstGeom>
        </p:spPr>
      </p:pic>
      <p:sp>
        <p:nvSpPr>
          <p:cNvPr id="8" name="正方形/長方形 7">
            <a:extLst>
              <a:ext uri="{FF2B5EF4-FFF2-40B4-BE49-F238E27FC236}">
                <a16:creationId xmlns:a16="http://schemas.microsoft.com/office/drawing/2014/main" id="{56E07E9B-7D8A-4C64-93EE-493AF3913204}"/>
              </a:ext>
            </a:extLst>
          </p:cNvPr>
          <p:cNvSpPr/>
          <p:nvPr/>
        </p:nvSpPr>
        <p:spPr>
          <a:xfrm>
            <a:off x="6538763" y="3441025"/>
            <a:ext cx="6096000" cy="369332"/>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２０１７年１０月３０　ごみ有料化アンケート結果</a:t>
            </a:r>
          </a:p>
        </p:txBody>
      </p:sp>
    </p:spTree>
    <p:extLst>
      <p:ext uri="{BB962C8B-B14F-4D97-AF65-F5344CB8AC3E}">
        <p14:creationId xmlns:p14="http://schemas.microsoft.com/office/powerpoint/2010/main" val="2401932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爆発: 14 pt 8">
            <a:extLst>
              <a:ext uri="{FF2B5EF4-FFF2-40B4-BE49-F238E27FC236}">
                <a16:creationId xmlns:a16="http://schemas.microsoft.com/office/drawing/2014/main" id="{4CD683E5-DC23-4C35-8756-D5A77C009D0E}"/>
              </a:ext>
            </a:extLst>
          </p:cNvPr>
          <p:cNvSpPr/>
          <p:nvPr/>
        </p:nvSpPr>
        <p:spPr>
          <a:xfrm>
            <a:off x="5627427" y="275543"/>
            <a:ext cx="914400" cy="914400"/>
          </a:xfrm>
          <a:prstGeom prst="irregularSeal2">
            <a:avLst/>
          </a:prstGeom>
          <a:solidFill>
            <a:srgbClr val="EC1C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53884FD7-7212-4F03-B5B4-2B935DC61516}"/>
              </a:ext>
            </a:extLst>
          </p:cNvPr>
          <p:cNvPicPr>
            <a:picLocks noChangeAspect="1"/>
          </p:cNvPicPr>
          <p:nvPr/>
        </p:nvPicPr>
        <p:blipFill>
          <a:blip r:embed="rId2"/>
          <a:stretch>
            <a:fillRect/>
          </a:stretch>
        </p:blipFill>
        <p:spPr>
          <a:xfrm>
            <a:off x="8765119" y="387322"/>
            <a:ext cx="2920237" cy="2194750"/>
          </a:xfrm>
          <a:prstGeom prst="rect">
            <a:avLst/>
          </a:prstGeom>
        </p:spPr>
      </p:pic>
      <p:sp>
        <p:nvSpPr>
          <p:cNvPr id="3" name="正方形/長方形 2">
            <a:extLst>
              <a:ext uri="{FF2B5EF4-FFF2-40B4-BE49-F238E27FC236}">
                <a16:creationId xmlns:a16="http://schemas.microsoft.com/office/drawing/2014/main" id="{AA748398-509C-4CD3-8760-36AA5A500356}"/>
              </a:ext>
            </a:extLst>
          </p:cNvPr>
          <p:cNvSpPr/>
          <p:nvPr/>
        </p:nvSpPr>
        <p:spPr>
          <a:xfrm>
            <a:off x="7003983" y="2899958"/>
            <a:ext cx="4873592" cy="923330"/>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２０１７年１０月台風の影響で、県営大桑団地近くの斜面が崩落。</a:t>
            </a:r>
          </a:p>
          <a:p>
            <a:r>
              <a:rPr lang="ja-JP" altLang="en-US" b="1" dirty="0">
                <a:latin typeface="UD デジタル 教科書体 N-B" panose="02020700000000000000" pitchFamily="17" charset="-128"/>
                <a:ea typeface="UD デジタル 教科書体 N-B" panose="02020700000000000000" pitchFamily="17" charset="-128"/>
              </a:rPr>
              <a:t>現場調査を行い、市に対応を求めました。</a:t>
            </a:r>
          </a:p>
        </p:txBody>
      </p:sp>
      <p:sp>
        <p:nvSpPr>
          <p:cNvPr id="4" name="正方形/長方形 3">
            <a:extLst>
              <a:ext uri="{FF2B5EF4-FFF2-40B4-BE49-F238E27FC236}">
                <a16:creationId xmlns:a16="http://schemas.microsoft.com/office/drawing/2014/main" id="{FCBB870E-FAE9-4897-A531-81651C380DFF}"/>
              </a:ext>
            </a:extLst>
          </p:cNvPr>
          <p:cNvSpPr/>
          <p:nvPr/>
        </p:nvSpPr>
        <p:spPr>
          <a:xfrm>
            <a:off x="272715" y="387322"/>
            <a:ext cx="6096000" cy="646331"/>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金沢市が昨年度のごみ量報告を遅らしていたことが発覚。</a:t>
            </a:r>
          </a:p>
          <a:p>
            <a:r>
              <a:rPr lang="ja-JP" altLang="en-US" b="1" dirty="0">
                <a:latin typeface="UD デジタル 教科書体 N-B" panose="02020700000000000000" pitchFamily="17" charset="-128"/>
                <a:ea typeface="UD デジタル 教科書体 N-B" panose="02020700000000000000" pitchFamily="17" charset="-128"/>
              </a:rPr>
              <a:t>しかも昨年度もごみ量が減っていた！！</a:t>
            </a:r>
          </a:p>
        </p:txBody>
      </p:sp>
      <p:pic>
        <p:nvPicPr>
          <p:cNvPr id="5" name="図 4">
            <a:extLst>
              <a:ext uri="{FF2B5EF4-FFF2-40B4-BE49-F238E27FC236}">
                <a16:creationId xmlns:a16="http://schemas.microsoft.com/office/drawing/2014/main" id="{B7F0299C-C467-41F8-AF64-34AA1877847D}"/>
              </a:ext>
            </a:extLst>
          </p:cNvPr>
          <p:cNvPicPr>
            <a:picLocks noChangeAspect="1"/>
          </p:cNvPicPr>
          <p:nvPr/>
        </p:nvPicPr>
        <p:blipFill>
          <a:blip r:embed="rId3"/>
          <a:stretch>
            <a:fillRect/>
          </a:stretch>
        </p:blipFill>
        <p:spPr>
          <a:xfrm>
            <a:off x="5792873" y="3940619"/>
            <a:ext cx="5803895" cy="2530059"/>
          </a:xfrm>
          <a:prstGeom prst="rect">
            <a:avLst/>
          </a:prstGeom>
        </p:spPr>
      </p:pic>
      <p:sp>
        <p:nvSpPr>
          <p:cNvPr id="6" name="正方形/長方形 5">
            <a:extLst>
              <a:ext uri="{FF2B5EF4-FFF2-40B4-BE49-F238E27FC236}">
                <a16:creationId xmlns:a16="http://schemas.microsoft.com/office/drawing/2014/main" id="{E0985BDC-52B7-452E-9B4D-CAF02BA9D2CD}"/>
              </a:ext>
            </a:extLst>
          </p:cNvPr>
          <p:cNvSpPr/>
          <p:nvPr/>
        </p:nvSpPr>
        <p:spPr>
          <a:xfrm>
            <a:off x="1151824" y="5473650"/>
            <a:ext cx="4045819" cy="923330"/>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２０１７年１１月　金沢市学童保育連絡協議会のみなさんと市へ要望と意見交換</a:t>
            </a:r>
          </a:p>
        </p:txBody>
      </p:sp>
      <p:pic>
        <p:nvPicPr>
          <p:cNvPr id="7" name="図 6">
            <a:extLst>
              <a:ext uri="{FF2B5EF4-FFF2-40B4-BE49-F238E27FC236}">
                <a16:creationId xmlns:a16="http://schemas.microsoft.com/office/drawing/2014/main" id="{1C787899-72EC-4F4F-BEDF-58053E3A2D68}"/>
              </a:ext>
            </a:extLst>
          </p:cNvPr>
          <p:cNvPicPr>
            <a:picLocks noChangeAspect="1"/>
          </p:cNvPicPr>
          <p:nvPr/>
        </p:nvPicPr>
        <p:blipFill>
          <a:blip r:embed="rId4"/>
          <a:stretch>
            <a:fillRect/>
          </a:stretch>
        </p:blipFill>
        <p:spPr>
          <a:xfrm>
            <a:off x="272715" y="1598017"/>
            <a:ext cx="4045819" cy="3005700"/>
          </a:xfrm>
          <a:prstGeom prst="rect">
            <a:avLst/>
          </a:prstGeom>
        </p:spPr>
      </p:pic>
      <p:sp>
        <p:nvSpPr>
          <p:cNvPr id="8" name="正方形/長方形 7">
            <a:extLst>
              <a:ext uri="{FF2B5EF4-FFF2-40B4-BE49-F238E27FC236}">
                <a16:creationId xmlns:a16="http://schemas.microsoft.com/office/drawing/2014/main" id="{9B5DCAD3-196C-4DC8-93C2-A4678CA03276}"/>
              </a:ext>
            </a:extLst>
          </p:cNvPr>
          <p:cNvSpPr/>
          <p:nvPr/>
        </p:nvSpPr>
        <p:spPr>
          <a:xfrm>
            <a:off x="4425872" y="1598017"/>
            <a:ext cx="3332089" cy="1477328"/>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２０１７年１１月</a:t>
            </a:r>
            <a:endParaRPr lang="en-US" altLang="ja-JP" b="1" dirty="0">
              <a:latin typeface="UD デジタル 教科書体 N-B" panose="02020700000000000000" pitchFamily="17" charset="-128"/>
              <a:ea typeface="UD デジタル 教科書体 N-B" panose="02020700000000000000" pitchFamily="17" charset="-128"/>
            </a:endParaRPr>
          </a:p>
          <a:p>
            <a:r>
              <a:rPr lang="ja-JP" altLang="en-US" b="1" dirty="0">
                <a:latin typeface="UD デジタル 教科書体 N-B" panose="02020700000000000000" pitchFamily="17" charset="-128"/>
                <a:ea typeface="UD デジタル 教科書体 N-B" panose="02020700000000000000" pitchFamily="17" charset="-128"/>
              </a:rPr>
              <a:t>「ごみ有料化ストップ！市民の声」が市民説明会を開催		</a:t>
            </a:r>
          </a:p>
          <a:p>
            <a:r>
              <a:rPr lang="ja-JP" altLang="en-US" b="1" dirty="0">
                <a:latin typeface="UD デジタル 教科書体 N-B" panose="02020700000000000000" pitchFamily="17" charset="-128"/>
                <a:ea typeface="UD デジタル 教科書体 N-B" panose="02020700000000000000" pitchFamily="17" charset="-128"/>
              </a:rPr>
              <a:t>		</a:t>
            </a:r>
          </a:p>
        </p:txBody>
      </p:sp>
    </p:spTree>
    <p:extLst>
      <p:ext uri="{BB962C8B-B14F-4D97-AF65-F5344CB8AC3E}">
        <p14:creationId xmlns:p14="http://schemas.microsoft.com/office/powerpoint/2010/main" val="3129767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4EA61A4-0089-49CE-A827-29BE1666A11A}"/>
              </a:ext>
            </a:extLst>
          </p:cNvPr>
          <p:cNvPicPr>
            <a:picLocks noChangeAspect="1"/>
          </p:cNvPicPr>
          <p:nvPr/>
        </p:nvPicPr>
        <p:blipFill>
          <a:blip r:embed="rId2"/>
          <a:stretch>
            <a:fillRect/>
          </a:stretch>
        </p:blipFill>
        <p:spPr>
          <a:xfrm>
            <a:off x="259922" y="242549"/>
            <a:ext cx="3986934" cy="2983182"/>
          </a:xfrm>
          <a:prstGeom prst="rect">
            <a:avLst/>
          </a:prstGeom>
        </p:spPr>
      </p:pic>
      <p:sp>
        <p:nvSpPr>
          <p:cNvPr id="3" name="正方形/長方形 2">
            <a:extLst>
              <a:ext uri="{FF2B5EF4-FFF2-40B4-BE49-F238E27FC236}">
                <a16:creationId xmlns:a16="http://schemas.microsoft.com/office/drawing/2014/main" id="{2D4F21C8-C400-4CA7-ADE5-8BCE36B25EC9}"/>
              </a:ext>
            </a:extLst>
          </p:cNvPr>
          <p:cNvSpPr/>
          <p:nvPr/>
        </p:nvSpPr>
        <p:spPr>
          <a:xfrm>
            <a:off x="4598796" y="662171"/>
            <a:ext cx="5913120" cy="1477328"/>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２０１７年１２月議会　一般質問	</a:t>
            </a:r>
            <a:r>
              <a:rPr lang="ja-JP" altLang="en-US" dirty="0">
                <a:latin typeface="UD デジタル 教科書体 N-B" panose="02020700000000000000" pitchFamily="17" charset="-128"/>
                <a:ea typeface="UD デジタル 教科書体 N-B" panose="02020700000000000000" pitchFamily="17" charset="-128"/>
              </a:rPr>
              <a:t>				</a:t>
            </a:r>
          </a:p>
          <a:p>
            <a:r>
              <a:rPr lang="ja-JP" altLang="en-US" dirty="0">
                <a:latin typeface="UD デジタル 教科書体 N-B" panose="02020700000000000000" pitchFamily="17" charset="-128"/>
                <a:ea typeface="UD デジタル 教科書体 N-B" panose="02020700000000000000" pitchFamily="17" charset="-128"/>
              </a:rPr>
              <a:t>①中央地区における教育施設などの再整備について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②家庭ごみの有料化について</a:t>
            </a:r>
            <a:r>
              <a:rPr lang="en-US" altLang="ja-JP" dirty="0">
                <a:latin typeface="UD デジタル 教科書体 N-B" panose="02020700000000000000" pitchFamily="17" charset="-128"/>
                <a:ea typeface="UD デジタル 教科書体 N-B" panose="02020700000000000000" pitchFamily="17" charset="-128"/>
              </a:rPr>
              <a:t>					</a:t>
            </a:r>
          </a:p>
        </p:txBody>
      </p:sp>
      <p:pic>
        <p:nvPicPr>
          <p:cNvPr id="4" name="図 3">
            <a:extLst>
              <a:ext uri="{FF2B5EF4-FFF2-40B4-BE49-F238E27FC236}">
                <a16:creationId xmlns:a16="http://schemas.microsoft.com/office/drawing/2014/main" id="{4FF9B4BE-33E0-4EBF-A4DE-BF2C2FFF4BB1}"/>
              </a:ext>
            </a:extLst>
          </p:cNvPr>
          <p:cNvPicPr>
            <a:picLocks noChangeAspect="1"/>
          </p:cNvPicPr>
          <p:nvPr/>
        </p:nvPicPr>
        <p:blipFill>
          <a:blip r:embed="rId3"/>
          <a:stretch>
            <a:fillRect/>
          </a:stretch>
        </p:blipFill>
        <p:spPr>
          <a:xfrm>
            <a:off x="7195539" y="2586680"/>
            <a:ext cx="4202848" cy="2779181"/>
          </a:xfrm>
          <a:prstGeom prst="rect">
            <a:avLst/>
          </a:prstGeom>
        </p:spPr>
      </p:pic>
      <p:sp>
        <p:nvSpPr>
          <p:cNvPr id="5" name="正方形/長方形 4">
            <a:extLst>
              <a:ext uri="{FF2B5EF4-FFF2-40B4-BE49-F238E27FC236}">
                <a16:creationId xmlns:a16="http://schemas.microsoft.com/office/drawing/2014/main" id="{9E5D3A60-6429-43C7-BACC-84836CADB3B2}"/>
              </a:ext>
            </a:extLst>
          </p:cNvPr>
          <p:cNvSpPr/>
          <p:nvPr/>
        </p:nvSpPr>
        <p:spPr>
          <a:xfrm>
            <a:off x="7275766" y="6071680"/>
            <a:ext cx="4339650" cy="369332"/>
          </a:xfrm>
          <a:prstGeom prst="rect">
            <a:avLst/>
          </a:prstGeom>
        </p:spPr>
        <p:txBody>
          <a:bodyPr wrap="non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２０１８年１月５日　予算要望書を提出</a:t>
            </a:r>
          </a:p>
        </p:txBody>
      </p:sp>
      <p:pic>
        <p:nvPicPr>
          <p:cNvPr id="6" name="図 5">
            <a:extLst>
              <a:ext uri="{FF2B5EF4-FFF2-40B4-BE49-F238E27FC236}">
                <a16:creationId xmlns:a16="http://schemas.microsoft.com/office/drawing/2014/main" id="{76EAD3B9-1BA8-4340-8BA9-1D364F0D2C15}"/>
              </a:ext>
            </a:extLst>
          </p:cNvPr>
          <p:cNvPicPr>
            <a:picLocks noChangeAspect="1"/>
          </p:cNvPicPr>
          <p:nvPr/>
        </p:nvPicPr>
        <p:blipFill>
          <a:blip r:embed="rId4"/>
          <a:stretch>
            <a:fillRect/>
          </a:stretch>
        </p:blipFill>
        <p:spPr>
          <a:xfrm>
            <a:off x="4113326" y="2801506"/>
            <a:ext cx="2810500" cy="3926164"/>
          </a:xfrm>
          <a:prstGeom prst="rect">
            <a:avLst/>
          </a:prstGeom>
        </p:spPr>
      </p:pic>
      <p:sp>
        <p:nvSpPr>
          <p:cNvPr id="7" name="正方形/長方形 6">
            <a:extLst>
              <a:ext uri="{FF2B5EF4-FFF2-40B4-BE49-F238E27FC236}">
                <a16:creationId xmlns:a16="http://schemas.microsoft.com/office/drawing/2014/main" id="{53521C2B-F937-4722-BE99-483EEC8371B5}"/>
              </a:ext>
            </a:extLst>
          </p:cNvPr>
          <p:cNvSpPr/>
          <p:nvPr/>
        </p:nvSpPr>
        <p:spPr>
          <a:xfrm>
            <a:off x="451257" y="4456376"/>
            <a:ext cx="4147539" cy="923330"/>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２０１８年１月１６日　</a:t>
            </a:r>
            <a:endParaRPr lang="en-US" altLang="ja-JP" b="1" dirty="0">
              <a:latin typeface="UD デジタル 教科書体 N-B" panose="02020700000000000000" pitchFamily="17" charset="-128"/>
              <a:ea typeface="UD デジタル 教科書体 N-B" panose="02020700000000000000" pitchFamily="17" charset="-128"/>
            </a:endParaRPr>
          </a:p>
          <a:p>
            <a:r>
              <a:rPr lang="ja-JP" altLang="en-US" b="1" dirty="0">
                <a:latin typeface="UD デジタル 教科書体 N-B" panose="02020700000000000000" pitchFamily="17" charset="-128"/>
                <a:ea typeface="UD デジタル 教科書体 N-B" panose="02020700000000000000" pitchFamily="17" charset="-128"/>
              </a:rPr>
              <a:t>大雪を受けて、緊急の除雪対策の</a:t>
            </a:r>
            <a:endParaRPr lang="en-US" altLang="ja-JP" b="1" dirty="0">
              <a:latin typeface="UD デジタル 教科書体 N-B" panose="02020700000000000000" pitchFamily="17" charset="-128"/>
              <a:ea typeface="UD デジタル 教科書体 N-B" panose="02020700000000000000" pitchFamily="17" charset="-128"/>
            </a:endParaRPr>
          </a:p>
          <a:p>
            <a:r>
              <a:rPr lang="ja-JP" altLang="en-US" b="1" dirty="0">
                <a:latin typeface="UD デジタル 教科書体 N-B" panose="02020700000000000000" pitchFamily="17" charset="-128"/>
                <a:ea typeface="UD デジタル 教科書体 N-B" panose="02020700000000000000" pitchFamily="17" charset="-128"/>
              </a:rPr>
              <a:t>申し入れ</a:t>
            </a:r>
            <a:r>
              <a:rPr lang="en-US" altLang="ja-JP" dirty="0">
                <a:latin typeface="UD デジタル 教科書体 N-B" panose="02020700000000000000" pitchFamily="17" charset="-128"/>
                <a:ea typeface="UD デジタル 教科書体 N-B" panose="02020700000000000000" pitchFamily="17" charset="-128"/>
              </a:rPr>
              <a:t>		</a:t>
            </a:r>
          </a:p>
        </p:txBody>
      </p:sp>
    </p:spTree>
    <p:extLst>
      <p:ext uri="{BB962C8B-B14F-4D97-AF65-F5344CB8AC3E}">
        <p14:creationId xmlns:p14="http://schemas.microsoft.com/office/powerpoint/2010/main" val="420495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9A69283-9964-485B-8F7E-566952EC1C1E}"/>
              </a:ext>
            </a:extLst>
          </p:cNvPr>
          <p:cNvPicPr>
            <a:picLocks noChangeAspect="1"/>
          </p:cNvPicPr>
          <p:nvPr/>
        </p:nvPicPr>
        <p:blipFill>
          <a:blip r:embed="rId2"/>
          <a:stretch>
            <a:fillRect/>
          </a:stretch>
        </p:blipFill>
        <p:spPr>
          <a:xfrm>
            <a:off x="8643338" y="177638"/>
            <a:ext cx="3414056" cy="2517866"/>
          </a:xfrm>
          <a:prstGeom prst="rect">
            <a:avLst/>
          </a:prstGeom>
        </p:spPr>
      </p:pic>
      <p:sp>
        <p:nvSpPr>
          <p:cNvPr id="3" name="正方形/長方形 2">
            <a:extLst>
              <a:ext uri="{FF2B5EF4-FFF2-40B4-BE49-F238E27FC236}">
                <a16:creationId xmlns:a16="http://schemas.microsoft.com/office/drawing/2014/main" id="{DD46D7FE-5A24-47BC-8B0F-9A258B79AB43}"/>
              </a:ext>
            </a:extLst>
          </p:cNvPr>
          <p:cNvSpPr/>
          <p:nvPr/>
        </p:nvSpPr>
        <p:spPr>
          <a:xfrm>
            <a:off x="8314015" y="2984452"/>
            <a:ext cx="3877985" cy="369332"/>
          </a:xfrm>
          <a:prstGeom prst="rect">
            <a:avLst/>
          </a:prstGeom>
        </p:spPr>
        <p:txBody>
          <a:bodyPr wrap="non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２０１８年１月　京都へ民泊の調査</a:t>
            </a:r>
          </a:p>
        </p:txBody>
      </p:sp>
      <p:sp>
        <p:nvSpPr>
          <p:cNvPr id="4" name="正方形/長方形 3">
            <a:extLst>
              <a:ext uri="{FF2B5EF4-FFF2-40B4-BE49-F238E27FC236}">
                <a16:creationId xmlns:a16="http://schemas.microsoft.com/office/drawing/2014/main" id="{BFE49DE2-ABF6-4D85-AB00-DDF80380D523}"/>
              </a:ext>
            </a:extLst>
          </p:cNvPr>
          <p:cNvSpPr/>
          <p:nvPr/>
        </p:nvSpPr>
        <p:spPr>
          <a:xfrm>
            <a:off x="412432" y="443383"/>
            <a:ext cx="2954655" cy="369332"/>
          </a:xfrm>
          <a:prstGeom prst="rect">
            <a:avLst/>
          </a:prstGeom>
        </p:spPr>
        <p:txBody>
          <a:bodyPr wrap="non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２０１８年３月　予算発表</a:t>
            </a:r>
          </a:p>
        </p:txBody>
      </p:sp>
      <p:sp>
        <p:nvSpPr>
          <p:cNvPr id="5" name="正方形/長方形 4">
            <a:extLst>
              <a:ext uri="{FF2B5EF4-FFF2-40B4-BE49-F238E27FC236}">
                <a16:creationId xmlns:a16="http://schemas.microsoft.com/office/drawing/2014/main" id="{9D7C4D23-1423-4C4D-8DC6-B4E6F4673492}"/>
              </a:ext>
            </a:extLst>
          </p:cNvPr>
          <p:cNvSpPr/>
          <p:nvPr/>
        </p:nvSpPr>
        <p:spPr>
          <a:xfrm>
            <a:off x="412432" y="903610"/>
            <a:ext cx="5032147" cy="369332"/>
          </a:xfrm>
          <a:prstGeom prst="rect">
            <a:avLst/>
          </a:prstGeom>
          <a:solidFill>
            <a:srgbClr val="EC1CC4"/>
          </a:solidFill>
        </p:spPr>
        <p:txBody>
          <a:bodyPr wrap="none">
            <a:spAutoFit/>
          </a:bodyPr>
          <a:lstStyle/>
          <a:p>
            <a:r>
              <a:rPr lang="ja-JP" altLang="en-US" b="1" dirty="0">
                <a:solidFill>
                  <a:schemeClr val="bg1"/>
                </a:solidFill>
                <a:latin typeface="UD デジタル 教科書体 N-B" panose="02020700000000000000" pitchFamily="17" charset="-128"/>
                <a:ea typeface="UD デジタル 教科書体 N-B" panose="02020700000000000000" pitchFamily="17" charset="-128"/>
              </a:rPr>
              <a:t>いくつか市民のみなさんとの取り組みが実る！</a:t>
            </a:r>
          </a:p>
        </p:txBody>
      </p:sp>
      <p:pic>
        <p:nvPicPr>
          <p:cNvPr id="6" name="図 5">
            <a:extLst>
              <a:ext uri="{FF2B5EF4-FFF2-40B4-BE49-F238E27FC236}">
                <a16:creationId xmlns:a16="http://schemas.microsoft.com/office/drawing/2014/main" id="{B9DF2BDD-FD64-4054-986C-A92A867703A2}"/>
              </a:ext>
            </a:extLst>
          </p:cNvPr>
          <p:cNvPicPr>
            <a:picLocks noChangeAspect="1"/>
          </p:cNvPicPr>
          <p:nvPr/>
        </p:nvPicPr>
        <p:blipFill>
          <a:blip r:embed="rId3"/>
          <a:stretch>
            <a:fillRect/>
          </a:stretch>
        </p:blipFill>
        <p:spPr>
          <a:xfrm>
            <a:off x="600346" y="1666585"/>
            <a:ext cx="6328196" cy="695004"/>
          </a:xfrm>
          <a:prstGeom prst="rect">
            <a:avLst/>
          </a:prstGeom>
        </p:spPr>
      </p:pic>
      <p:sp>
        <p:nvSpPr>
          <p:cNvPr id="7" name="正方形/長方形 6">
            <a:extLst>
              <a:ext uri="{FF2B5EF4-FFF2-40B4-BE49-F238E27FC236}">
                <a16:creationId xmlns:a16="http://schemas.microsoft.com/office/drawing/2014/main" id="{67CE8847-492B-4091-AD5C-D0777190BAA6}"/>
              </a:ext>
            </a:extLst>
          </p:cNvPr>
          <p:cNvSpPr/>
          <p:nvPr/>
        </p:nvSpPr>
        <p:spPr>
          <a:xfrm>
            <a:off x="600346" y="2458778"/>
            <a:ext cx="5786237" cy="923330"/>
          </a:xfrm>
          <a:prstGeom prst="rect">
            <a:avLst/>
          </a:prstGeom>
          <a:solidFill>
            <a:srgbClr val="EC1CC4"/>
          </a:solidFill>
        </p:spPr>
        <p:txBody>
          <a:bodyPr wrap="square">
            <a:spAutoFit/>
          </a:bodyPr>
          <a:lstStyle/>
          <a:p>
            <a:r>
              <a:rPr lang="ja-JP" altLang="en-US" b="1" dirty="0">
                <a:solidFill>
                  <a:schemeClr val="bg1"/>
                </a:solidFill>
                <a:latin typeface="UD デジタル 教科書体 N-B" panose="02020700000000000000" pitchFamily="17" charset="-128"/>
                <a:ea typeface="UD デジタル 教科書体 N-B" panose="02020700000000000000" pitchFamily="17" charset="-128"/>
              </a:rPr>
              <a:t>児童クラブ費、麻疹風疹について</a:t>
            </a:r>
          </a:p>
          <a:p>
            <a:r>
              <a:rPr lang="ja-JP" altLang="en-US" b="1" dirty="0">
                <a:solidFill>
                  <a:schemeClr val="bg1"/>
                </a:solidFill>
                <a:latin typeface="UD デジタル 教科書体 N-B" panose="02020700000000000000" pitchFamily="17" charset="-128"/>
                <a:ea typeface="UD デジタル 教科書体 N-B" panose="02020700000000000000" pitchFamily="17" charset="-128"/>
              </a:rPr>
              <a:t>市民のみなさん、関係者のみなさんのお声をもとに、２０１７年６月議会で取り上げたものです。</a:t>
            </a:r>
          </a:p>
        </p:txBody>
      </p:sp>
      <p:pic>
        <p:nvPicPr>
          <p:cNvPr id="8" name="図 7">
            <a:extLst>
              <a:ext uri="{FF2B5EF4-FFF2-40B4-BE49-F238E27FC236}">
                <a16:creationId xmlns:a16="http://schemas.microsoft.com/office/drawing/2014/main" id="{3D3A0428-3389-4537-B960-A7B94750D113}"/>
              </a:ext>
            </a:extLst>
          </p:cNvPr>
          <p:cNvPicPr>
            <a:picLocks noChangeAspect="1"/>
          </p:cNvPicPr>
          <p:nvPr/>
        </p:nvPicPr>
        <p:blipFill>
          <a:blip r:embed="rId4"/>
          <a:stretch>
            <a:fillRect/>
          </a:stretch>
        </p:blipFill>
        <p:spPr>
          <a:xfrm>
            <a:off x="600346" y="3673380"/>
            <a:ext cx="6230652" cy="1646063"/>
          </a:xfrm>
          <a:prstGeom prst="rect">
            <a:avLst/>
          </a:prstGeom>
        </p:spPr>
      </p:pic>
      <p:pic>
        <p:nvPicPr>
          <p:cNvPr id="9" name="図 8">
            <a:extLst>
              <a:ext uri="{FF2B5EF4-FFF2-40B4-BE49-F238E27FC236}">
                <a16:creationId xmlns:a16="http://schemas.microsoft.com/office/drawing/2014/main" id="{DACA9D45-356C-4A8D-86A3-CD55CF92D43B}"/>
              </a:ext>
            </a:extLst>
          </p:cNvPr>
          <p:cNvPicPr>
            <a:picLocks noChangeAspect="1"/>
          </p:cNvPicPr>
          <p:nvPr/>
        </p:nvPicPr>
        <p:blipFill>
          <a:blip r:embed="rId5"/>
          <a:stretch>
            <a:fillRect/>
          </a:stretch>
        </p:blipFill>
        <p:spPr>
          <a:xfrm>
            <a:off x="9192126" y="3591788"/>
            <a:ext cx="2276953" cy="2934602"/>
          </a:xfrm>
          <a:prstGeom prst="rect">
            <a:avLst/>
          </a:prstGeom>
        </p:spPr>
      </p:pic>
      <p:sp>
        <p:nvSpPr>
          <p:cNvPr id="10" name="正方形/長方形 9">
            <a:extLst>
              <a:ext uri="{FF2B5EF4-FFF2-40B4-BE49-F238E27FC236}">
                <a16:creationId xmlns:a16="http://schemas.microsoft.com/office/drawing/2014/main" id="{C6C74117-6F3E-4013-9A2E-4ADFE986421D}"/>
              </a:ext>
            </a:extLst>
          </p:cNvPr>
          <p:cNvSpPr/>
          <p:nvPr/>
        </p:nvSpPr>
        <p:spPr>
          <a:xfrm>
            <a:off x="5213746" y="5319443"/>
            <a:ext cx="3689684" cy="1477328"/>
          </a:xfrm>
          <a:prstGeom prst="rect">
            <a:avLst/>
          </a:prstGeom>
          <a:solidFill>
            <a:srgbClr val="EC1CC4"/>
          </a:solidFill>
        </p:spPr>
        <p:txBody>
          <a:bodyPr wrap="square">
            <a:spAutoFit/>
          </a:bodyPr>
          <a:lstStyle/>
          <a:p>
            <a:r>
              <a:rPr lang="ja-JP" altLang="en-US" b="1" dirty="0">
                <a:solidFill>
                  <a:schemeClr val="bg1"/>
                </a:solidFill>
                <a:latin typeface="UD デジタル 教科書体 N-B" panose="02020700000000000000" pitchFamily="17" charset="-128"/>
                <a:ea typeface="UD デジタル 教科書体 N-B" panose="02020700000000000000" pitchFamily="17" charset="-128"/>
              </a:rPr>
              <a:t>投票用紙について、</a:t>
            </a:r>
          </a:p>
          <a:p>
            <a:r>
              <a:rPr lang="ja-JP" altLang="en-US" b="1" dirty="0">
                <a:solidFill>
                  <a:schemeClr val="bg1"/>
                </a:solidFill>
                <a:latin typeface="UD デジタル 教科書体 N-B" panose="02020700000000000000" pitchFamily="17" charset="-128"/>
                <a:ea typeface="UD デジタル 教科書体 N-B" panose="02020700000000000000" pitchFamily="17" charset="-128"/>
              </a:rPr>
              <a:t>男女の表記がなくなり、色で分けられことに。</a:t>
            </a:r>
          </a:p>
          <a:p>
            <a:r>
              <a:rPr lang="ja-JP" altLang="en-US" b="1" dirty="0">
                <a:solidFill>
                  <a:schemeClr val="bg1"/>
                </a:solidFill>
                <a:latin typeface="UD デジタル 教科書体 N-B" panose="02020700000000000000" pitchFamily="17" charset="-128"/>
                <a:ea typeface="UD デジタル 教科書体 N-B" panose="02020700000000000000" pitchFamily="17" charset="-128"/>
              </a:rPr>
              <a:t>２０１６年１２月議会でとりあげました。</a:t>
            </a:r>
          </a:p>
        </p:txBody>
      </p:sp>
      <p:pic>
        <p:nvPicPr>
          <p:cNvPr id="11" name="図 10">
            <a:extLst>
              <a:ext uri="{FF2B5EF4-FFF2-40B4-BE49-F238E27FC236}">
                <a16:creationId xmlns:a16="http://schemas.microsoft.com/office/drawing/2014/main" id="{4B16DFA8-F77F-46BE-A5BD-B35A7BC75454}"/>
              </a:ext>
            </a:extLst>
          </p:cNvPr>
          <p:cNvPicPr>
            <a:picLocks noChangeAspect="1"/>
          </p:cNvPicPr>
          <p:nvPr/>
        </p:nvPicPr>
        <p:blipFill>
          <a:blip r:embed="rId6"/>
          <a:stretch>
            <a:fillRect/>
          </a:stretch>
        </p:blipFill>
        <p:spPr>
          <a:xfrm>
            <a:off x="6140585" y="2361589"/>
            <a:ext cx="1268078" cy="938865"/>
          </a:xfrm>
          <a:prstGeom prst="rect">
            <a:avLst/>
          </a:prstGeom>
        </p:spPr>
      </p:pic>
      <p:pic>
        <p:nvPicPr>
          <p:cNvPr id="12" name="図 11">
            <a:extLst>
              <a:ext uri="{FF2B5EF4-FFF2-40B4-BE49-F238E27FC236}">
                <a16:creationId xmlns:a16="http://schemas.microsoft.com/office/drawing/2014/main" id="{0932A436-022F-48FE-B836-C54C18EC7AA2}"/>
              </a:ext>
            </a:extLst>
          </p:cNvPr>
          <p:cNvPicPr>
            <a:picLocks noChangeAspect="1"/>
          </p:cNvPicPr>
          <p:nvPr/>
        </p:nvPicPr>
        <p:blipFill>
          <a:blip r:embed="rId6"/>
          <a:stretch>
            <a:fillRect/>
          </a:stretch>
        </p:blipFill>
        <p:spPr>
          <a:xfrm>
            <a:off x="7483267" y="4496411"/>
            <a:ext cx="1268078" cy="938865"/>
          </a:xfrm>
          <a:prstGeom prst="rect">
            <a:avLst/>
          </a:prstGeom>
        </p:spPr>
      </p:pic>
    </p:spTree>
    <p:extLst>
      <p:ext uri="{BB962C8B-B14F-4D97-AF65-F5344CB8AC3E}">
        <p14:creationId xmlns:p14="http://schemas.microsoft.com/office/powerpoint/2010/main" val="3503296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BE0C7AB-A7BF-4677-B58A-3377942E69BD}"/>
              </a:ext>
            </a:extLst>
          </p:cNvPr>
          <p:cNvPicPr>
            <a:picLocks noChangeAspect="1"/>
          </p:cNvPicPr>
          <p:nvPr/>
        </p:nvPicPr>
        <p:blipFill>
          <a:blip r:embed="rId2"/>
          <a:stretch>
            <a:fillRect/>
          </a:stretch>
        </p:blipFill>
        <p:spPr>
          <a:xfrm>
            <a:off x="682671" y="672356"/>
            <a:ext cx="1865538" cy="1475360"/>
          </a:xfrm>
          <a:prstGeom prst="rect">
            <a:avLst/>
          </a:prstGeom>
        </p:spPr>
      </p:pic>
      <p:sp>
        <p:nvSpPr>
          <p:cNvPr id="3" name="正方形/長方形 2">
            <a:extLst>
              <a:ext uri="{FF2B5EF4-FFF2-40B4-BE49-F238E27FC236}">
                <a16:creationId xmlns:a16="http://schemas.microsoft.com/office/drawing/2014/main" id="{C8C06910-A930-49E7-8822-035888F50F6F}"/>
              </a:ext>
            </a:extLst>
          </p:cNvPr>
          <p:cNvSpPr/>
          <p:nvPr/>
        </p:nvSpPr>
        <p:spPr>
          <a:xfrm>
            <a:off x="336083" y="251100"/>
            <a:ext cx="3070071"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２０１５年　６月議会質問</a:t>
            </a:r>
            <a:r>
              <a:rPr lang="ja-JP" altLang="en-US" b="1" dirty="0">
                <a:latin typeface="UD デジタル 教科書体 N-B" panose="02020700000000000000" pitchFamily="17" charset="-128"/>
                <a:ea typeface="UD デジタル 教科書体 N-B" panose="02020700000000000000" pitchFamily="17" charset="-128"/>
              </a:rPr>
              <a:t> </a:t>
            </a:r>
          </a:p>
        </p:txBody>
      </p:sp>
      <p:sp>
        <p:nvSpPr>
          <p:cNvPr id="4" name="正方形/長方形 3">
            <a:extLst>
              <a:ext uri="{FF2B5EF4-FFF2-40B4-BE49-F238E27FC236}">
                <a16:creationId xmlns:a16="http://schemas.microsoft.com/office/drawing/2014/main" id="{2874EB66-0B11-4701-B56E-6D5E6CE0F425}"/>
              </a:ext>
            </a:extLst>
          </p:cNvPr>
          <p:cNvSpPr/>
          <p:nvPr/>
        </p:nvSpPr>
        <p:spPr>
          <a:xfrm>
            <a:off x="185434" y="2171783"/>
            <a:ext cx="6441440" cy="2308324"/>
          </a:xfrm>
          <a:prstGeom prst="rect">
            <a:avLst/>
          </a:prstGeom>
        </p:spPr>
        <p:txBody>
          <a:bodyPr wrap="square">
            <a:spAutoFit/>
          </a:bodyPr>
          <a:lstStyle/>
          <a:p>
            <a:r>
              <a:rPr lang="ja-JP" altLang="en-US" dirty="0">
                <a:solidFill>
                  <a:srgbClr val="000000"/>
                </a:solidFill>
                <a:latin typeface="UD デジタル 教科書体 N-B" panose="02020700000000000000" pitchFamily="17" charset="-128"/>
                <a:ea typeface="UD デジタル 教科書体 N-B" panose="02020700000000000000" pitchFamily="17" charset="-128"/>
              </a:rPr>
              <a:t>①ごみの有料化について</a:t>
            </a:r>
            <a:br>
              <a:rPr lang="ja-JP" altLang="en-US" dirty="0">
                <a:solidFill>
                  <a:srgbClr val="000000"/>
                </a:solidFill>
                <a:latin typeface="UD デジタル 教科書体 N-B" panose="02020700000000000000" pitchFamily="17" charset="-128"/>
                <a:ea typeface="UD デジタル 教科書体 N-B" panose="02020700000000000000" pitchFamily="17" charset="-128"/>
              </a:rPr>
            </a:br>
            <a:r>
              <a:rPr lang="ja-JP" altLang="en-US" dirty="0">
                <a:solidFill>
                  <a:srgbClr val="000000"/>
                </a:solidFill>
                <a:latin typeface="UD デジタル 教科書体 N-B" panose="02020700000000000000" pitchFamily="17" charset="-128"/>
                <a:ea typeface="UD デジタル 教科書体 N-B" panose="02020700000000000000" pitchFamily="17" charset="-128"/>
              </a:rPr>
              <a:t>　中核市で一人当たりのごみ量が少ない方から８位であり、</a:t>
            </a:r>
            <a:br>
              <a:rPr lang="ja-JP" altLang="en-US" dirty="0">
                <a:solidFill>
                  <a:srgbClr val="000000"/>
                </a:solidFill>
                <a:latin typeface="UD デジタル 教科書体 N-B" panose="02020700000000000000" pitchFamily="17" charset="-128"/>
                <a:ea typeface="UD デジタル 教科書体 N-B" panose="02020700000000000000" pitchFamily="17" charset="-128"/>
              </a:rPr>
            </a:br>
            <a:r>
              <a:rPr lang="ja-JP" altLang="en-US" dirty="0">
                <a:solidFill>
                  <a:srgbClr val="000000"/>
                </a:solidFill>
                <a:latin typeface="UD デジタル 教科書体 N-B" panose="02020700000000000000" pitchFamily="17" charset="-128"/>
                <a:ea typeface="UD デジタル 教科書体 N-B" panose="02020700000000000000" pitchFamily="17" charset="-128"/>
              </a:rPr>
              <a:t>　市民に負担を負わすような有料化はやめるべき！</a:t>
            </a:r>
            <a:br>
              <a:rPr lang="ja-JP" altLang="en-US" dirty="0">
                <a:solidFill>
                  <a:srgbClr val="000000"/>
                </a:solidFill>
                <a:latin typeface="UD デジタル 教科書体 N-B" panose="02020700000000000000" pitchFamily="17" charset="-128"/>
                <a:ea typeface="UD デジタル 教科書体 N-B" panose="02020700000000000000" pitchFamily="17" charset="-128"/>
              </a:rPr>
            </a:br>
            <a:r>
              <a:rPr lang="ja-JP" altLang="en-US" dirty="0">
                <a:solidFill>
                  <a:srgbClr val="000000"/>
                </a:solidFill>
                <a:latin typeface="UD デジタル 教科書体 N-B" panose="02020700000000000000" pitchFamily="17" charset="-128"/>
                <a:ea typeface="UD デジタル 教科書体 N-B" panose="02020700000000000000" pitchFamily="17" charset="-128"/>
              </a:rPr>
              <a:t>②教育行政について</a:t>
            </a:r>
            <a:br>
              <a:rPr lang="ja-JP" altLang="en-US" dirty="0">
                <a:solidFill>
                  <a:srgbClr val="000000"/>
                </a:solidFill>
                <a:latin typeface="UD デジタル 教科書体 N-B" panose="02020700000000000000" pitchFamily="17" charset="-128"/>
                <a:ea typeface="UD デジタル 教科書体 N-B" panose="02020700000000000000" pitchFamily="17" charset="-128"/>
              </a:rPr>
            </a:br>
            <a:r>
              <a:rPr lang="ja-JP" altLang="en-US" dirty="0">
                <a:solidFill>
                  <a:srgbClr val="000000"/>
                </a:solidFill>
                <a:latin typeface="UD デジタル 教科書体 N-B" panose="02020700000000000000" pitchFamily="17" charset="-128"/>
                <a:ea typeface="UD デジタル 教科書体 N-B" panose="02020700000000000000" pitchFamily="17" charset="-128"/>
              </a:rPr>
              <a:t>　学校の統廃合と耐震化、小中一貫について</a:t>
            </a:r>
            <a:br>
              <a:rPr lang="ja-JP" altLang="en-US" dirty="0">
                <a:solidFill>
                  <a:srgbClr val="000000"/>
                </a:solidFill>
                <a:latin typeface="UD デジタル 教科書体 N-B" panose="02020700000000000000" pitchFamily="17" charset="-128"/>
                <a:ea typeface="UD デジタル 教科書体 N-B" panose="02020700000000000000" pitchFamily="17" charset="-128"/>
              </a:rPr>
            </a:br>
            <a:r>
              <a:rPr lang="ja-JP" altLang="en-US" dirty="0">
                <a:solidFill>
                  <a:srgbClr val="000000"/>
                </a:solidFill>
                <a:latin typeface="UD デジタル 教科書体 N-B" panose="02020700000000000000" pitchFamily="17" charset="-128"/>
                <a:ea typeface="UD デジタル 教科書体 N-B" panose="02020700000000000000" pitchFamily="17" charset="-128"/>
              </a:rPr>
              <a:t>③妊娠・子育て支援</a:t>
            </a:r>
            <a:br>
              <a:rPr lang="ja-JP" altLang="en-US" dirty="0">
                <a:solidFill>
                  <a:srgbClr val="000000"/>
                </a:solidFill>
                <a:latin typeface="UD デジタル 教科書体 N-B" panose="02020700000000000000" pitchFamily="17" charset="-128"/>
                <a:ea typeface="UD デジタル 教科書体 N-B" panose="02020700000000000000" pitchFamily="17" charset="-128"/>
              </a:rPr>
            </a:br>
            <a:r>
              <a:rPr lang="ja-JP" altLang="en-US" dirty="0">
                <a:solidFill>
                  <a:srgbClr val="000000"/>
                </a:solidFill>
                <a:latin typeface="UD デジタル 教科書体 N-B" panose="02020700000000000000" pitchFamily="17" charset="-128"/>
                <a:ea typeface="UD デジタル 教科書体 N-B" panose="02020700000000000000" pitchFamily="17" charset="-128"/>
              </a:rPr>
              <a:t>　不妊治療や子ども医療費助成制度について</a:t>
            </a:r>
            <a:br>
              <a:rPr lang="ja-JP" altLang="en-US" dirty="0">
                <a:solidFill>
                  <a:srgbClr val="000000"/>
                </a:solidFill>
                <a:latin typeface="UD デジタル 教科書体 N-B" panose="02020700000000000000" pitchFamily="17" charset="-128"/>
                <a:ea typeface="UD デジタル 教科書体 N-B" panose="02020700000000000000" pitchFamily="17" charset="-128"/>
              </a:rPr>
            </a:br>
            <a:r>
              <a:rPr lang="ja-JP" altLang="en-US" dirty="0">
                <a:solidFill>
                  <a:srgbClr val="000000"/>
                </a:solidFill>
                <a:latin typeface="UD デジタル 教科書体 N-B" panose="02020700000000000000" pitchFamily="17" charset="-128"/>
                <a:ea typeface="UD デジタル 教科書体 N-B" panose="02020700000000000000" pitchFamily="17" charset="-128"/>
              </a:rPr>
              <a:t>④下水道管破裂事故について</a:t>
            </a:r>
            <a:r>
              <a:rPr lang="ja-JP" altLang="en-US" dirty="0">
                <a:latin typeface="UD デジタル 教科書体 N-B" panose="02020700000000000000" pitchFamily="17" charset="-128"/>
                <a:ea typeface="UD デジタル 教科書体 N-B" panose="02020700000000000000" pitchFamily="17" charset="-128"/>
              </a:rPr>
              <a:t> </a:t>
            </a:r>
          </a:p>
        </p:txBody>
      </p:sp>
      <p:pic>
        <p:nvPicPr>
          <p:cNvPr id="5" name="図 4">
            <a:extLst>
              <a:ext uri="{FF2B5EF4-FFF2-40B4-BE49-F238E27FC236}">
                <a16:creationId xmlns:a16="http://schemas.microsoft.com/office/drawing/2014/main" id="{AD559D76-B9E4-4A51-8132-CDAB288EACC4}"/>
              </a:ext>
            </a:extLst>
          </p:cNvPr>
          <p:cNvPicPr>
            <a:picLocks noChangeAspect="1"/>
          </p:cNvPicPr>
          <p:nvPr/>
        </p:nvPicPr>
        <p:blipFill>
          <a:blip r:embed="rId3"/>
          <a:stretch>
            <a:fillRect/>
          </a:stretch>
        </p:blipFill>
        <p:spPr>
          <a:xfrm>
            <a:off x="3681178" y="251100"/>
            <a:ext cx="2353260" cy="2237426"/>
          </a:xfrm>
          <a:prstGeom prst="rect">
            <a:avLst/>
          </a:prstGeom>
        </p:spPr>
      </p:pic>
      <p:pic>
        <p:nvPicPr>
          <p:cNvPr id="6" name="図 5">
            <a:extLst>
              <a:ext uri="{FF2B5EF4-FFF2-40B4-BE49-F238E27FC236}">
                <a16:creationId xmlns:a16="http://schemas.microsoft.com/office/drawing/2014/main" id="{C72533EC-6363-49C0-BE63-BD53DE807C58}"/>
              </a:ext>
            </a:extLst>
          </p:cNvPr>
          <p:cNvPicPr>
            <a:picLocks noChangeAspect="1"/>
          </p:cNvPicPr>
          <p:nvPr/>
        </p:nvPicPr>
        <p:blipFill>
          <a:blip r:embed="rId4"/>
          <a:stretch>
            <a:fillRect/>
          </a:stretch>
        </p:blipFill>
        <p:spPr>
          <a:xfrm>
            <a:off x="9786104" y="189655"/>
            <a:ext cx="2182557" cy="2895851"/>
          </a:xfrm>
          <a:prstGeom prst="rect">
            <a:avLst/>
          </a:prstGeom>
        </p:spPr>
      </p:pic>
      <p:sp>
        <p:nvSpPr>
          <p:cNvPr id="7" name="正方形/長方形 6">
            <a:extLst>
              <a:ext uri="{FF2B5EF4-FFF2-40B4-BE49-F238E27FC236}">
                <a16:creationId xmlns:a16="http://schemas.microsoft.com/office/drawing/2014/main" id="{A880D625-9D54-462B-8CDD-EA5D54247B5B}"/>
              </a:ext>
            </a:extLst>
          </p:cNvPr>
          <p:cNvSpPr/>
          <p:nvPr/>
        </p:nvSpPr>
        <p:spPr>
          <a:xfrm>
            <a:off x="7446822" y="225063"/>
            <a:ext cx="2450992" cy="923330"/>
          </a:xfrm>
          <a:prstGeom prst="rect">
            <a:avLst/>
          </a:prstGeom>
        </p:spPr>
        <p:txBody>
          <a:bodyPr wrap="squar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看護師・保健師でもあるので、看護協会にも所属</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9" name="図 8">
            <a:extLst>
              <a:ext uri="{FF2B5EF4-FFF2-40B4-BE49-F238E27FC236}">
                <a16:creationId xmlns:a16="http://schemas.microsoft.com/office/drawing/2014/main" id="{5ECCDD62-5D8D-4F2D-9BE0-04DEE56B7A02}"/>
              </a:ext>
            </a:extLst>
          </p:cNvPr>
          <p:cNvPicPr>
            <a:picLocks noChangeAspect="1"/>
          </p:cNvPicPr>
          <p:nvPr/>
        </p:nvPicPr>
        <p:blipFill>
          <a:blip r:embed="rId5"/>
          <a:stretch>
            <a:fillRect/>
          </a:stretch>
        </p:blipFill>
        <p:spPr>
          <a:xfrm>
            <a:off x="6458847" y="3499506"/>
            <a:ext cx="2554445" cy="1688738"/>
          </a:xfrm>
          <a:prstGeom prst="rect">
            <a:avLst/>
          </a:prstGeom>
        </p:spPr>
      </p:pic>
      <p:sp>
        <p:nvSpPr>
          <p:cNvPr id="11" name="正方形/長方形 10">
            <a:extLst>
              <a:ext uri="{FF2B5EF4-FFF2-40B4-BE49-F238E27FC236}">
                <a16:creationId xmlns:a16="http://schemas.microsoft.com/office/drawing/2014/main" id="{F9ACDBE7-EF88-40BB-AEE5-AC41C9BA145F}"/>
              </a:ext>
            </a:extLst>
          </p:cNvPr>
          <p:cNvSpPr/>
          <p:nvPr/>
        </p:nvSpPr>
        <p:spPr>
          <a:xfrm>
            <a:off x="6225879" y="5296993"/>
            <a:ext cx="2839239"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６月安保法制反対のデモ</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12" name="図 11">
            <a:extLst>
              <a:ext uri="{FF2B5EF4-FFF2-40B4-BE49-F238E27FC236}">
                <a16:creationId xmlns:a16="http://schemas.microsoft.com/office/drawing/2014/main" id="{9A435FDF-6530-43F3-B1FD-A3D58D4B9975}"/>
              </a:ext>
            </a:extLst>
          </p:cNvPr>
          <p:cNvPicPr>
            <a:picLocks noChangeAspect="1"/>
          </p:cNvPicPr>
          <p:nvPr/>
        </p:nvPicPr>
        <p:blipFill>
          <a:blip r:embed="rId6"/>
          <a:stretch>
            <a:fillRect/>
          </a:stretch>
        </p:blipFill>
        <p:spPr>
          <a:xfrm>
            <a:off x="7580053" y="1148393"/>
            <a:ext cx="2072820" cy="2225233"/>
          </a:xfrm>
          <a:prstGeom prst="rect">
            <a:avLst/>
          </a:prstGeom>
        </p:spPr>
      </p:pic>
      <p:sp>
        <p:nvSpPr>
          <p:cNvPr id="13" name="正方形/長方形 12">
            <a:extLst>
              <a:ext uri="{FF2B5EF4-FFF2-40B4-BE49-F238E27FC236}">
                <a16:creationId xmlns:a16="http://schemas.microsoft.com/office/drawing/2014/main" id="{073A21AF-8F84-470E-B11B-33C8F6BA8BAB}"/>
              </a:ext>
            </a:extLst>
          </p:cNvPr>
          <p:cNvSpPr/>
          <p:nvPr/>
        </p:nvSpPr>
        <p:spPr>
          <a:xfrm>
            <a:off x="9233420" y="3519989"/>
            <a:ext cx="2377574"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踊り流しに毎年参加</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14" name="図 13">
            <a:extLst>
              <a:ext uri="{FF2B5EF4-FFF2-40B4-BE49-F238E27FC236}">
                <a16:creationId xmlns:a16="http://schemas.microsoft.com/office/drawing/2014/main" id="{44BD6C3E-820D-4D1B-9C83-917C7F4DB18E}"/>
              </a:ext>
            </a:extLst>
          </p:cNvPr>
          <p:cNvPicPr>
            <a:picLocks noChangeAspect="1"/>
          </p:cNvPicPr>
          <p:nvPr/>
        </p:nvPicPr>
        <p:blipFill>
          <a:blip r:embed="rId7"/>
          <a:stretch>
            <a:fillRect/>
          </a:stretch>
        </p:blipFill>
        <p:spPr>
          <a:xfrm>
            <a:off x="10106213" y="4275225"/>
            <a:ext cx="1749704" cy="2304488"/>
          </a:xfrm>
          <a:prstGeom prst="rect">
            <a:avLst/>
          </a:prstGeom>
        </p:spPr>
      </p:pic>
      <p:sp>
        <p:nvSpPr>
          <p:cNvPr id="15" name="正方形/長方形 14">
            <a:extLst>
              <a:ext uri="{FF2B5EF4-FFF2-40B4-BE49-F238E27FC236}">
                <a16:creationId xmlns:a16="http://schemas.microsoft.com/office/drawing/2014/main" id="{6CFE5978-ADCD-4DFC-96CA-85DFEF1C2D12}"/>
              </a:ext>
            </a:extLst>
          </p:cNvPr>
          <p:cNvSpPr/>
          <p:nvPr/>
        </p:nvSpPr>
        <p:spPr>
          <a:xfrm>
            <a:off x="7929666" y="5937751"/>
            <a:ext cx="1856438" cy="646331"/>
          </a:xfrm>
          <a:prstGeom prst="rect">
            <a:avLst/>
          </a:prstGeom>
        </p:spPr>
        <p:txBody>
          <a:bodyPr wrap="square">
            <a:spAutoFit/>
          </a:bodyPr>
          <a:lstStyle/>
          <a:p>
            <a:r>
              <a:rPr lang="zh-CN" altLang="en-US" b="1" dirty="0">
                <a:solidFill>
                  <a:srgbClr val="000000"/>
                </a:solidFill>
                <a:latin typeface="UD デジタル 教科書体 N-B" panose="02020700000000000000" pitchFamily="17" charset="-128"/>
                <a:ea typeface="UD デジタル 教科書体 N-B" panose="02020700000000000000" pitchFamily="17" charset="-128"/>
              </a:rPr>
              <a:t>２０１５年７月　学校給食見学会</a:t>
            </a:r>
            <a:r>
              <a:rPr lang="zh-CN" altLang="en-US" b="1" dirty="0">
                <a:latin typeface="UD デジタル 教科書体 N-B" panose="02020700000000000000" pitchFamily="17" charset="-128"/>
                <a:ea typeface="UD デジタル 教科書体 N-B" panose="02020700000000000000" pitchFamily="17" charset="-128"/>
              </a:rPr>
              <a:t> </a:t>
            </a:r>
            <a:endParaRPr lang="ja-JP" altLang="en-US" b="1" dirty="0">
              <a:latin typeface="UD デジタル 教科書体 N-B" panose="02020700000000000000" pitchFamily="17" charset="-128"/>
              <a:ea typeface="UD デジタル 教科書体 N-B" panose="02020700000000000000" pitchFamily="17" charset="-128"/>
            </a:endParaRPr>
          </a:p>
        </p:txBody>
      </p:sp>
      <p:pic>
        <p:nvPicPr>
          <p:cNvPr id="16" name="図 15">
            <a:extLst>
              <a:ext uri="{FF2B5EF4-FFF2-40B4-BE49-F238E27FC236}">
                <a16:creationId xmlns:a16="http://schemas.microsoft.com/office/drawing/2014/main" id="{B29D7BF1-B9F6-4D11-8C6E-DAE47D4BFAA0}"/>
              </a:ext>
            </a:extLst>
          </p:cNvPr>
          <p:cNvPicPr>
            <a:picLocks noChangeAspect="1"/>
          </p:cNvPicPr>
          <p:nvPr/>
        </p:nvPicPr>
        <p:blipFill>
          <a:blip r:embed="rId8"/>
          <a:stretch>
            <a:fillRect/>
          </a:stretch>
        </p:blipFill>
        <p:spPr>
          <a:xfrm>
            <a:off x="4434147" y="4422158"/>
            <a:ext cx="1804572" cy="1225402"/>
          </a:xfrm>
          <a:prstGeom prst="rect">
            <a:avLst/>
          </a:prstGeom>
        </p:spPr>
      </p:pic>
      <p:pic>
        <p:nvPicPr>
          <p:cNvPr id="17" name="図 16">
            <a:extLst>
              <a:ext uri="{FF2B5EF4-FFF2-40B4-BE49-F238E27FC236}">
                <a16:creationId xmlns:a16="http://schemas.microsoft.com/office/drawing/2014/main" id="{8D36B8CF-B6C0-4AC3-BA02-25A7E64EC369}"/>
              </a:ext>
            </a:extLst>
          </p:cNvPr>
          <p:cNvPicPr>
            <a:picLocks noChangeAspect="1"/>
          </p:cNvPicPr>
          <p:nvPr/>
        </p:nvPicPr>
        <p:blipFill>
          <a:blip r:embed="rId9"/>
          <a:stretch>
            <a:fillRect/>
          </a:stretch>
        </p:blipFill>
        <p:spPr>
          <a:xfrm>
            <a:off x="4109780" y="5427469"/>
            <a:ext cx="1847248" cy="1286367"/>
          </a:xfrm>
          <a:prstGeom prst="rect">
            <a:avLst/>
          </a:prstGeom>
        </p:spPr>
      </p:pic>
      <p:sp>
        <p:nvSpPr>
          <p:cNvPr id="19" name="正方形/長方形 18">
            <a:extLst>
              <a:ext uri="{FF2B5EF4-FFF2-40B4-BE49-F238E27FC236}">
                <a16:creationId xmlns:a16="http://schemas.microsoft.com/office/drawing/2014/main" id="{DDF368B4-DC9C-447A-85F0-CB770D1DBF6E}"/>
              </a:ext>
            </a:extLst>
          </p:cNvPr>
          <p:cNvSpPr/>
          <p:nvPr/>
        </p:nvSpPr>
        <p:spPr>
          <a:xfrm>
            <a:off x="5152508" y="6076250"/>
            <a:ext cx="2146742" cy="369332"/>
          </a:xfrm>
          <a:prstGeom prst="rect">
            <a:avLst/>
          </a:prstGeom>
        </p:spPr>
        <p:txBody>
          <a:bodyPr wrap="none">
            <a:spAutoFit/>
          </a:bodyPr>
          <a:lstStyle/>
          <a:p>
            <a:r>
              <a:rPr lang="ja-JP" altLang="en-US" b="1" dirty="0" err="1">
                <a:solidFill>
                  <a:srgbClr val="000000"/>
                </a:solidFill>
                <a:latin typeface="UD デジタル 教科書体 N-B" panose="02020700000000000000" pitchFamily="17" charset="-128"/>
                <a:ea typeface="UD デジタル 教科書体 N-B" panose="02020700000000000000" pitchFamily="17" charset="-128"/>
              </a:rPr>
              <a:t>みよみよ</a:t>
            </a:r>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通信発行</a:t>
            </a:r>
            <a:r>
              <a:rPr lang="ja-JP" altLang="en-US" b="1" dirty="0">
                <a:latin typeface="UD デジタル 教科書体 N-B" panose="02020700000000000000" pitchFamily="17" charset="-128"/>
                <a:ea typeface="UD デジタル 教科書体 N-B" panose="02020700000000000000" pitchFamily="17" charset="-128"/>
              </a:rPr>
              <a:t> </a:t>
            </a:r>
          </a:p>
        </p:txBody>
      </p:sp>
      <p:sp>
        <p:nvSpPr>
          <p:cNvPr id="8" name="四角形: 角を丸くする 7">
            <a:extLst>
              <a:ext uri="{FF2B5EF4-FFF2-40B4-BE49-F238E27FC236}">
                <a16:creationId xmlns:a16="http://schemas.microsoft.com/office/drawing/2014/main" id="{114F4647-A3A7-4705-AEB7-703619E10986}"/>
              </a:ext>
            </a:extLst>
          </p:cNvPr>
          <p:cNvSpPr/>
          <p:nvPr/>
        </p:nvSpPr>
        <p:spPr>
          <a:xfrm>
            <a:off x="450937" y="4480107"/>
            <a:ext cx="3608650" cy="2099606"/>
          </a:xfrm>
          <a:prstGeom prst="roundRect">
            <a:avLst/>
          </a:prstGeom>
          <a:solidFill>
            <a:srgbClr val="EC1C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t>７月１日から　子どもの医療費窓口無料化へ！</a:t>
            </a:r>
          </a:p>
          <a:p>
            <a:r>
              <a:rPr lang="ja-JP" altLang="en-US" b="1" dirty="0"/>
              <a:t>みなさんとの取り組みが実を結びました！</a:t>
            </a:r>
          </a:p>
          <a:p>
            <a:r>
              <a:rPr lang="ja-JP" altLang="en-US" b="1" dirty="0"/>
              <a:t>完全無料化、高校卒業まであと一歩です。</a:t>
            </a:r>
          </a:p>
        </p:txBody>
      </p:sp>
      <p:sp>
        <p:nvSpPr>
          <p:cNvPr id="18" name="星: 5 pt 17">
            <a:extLst>
              <a:ext uri="{FF2B5EF4-FFF2-40B4-BE49-F238E27FC236}">
                <a16:creationId xmlns:a16="http://schemas.microsoft.com/office/drawing/2014/main" id="{65DFE85F-2F14-428F-BC36-FA88BA3DAB62}"/>
              </a:ext>
            </a:extLst>
          </p:cNvPr>
          <p:cNvSpPr/>
          <p:nvPr/>
        </p:nvSpPr>
        <p:spPr>
          <a:xfrm>
            <a:off x="3565700" y="4325339"/>
            <a:ext cx="1207903" cy="81912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rgbClr val="0000FF"/>
                </a:solidFill>
              </a:rPr>
              <a:t>実現！</a:t>
            </a:r>
            <a:endParaRPr lang="en-US" altLang="ja-JP" sz="1500" b="1" dirty="0">
              <a:solidFill>
                <a:srgbClr val="0000FF"/>
              </a:solidFill>
            </a:endParaRPr>
          </a:p>
        </p:txBody>
      </p:sp>
    </p:spTree>
    <p:extLst>
      <p:ext uri="{BB962C8B-B14F-4D97-AF65-F5344CB8AC3E}">
        <p14:creationId xmlns:p14="http://schemas.microsoft.com/office/powerpoint/2010/main" val="439003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3915824-4AC6-4B11-A757-1F90EB37517F}"/>
              </a:ext>
            </a:extLst>
          </p:cNvPr>
          <p:cNvSpPr/>
          <p:nvPr/>
        </p:nvSpPr>
        <p:spPr>
          <a:xfrm>
            <a:off x="227798" y="295258"/>
            <a:ext cx="6567638" cy="369332"/>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しかし、介護保険料の値上げが発表！もちろん、反対を表明。</a:t>
            </a:r>
          </a:p>
        </p:txBody>
      </p:sp>
      <p:pic>
        <p:nvPicPr>
          <p:cNvPr id="3" name="図 2">
            <a:extLst>
              <a:ext uri="{FF2B5EF4-FFF2-40B4-BE49-F238E27FC236}">
                <a16:creationId xmlns:a16="http://schemas.microsoft.com/office/drawing/2014/main" id="{5A96AD3E-491A-4209-9B57-6821F2B99FEA}"/>
              </a:ext>
            </a:extLst>
          </p:cNvPr>
          <p:cNvPicPr>
            <a:picLocks noChangeAspect="1"/>
          </p:cNvPicPr>
          <p:nvPr/>
        </p:nvPicPr>
        <p:blipFill>
          <a:blip r:embed="rId2"/>
          <a:stretch>
            <a:fillRect/>
          </a:stretch>
        </p:blipFill>
        <p:spPr>
          <a:xfrm>
            <a:off x="1185020" y="856265"/>
            <a:ext cx="3950550" cy="2572735"/>
          </a:xfrm>
          <a:prstGeom prst="rect">
            <a:avLst/>
          </a:prstGeom>
        </p:spPr>
      </p:pic>
      <p:sp>
        <p:nvSpPr>
          <p:cNvPr id="4" name="正方形/長方形 3">
            <a:extLst>
              <a:ext uri="{FF2B5EF4-FFF2-40B4-BE49-F238E27FC236}">
                <a16:creationId xmlns:a16="http://schemas.microsoft.com/office/drawing/2014/main" id="{08789FDA-93E6-44BB-BAE7-A73E494EC2F2}"/>
              </a:ext>
            </a:extLst>
          </p:cNvPr>
          <p:cNvSpPr/>
          <p:nvPr/>
        </p:nvSpPr>
        <p:spPr>
          <a:xfrm>
            <a:off x="1317119" y="3706347"/>
            <a:ext cx="2723823" cy="369332"/>
          </a:xfrm>
          <a:prstGeom prst="rect">
            <a:avLst/>
          </a:prstGeom>
        </p:spPr>
        <p:txBody>
          <a:bodyPr wrap="none">
            <a:spAutoFit/>
          </a:bodyPr>
          <a:lstStyle/>
          <a:p>
            <a:r>
              <a:rPr lang="ja-JP" altLang="en-US" b="1" dirty="0" err="1">
                <a:latin typeface="UD デジタル 教科書体 N-B" panose="02020700000000000000" pitchFamily="17" charset="-128"/>
                <a:ea typeface="UD デジタル 教科書体 N-B" panose="02020700000000000000" pitchFamily="17" charset="-128"/>
              </a:rPr>
              <a:t>みよみよ</a:t>
            </a:r>
            <a:r>
              <a:rPr lang="ja-JP" altLang="en-US" b="1" dirty="0">
                <a:latin typeface="UD デジタル 教科書体 N-B" panose="02020700000000000000" pitchFamily="17" charset="-128"/>
                <a:ea typeface="UD デジタル 教科書体 N-B" panose="02020700000000000000" pitchFamily="17" charset="-128"/>
              </a:rPr>
              <a:t>通信２２号発行</a:t>
            </a:r>
          </a:p>
        </p:txBody>
      </p:sp>
      <p:pic>
        <p:nvPicPr>
          <p:cNvPr id="5" name="図 4">
            <a:extLst>
              <a:ext uri="{FF2B5EF4-FFF2-40B4-BE49-F238E27FC236}">
                <a16:creationId xmlns:a16="http://schemas.microsoft.com/office/drawing/2014/main" id="{A1671C41-FC58-4887-9D72-A592B2E7F1FE}"/>
              </a:ext>
            </a:extLst>
          </p:cNvPr>
          <p:cNvPicPr>
            <a:picLocks noChangeAspect="1"/>
          </p:cNvPicPr>
          <p:nvPr/>
        </p:nvPicPr>
        <p:blipFill>
          <a:blip r:embed="rId3"/>
          <a:stretch>
            <a:fillRect/>
          </a:stretch>
        </p:blipFill>
        <p:spPr>
          <a:xfrm>
            <a:off x="7892914" y="295258"/>
            <a:ext cx="3647776" cy="2834528"/>
          </a:xfrm>
          <a:prstGeom prst="rect">
            <a:avLst/>
          </a:prstGeom>
        </p:spPr>
      </p:pic>
      <p:sp>
        <p:nvSpPr>
          <p:cNvPr id="6" name="正方形/長方形 5">
            <a:extLst>
              <a:ext uri="{FF2B5EF4-FFF2-40B4-BE49-F238E27FC236}">
                <a16:creationId xmlns:a16="http://schemas.microsoft.com/office/drawing/2014/main" id="{413A161F-486D-4EF7-8AD2-F9927E464FA9}"/>
              </a:ext>
            </a:extLst>
          </p:cNvPr>
          <p:cNvSpPr/>
          <p:nvPr/>
        </p:nvSpPr>
        <p:spPr>
          <a:xfrm>
            <a:off x="5444690" y="3165144"/>
            <a:ext cx="6096000" cy="1477328"/>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２０１８年３月議会連合審査会	</a:t>
            </a:r>
            <a:endParaRPr lang="en-US" altLang="ja-JP" b="1" dirty="0">
              <a:latin typeface="UD デジタル 教科書体 N-B" panose="02020700000000000000" pitchFamily="17" charset="-128"/>
              <a:ea typeface="UD デジタル 教科書体 N-B" panose="02020700000000000000" pitchFamily="17" charset="-128"/>
            </a:endParaRPr>
          </a:p>
          <a:p>
            <a:endParaRPr lang="ja-JP" altLang="en-US" b="1"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①民泊について本市の施策と住民の安全対策について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②ごみの有料化について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en-US" altLang="ja-JP" b="1" dirty="0">
                <a:latin typeface="UD デジタル 教科書体 N-B" panose="02020700000000000000" pitchFamily="17" charset="-128"/>
                <a:ea typeface="UD デジタル 教科書体 N-B" panose="02020700000000000000" pitchFamily="17" charset="-128"/>
              </a:rPr>
              <a:t>	</a:t>
            </a:r>
          </a:p>
        </p:txBody>
      </p:sp>
      <p:pic>
        <p:nvPicPr>
          <p:cNvPr id="7" name="図 6">
            <a:extLst>
              <a:ext uri="{FF2B5EF4-FFF2-40B4-BE49-F238E27FC236}">
                <a16:creationId xmlns:a16="http://schemas.microsoft.com/office/drawing/2014/main" id="{F7997B7E-E4F0-4B76-94FF-ACFDA58B41EF}"/>
              </a:ext>
            </a:extLst>
          </p:cNvPr>
          <p:cNvPicPr>
            <a:picLocks noChangeAspect="1"/>
          </p:cNvPicPr>
          <p:nvPr/>
        </p:nvPicPr>
        <p:blipFill>
          <a:blip r:embed="rId4"/>
          <a:stretch>
            <a:fillRect/>
          </a:stretch>
        </p:blipFill>
        <p:spPr>
          <a:xfrm>
            <a:off x="495352" y="4318417"/>
            <a:ext cx="3340898" cy="2328874"/>
          </a:xfrm>
          <a:prstGeom prst="rect">
            <a:avLst/>
          </a:prstGeom>
        </p:spPr>
      </p:pic>
      <p:pic>
        <p:nvPicPr>
          <p:cNvPr id="9" name="図 8">
            <a:extLst>
              <a:ext uri="{FF2B5EF4-FFF2-40B4-BE49-F238E27FC236}">
                <a16:creationId xmlns:a16="http://schemas.microsoft.com/office/drawing/2014/main" id="{525A1218-5D15-4135-BCFA-A8A159575FB3}"/>
              </a:ext>
            </a:extLst>
          </p:cNvPr>
          <p:cNvPicPr>
            <a:picLocks noChangeAspect="1"/>
          </p:cNvPicPr>
          <p:nvPr/>
        </p:nvPicPr>
        <p:blipFill>
          <a:blip r:embed="rId5"/>
          <a:stretch>
            <a:fillRect/>
          </a:stretch>
        </p:blipFill>
        <p:spPr>
          <a:xfrm>
            <a:off x="4285928" y="4318417"/>
            <a:ext cx="3328704" cy="2334970"/>
          </a:xfrm>
          <a:prstGeom prst="rect">
            <a:avLst/>
          </a:prstGeom>
        </p:spPr>
      </p:pic>
      <p:sp>
        <p:nvSpPr>
          <p:cNvPr id="11" name="正方形/長方形 10">
            <a:extLst>
              <a:ext uri="{FF2B5EF4-FFF2-40B4-BE49-F238E27FC236}">
                <a16:creationId xmlns:a16="http://schemas.microsoft.com/office/drawing/2014/main" id="{E1397F68-6F07-458B-9827-2B4C592726B7}"/>
              </a:ext>
            </a:extLst>
          </p:cNvPr>
          <p:cNvSpPr/>
          <p:nvPr/>
        </p:nvSpPr>
        <p:spPr>
          <a:xfrm>
            <a:off x="7985760" y="5021189"/>
            <a:ext cx="3710888" cy="923330"/>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２０１８年５月　</a:t>
            </a:r>
            <a:endParaRPr lang="en-US" altLang="ja-JP" b="1" dirty="0">
              <a:latin typeface="UD デジタル 教科書体 N-B" panose="02020700000000000000" pitchFamily="17" charset="-128"/>
              <a:ea typeface="UD デジタル 教科書体 N-B" panose="02020700000000000000" pitchFamily="17" charset="-128"/>
            </a:endParaRPr>
          </a:p>
          <a:p>
            <a:r>
              <a:rPr lang="ja-JP" altLang="en-US" b="1" dirty="0">
                <a:latin typeface="UD デジタル 教科書体 N-B" panose="02020700000000000000" pitchFamily="17" charset="-128"/>
                <a:ea typeface="UD デジタル 教科書体 N-B" panose="02020700000000000000" pitchFamily="17" charset="-128"/>
              </a:rPr>
              <a:t>金沢市町会連合会の使途不明金について、総務常任委員会で質問</a:t>
            </a:r>
          </a:p>
        </p:txBody>
      </p:sp>
    </p:spTree>
    <p:extLst>
      <p:ext uri="{BB962C8B-B14F-4D97-AF65-F5344CB8AC3E}">
        <p14:creationId xmlns:p14="http://schemas.microsoft.com/office/powerpoint/2010/main" val="1055752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7B8D006-9D02-48F1-96EF-B61FAB5AD630}"/>
              </a:ext>
            </a:extLst>
          </p:cNvPr>
          <p:cNvSpPr/>
          <p:nvPr/>
        </p:nvSpPr>
        <p:spPr>
          <a:xfrm>
            <a:off x="343301" y="258890"/>
            <a:ext cx="6096000" cy="1200329"/>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２０１８年６月　子どもの医療費助成制度の拡充について保護者のみなさんと申し入れ</a:t>
            </a:r>
            <a:r>
              <a:rPr lang="en-US" altLang="ja-JP" b="1" dirty="0">
                <a:latin typeface="UD デジタル 教科書体 N-B" panose="02020700000000000000" pitchFamily="17" charset="-128"/>
                <a:ea typeface="UD デジタル 教科書体 N-B" panose="02020700000000000000" pitchFamily="17" charset="-128"/>
              </a:rPr>
              <a:t>				</a:t>
            </a:r>
          </a:p>
          <a:p>
            <a:r>
              <a:rPr lang="en-US" altLang="ja-JP" b="1" dirty="0">
                <a:latin typeface="UD デジタル 教科書体 N-B" panose="02020700000000000000" pitchFamily="17" charset="-128"/>
                <a:ea typeface="UD デジタル 教科書体 N-B" panose="02020700000000000000" pitchFamily="17" charset="-128"/>
              </a:rPr>
              <a:t>					</a:t>
            </a:r>
          </a:p>
        </p:txBody>
      </p:sp>
      <p:pic>
        <p:nvPicPr>
          <p:cNvPr id="3" name="図 2">
            <a:extLst>
              <a:ext uri="{FF2B5EF4-FFF2-40B4-BE49-F238E27FC236}">
                <a16:creationId xmlns:a16="http://schemas.microsoft.com/office/drawing/2014/main" id="{D1E6AC75-39DF-4E18-AA46-81F9D6132F48}"/>
              </a:ext>
            </a:extLst>
          </p:cNvPr>
          <p:cNvPicPr>
            <a:picLocks noChangeAspect="1"/>
          </p:cNvPicPr>
          <p:nvPr/>
        </p:nvPicPr>
        <p:blipFill>
          <a:blip r:embed="rId2"/>
          <a:stretch>
            <a:fillRect/>
          </a:stretch>
        </p:blipFill>
        <p:spPr>
          <a:xfrm>
            <a:off x="463617" y="1089975"/>
            <a:ext cx="2737341" cy="1816765"/>
          </a:xfrm>
          <a:prstGeom prst="rect">
            <a:avLst/>
          </a:prstGeom>
        </p:spPr>
      </p:pic>
      <p:sp>
        <p:nvSpPr>
          <p:cNvPr id="4" name="正方形/長方形 3">
            <a:extLst>
              <a:ext uri="{FF2B5EF4-FFF2-40B4-BE49-F238E27FC236}">
                <a16:creationId xmlns:a16="http://schemas.microsoft.com/office/drawing/2014/main" id="{435520AE-2E50-4D58-B77F-749CDBF392B1}"/>
              </a:ext>
            </a:extLst>
          </p:cNvPr>
          <p:cNvSpPr/>
          <p:nvPr/>
        </p:nvSpPr>
        <p:spPr>
          <a:xfrm>
            <a:off x="3321274" y="1089975"/>
            <a:ext cx="8782773" cy="1200329"/>
          </a:xfrm>
          <a:prstGeom prst="rect">
            <a:avLst/>
          </a:prstGeom>
        </p:spPr>
        <p:txBody>
          <a:bodyPr wrap="square">
            <a:spAutoFit/>
          </a:bodyPr>
          <a:lstStyle/>
          <a:p>
            <a:r>
              <a:rPr lang="ja-JP" altLang="en-US" dirty="0">
                <a:latin typeface="UD デジタル 教科書体 N-B" panose="02020700000000000000" pitchFamily="17" charset="-128"/>
                <a:ea typeface="UD デジタル 教科書体 N-B" panose="02020700000000000000" pitchFamily="17" charset="-128"/>
              </a:rPr>
              <a:t>１金沢市の子どもの医療費助成制度の自己負担をなくして、完全窓口無料に。</a:t>
            </a:r>
          </a:p>
          <a:p>
            <a:r>
              <a:rPr lang="ja-JP" altLang="en-US" dirty="0">
                <a:latin typeface="UD デジタル 教科書体 N-B" panose="02020700000000000000" pitchFamily="17" charset="-128"/>
                <a:ea typeface="UD デジタル 教科書体 N-B" panose="02020700000000000000" pitchFamily="17" charset="-128"/>
              </a:rPr>
              <a:t>２金沢市の子どもの医療費助成対象年齢を、入院・通院とも高校卒業までに拡充を。</a:t>
            </a:r>
          </a:p>
          <a:p>
            <a:r>
              <a:rPr lang="ja-JP" altLang="en-US" dirty="0">
                <a:latin typeface="UD デジタル 教科書体 N-B" panose="02020700000000000000" pitchFamily="17" charset="-128"/>
                <a:ea typeface="UD デジタル 教科書体 N-B" panose="02020700000000000000" pitchFamily="17" charset="-128"/>
              </a:rPr>
              <a:t>３国に、子どもの医療費無料制度を早期に創設するよう強く求めてください。</a:t>
            </a:r>
          </a:p>
          <a:p>
            <a:r>
              <a:rPr lang="ja-JP" altLang="en-US" dirty="0">
                <a:latin typeface="UD デジタル 教科書体 N-B" panose="02020700000000000000" pitchFamily="17" charset="-128"/>
                <a:ea typeface="UD デジタル 教科書体 N-B" panose="02020700000000000000" pitchFamily="17" charset="-128"/>
              </a:rPr>
              <a:t>４時間外の受診の仕方や医療費についての広報を周知徹底を。</a:t>
            </a:r>
          </a:p>
        </p:txBody>
      </p:sp>
      <p:pic>
        <p:nvPicPr>
          <p:cNvPr id="5" name="図 4">
            <a:extLst>
              <a:ext uri="{FF2B5EF4-FFF2-40B4-BE49-F238E27FC236}">
                <a16:creationId xmlns:a16="http://schemas.microsoft.com/office/drawing/2014/main" id="{28033191-9861-4A20-A0C9-F5B454AC49DE}"/>
              </a:ext>
            </a:extLst>
          </p:cNvPr>
          <p:cNvPicPr>
            <a:picLocks noChangeAspect="1"/>
          </p:cNvPicPr>
          <p:nvPr/>
        </p:nvPicPr>
        <p:blipFill>
          <a:blip r:embed="rId3"/>
          <a:stretch>
            <a:fillRect/>
          </a:stretch>
        </p:blipFill>
        <p:spPr>
          <a:xfrm>
            <a:off x="9651542" y="2371336"/>
            <a:ext cx="2227121" cy="2011781"/>
          </a:xfrm>
          <a:prstGeom prst="rect">
            <a:avLst/>
          </a:prstGeom>
        </p:spPr>
      </p:pic>
      <p:sp>
        <p:nvSpPr>
          <p:cNvPr id="6" name="正方形/長方形 5">
            <a:extLst>
              <a:ext uri="{FF2B5EF4-FFF2-40B4-BE49-F238E27FC236}">
                <a16:creationId xmlns:a16="http://schemas.microsoft.com/office/drawing/2014/main" id="{2F1E310A-625D-40D0-809F-587E60997E49}"/>
              </a:ext>
            </a:extLst>
          </p:cNvPr>
          <p:cNvSpPr/>
          <p:nvPr/>
        </p:nvSpPr>
        <p:spPr>
          <a:xfrm>
            <a:off x="6251091" y="4443361"/>
            <a:ext cx="5694710" cy="2031325"/>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２０１８年６月議会質問</a:t>
            </a:r>
          </a:p>
          <a:p>
            <a:r>
              <a:rPr lang="ja-JP" altLang="en-US" dirty="0">
                <a:latin typeface="UD デジタル 教科書体 N-B" panose="02020700000000000000" pitchFamily="17" charset="-128"/>
                <a:ea typeface="UD デジタル 教科書体 N-B" panose="02020700000000000000" pitchFamily="17" charset="-128"/>
              </a:rPr>
              <a:t>①米朝首脳会談、「働き方改革」について</a:t>
            </a:r>
          </a:p>
          <a:p>
            <a:r>
              <a:rPr lang="ja-JP" altLang="en-US" dirty="0">
                <a:latin typeface="UD デジタル 教科書体 N-B" panose="02020700000000000000" pitchFamily="17" charset="-128"/>
                <a:ea typeface="UD デジタル 教科書体 N-B" panose="02020700000000000000" pitchFamily="17" charset="-128"/>
              </a:rPr>
              <a:t>②市民生活の実態とくらしを守る施策について</a:t>
            </a:r>
          </a:p>
          <a:p>
            <a:r>
              <a:rPr lang="ja-JP" altLang="en-US" dirty="0">
                <a:latin typeface="UD デジタル 教科書体 N-B" panose="02020700000000000000" pitchFamily="17" charset="-128"/>
                <a:ea typeface="UD デジタル 教科書体 N-B" panose="02020700000000000000" pitchFamily="17" charset="-128"/>
              </a:rPr>
              <a:t>　税の徴収、保育・学童保育施策、要援護者ごみ出し　</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　サポート事業、行政評価について</a:t>
            </a:r>
          </a:p>
          <a:p>
            <a:r>
              <a:rPr lang="ja-JP" altLang="en-US" dirty="0">
                <a:latin typeface="UD デジタル 教科書体 N-B" panose="02020700000000000000" pitchFamily="17" charset="-128"/>
                <a:ea typeface="UD デジタル 教科書体 N-B" panose="02020700000000000000" pitchFamily="17" charset="-128"/>
              </a:rPr>
              <a:t>③宿泊税について</a:t>
            </a:r>
          </a:p>
          <a:p>
            <a:r>
              <a:rPr lang="ja-JP" altLang="en-US" dirty="0">
                <a:latin typeface="UD デジタル 教科書体 N-B" panose="02020700000000000000" pitchFamily="17" charset="-128"/>
                <a:ea typeface="UD デジタル 教科書体 N-B" panose="02020700000000000000" pitchFamily="17" charset="-128"/>
              </a:rPr>
              <a:t>④学校の統廃合とまちづくりについて</a:t>
            </a:r>
          </a:p>
        </p:txBody>
      </p:sp>
      <p:pic>
        <p:nvPicPr>
          <p:cNvPr id="7" name="図 6">
            <a:extLst>
              <a:ext uri="{FF2B5EF4-FFF2-40B4-BE49-F238E27FC236}">
                <a16:creationId xmlns:a16="http://schemas.microsoft.com/office/drawing/2014/main" id="{EAC74CC5-2F7E-401F-9C96-EBF60B23662C}"/>
              </a:ext>
            </a:extLst>
          </p:cNvPr>
          <p:cNvPicPr>
            <a:picLocks noChangeAspect="1"/>
          </p:cNvPicPr>
          <p:nvPr/>
        </p:nvPicPr>
        <p:blipFill>
          <a:blip r:embed="rId4"/>
          <a:stretch>
            <a:fillRect/>
          </a:stretch>
        </p:blipFill>
        <p:spPr>
          <a:xfrm>
            <a:off x="441301" y="3915312"/>
            <a:ext cx="2450804" cy="2584928"/>
          </a:xfrm>
          <a:prstGeom prst="rect">
            <a:avLst/>
          </a:prstGeom>
        </p:spPr>
      </p:pic>
      <p:pic>
        <p:nvPicPr>
          <p:cNvPr id="8" name="図 7">
            <a:extLst>
              <a:ext uri="{FF2B5EF4-FFF2-40B4-BE49-F238E27FC236}">
                <a16:creationId xmlns:a16="http://schemas.microsoft.com/office/drawing/2014/main" id="{7F6BB822-7184-43E9-88E8-F89B82983284}"/>
              </a:ext>
            </a:extLst>
          </p:cNvPr>
          <p:cNvPicPr>
            <a:picLocks noChangeAspect="1"/>
          </p:cNvPicPr>
          <p:nvPr/>
        </p:nvPicPr>
        <p:blipFill>
          <a:blip r:embed="rId5"/>
          <a:stretch>
            <a:fillRect/>
          </a:stretch>
        </p:blipFill>
        <p:spPr>
          <a:xfrm>
            <a:off x="3361337" y="3444556"/>
            <a:ext cx="2889754" cy="3286029"/>
          </a:xfrm>
          <a:prstGeom prst="rect">
            <a:avLst/>
          </a:prstGeom>
        </p:spPr>
      </p:pic>
      <p:sp>
        <p:nvSpPr>
          <p:cNvPr id="9" name="正方形/長方形 8">
            <a:extLst>
              <a:ext uri="{FF2B5EF4-FFF2-40B4-BE49-F238E27FC236}">
                <a16:creationId xmlns:a16="http://schemas.microsoft.com/office/drawing/2014/main" id="{7E7588FE-DBF3-45B3-84CD-933541206E49}"/>
              </a:ext>
            </a:extLst>
          </p:cNvPr>
          <p:cNvSpPr/>
          <p:nvPr/>
        </p:nvSpPr>
        <p:spPr>
          <a:xfrm>
            <a:off x="313337" y="3105834"/>
            <a:ext cx="6096000" cy="646331"/>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２０１８年７月　熱中症対策、教室へのエアコン設置を求め申し入れ</a:t>
            </a:r>
          </a:p>
        </p:txBody>
      </p:sp>
      <p:sp>
        <p:nvSpPr>
          <p:cNvPr id="10" name="四角形: 角を丸くする 9">
            <a:extLst>
              <a:ext uri="{FF2B5EF4-FFF2-40B4-BE49-F238E27FC236}">
                <a16:creationId xmlns:a16="http://schemas.microsoft.com/office/drawing/2014/main" id="{2AAFDFEE-BE7E-46CE-9ABD-EDB0838B03D5}"/>
              </a:ext>
            </a:extLst>
          </p:cNvPr>
          <p:cNvSpPr/>
          <p:nvPr/>
        </p:nvSpPr>
        <p:spPr>
          <a:xfrm>
            <a:off x="6439301" y="2517732"/>
            <a:ext cx="2551743" cy="1816765"/>
          </a:xfrm>
          <a:prstGeom prst="roundRect">
            <a:avLst/>
          </a:prstGeom>
          <a:solidFill>
            <a:srgbClr val="EC1C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小中学校の普通教室にエアコン設置が決まりました！</a:t>
            </a:r>
          </a:p>
        </p:txBody>
      </p:sp>
      <p:pic>
        <p:nvPicPr>
          <p:cNvPr id="11" name="図 10">
            <a:extLst>
              <a:ext uri="{FF2B5EF4-FFF2-40B4-BE49-F238E27FC236}">
                <a16:creationId xmlns:a16="http://schemas.microsoft.com/office/drawing/2014/main" id="{B13029C9-5B63-4EEF-83AE-28419E363134}"/>
              </a:ext>
            </a:extLst>
          </p:cNvPr>
          <p:cNvPicPr>
            <a:picLocks noChangeAspect="1"/>
          </p:cNvPicPr>
          <p:nvPr/>
        </p:nvPicPr>
        <p:blipFill>
          <a:blip r:embed="rId6"/>
          <a:stretch>
            <a:fillRect/>
          </a:stretch>
        </p:blipFill>
        <p:spPr>
          <a:xfrm>
            <a:off x="5461961" y="2274749"/>
            <a:ext cx="1268078" cy="938865"/>
          </a:xfrm>
          <a:prstGeom prst="rect">
            <a:avLst/>
          </a:prstGeom>
        </p:spPr>
      </p:pic>
    </p:spTree>
    <p:extLst>
      <p:ext uri="{BB962C8B-B14F-4D97-AF65-F5344CB8AC3E}">
        <p14:creationId xmlns:p14="http://schemas.microsoft.com/office/powerpoint/2010/main" val="3468407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0668155-D934-46F3-B510-639F463A3178}"/>
              </a:ext>
            </a:extLst>
          </p:cNvPr>
          <p:cNvSpPr/>
          <p:nvPr/>
        </p:nvSpPr>
        <p:spPr>
          <a:xfrm>
            <a:off x="352927" y="187768"/>
            <a:ext cx="3131420" cy="1754326"/>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どいね☆原発が３００回目に達し、シールアンケートの結果報告</a:t>
            </a:r>
          </a:p>
          <a:p>
            <a:endParaRPr lang="ja-JP" altLang="en-US" b="1" dirty="0">
              <a:latin typeface="UD デジタル 教科書体 N-B" panose="02020700000000000000" pitchFamily="17" charset="-128"/>
              <a:ea typeface="UD デジタル 教科書体 N-B" panose="02020700000000000000" pitchFamily="17" charset="-128"/>
            </a:endParaRPr>
          </a:p>
          <a:p>
            <a:endParaRPr lang="ja-JP" altLang="en-US" b="1" dirty="0">
              <a:latin typeface="UD デジタル 教科書体 N-B" panose="02020700000000000000" pitchFamily="17" charset="-128"/>
              <a:ea typeface="UD デジタル 教科書体 N-B" panose="02020700000000000000" pitchFamily="17" charset="-128"/>
            </a:endParaRPr>
          </a:p>
          <a:p>
            <a:endParaRPr lang="ja-JP" altLang="en-US" b="1" dirty="0">
              <a:latin typeface="UD デジタル 教科書体 N-B" panose="02020700000000000000" pitchFamily="17" charset="-128"/>
              <a:ea typeface="UD デジタル 教科書体 N-B" panose="02020700000000000000" pitchFamily="17" charset="-128"/>
            </a:endParaRPr>
          </a:p>
        </p:txBody>
      </p:sp>
      <p:pic>
        <p:nvPicPr>
          <p:cNvPr id="3" name="図 2">
            <a:extLst>
              <a:ext uri="{FF2B5EF4-FFF2-40B4-BE49-F238E27FC236}">
                <a16:creationId xmlns:a16="http://schemas.microsoft.com/office/drawing/2014/main" id="{543ECBF2-59DA-46C2-9424-6ABF6E5D52BA}"/>
              </a:ext>
            </a:extLst>
          </p:cNvPr>
          <p:cNvPicPr>
            <a:picLocks noChangeAspect="1"/>
          </p:cNvPicPr>
          <p:nvPr/>
        </p:nvPicPr>
        <p:blipFill>
          <a:blip r:embed="rId2"/>
          <a:stretch>
            <a:fillRect/>
          </a:stretch>
        </p:blipFill>
        <p:spPr>
          <a:xfrm>
            <a:off x="295167" y="1064931"/>
            <a:ext cx="3974937" cy="2773920"/>
          </a:xfrm>
          <a:prstGeom prst="rect">
            <a:avLst/>
          </a:prstGeom>
        </p:spPr>
      </p:pic>
      <p:sp>
        <p:nvSpPr>
          <p:cNvPr id="4" name="正方形/長方形 3">
            <a:extLst>
              <a:ext uri="{FF2B5EF4-FFF2-40B4-BE49-F238E27FC236}">
                <a16:creationId xmlns:a16="http://schemas.microsoft.com/office/drawing/2014/main" id="{44038E26-D025-4D5A-8924-B93A361E8D07}"/>
              </a:ext>
            </a:extLst>
          </p:cNvPr>
          <p:cNvSpPr/>
          <p:nvPr/>
        </p:nvSpPr>
        <p:spPr>
          <a:xfrm>
            <a:off x="5050054" y="539061"/>
            <a:ext cx="3131420" cy="1200329"/>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２０１８年７月　大阪北部地震でのブロック塀の倒壊を受けて市内のブロック塀を視察</a:t>
            </a:r>
          </a:p>
        </p:txBody>
      </p:sp>
      <p:pic>
        <p:nvPicPr>
          <p:cNvPr id="5" name="図 4">
            <a:extLst>
              <a:ext uri="{FF2B5EF4-FFF2-40B4-BE49-F238E27FC236}">
                <a16:creationId xmlns:a16="http://schemas.microsoft.com/office/drawing/2014/main" id="{16511A89-5FB3-4DCB-9564-64FCFD13D2C3}"/>
              </a:ext>
            </a:extLst>
          </p:cNvPr>
          <p:cNvPicPr>
            <a:picLocks noChangeAspect="1"/>
          </p:cNvPicPr>
          <p:nvPr/>
        </p:nvPicPr>
        <p:blipFill>
          <a:blip r:embed="rId3"/>
          <a:stretch>
            <a:fillRect/>
          </a:stretch>
        </p:blipFill>
        <p:spPr>
          <a:xfrm>
            <a:off x="8524776" y="182513"/>
            <a:ext cx="3429643" cy="2541436"/>
          </a:xfrm>
          <a:prstGeom prst="rect">
            <a:avLst/>
          </a:prstGeom>
        </p:spPr>
      </p:pic>
      <p:pic>
        <p:nvPicPr>
          <p:cNvPr id="6" name="図 5">
            <a:extLst>
              <a:ext uri="{FF2B5EF4-FFF2-40B4-BE49-F238E27FC236}">
                <a16:creationId xmlns:a16="http://schemas.microsoft.com/office/drawing/2014/main" id="{74B4D009-D5AB-4353-A4E0-3C6C1EC03157}"/>
              </a:ext>
            </a:extLst>
          </p:cNvPr>
          <p:cNvPicPr>
            <a:picLocks noChangeAspect="1"/>
          </p:cNvPicPr>
          <p:nvPr/>
        </p:nvPicPr>
        <p:blipFill>
          <a:blip r:embed="rId4"/>
          <a:stretch>
            <a:fillRect/>
          </a:stretch>
        </p:blipFill>
        <p:spPr>
          <a:xfrm>
            <a:off x="4385924" y="2304190"/>
            <a:ext cx="3225064" cy="2394464"/>
          </a:xfrm>
          <a:prstGeom prst="rect">
            <a:avLst/>
          </a:prstGeom>
        </p:spPr>
      </p:pic>
      <p:sp>
        <p:nvSpPr>
          <p:cNvPr id="7" name="正方形/長方形 6">
            <a:extLst>
              <a:ext uri="{FF2B5EF4-FFF2-40B4-BE49-F238E27FC236}">
                <a16:creationId xmlns:a16="http://schemas.microsoft.com/office/drawing/2014/main" id="{DEFE74DB-0981-4DEC-872B-82610ED7FCEC}"/>
              </a:ext>
            </a:extLst>
          </p:cNvPr>
          <p:cNvSpPr/>
          <p:nvPr/>
        </p:nvSpPr>
        <p:spPr>
          <a:xfrm>
            <a:off x="7714565" y="3428999"/>
            <a:ext cx="4307390" cy="2862322"/>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９月議会質問</a:t>
            </a:r>
            <a:endParaRPr lang="en-US" altLang="ja-JP" b="1" dirty="0">
              <a:latin typeface="UD デジタル 教科書体 N-B" panose="02020700000000000000" pitchFamily="17" charset="-128"/>
              <a:ea typeface="UD デジタル 教科書体 N-B" panose="02020700000000000000" pitchFamily="17" charset="-128"/>
            </a:endParaRPr>
          </a:p>
          <a:p>
            <a:endParaRPr lang="ja-JP" altLang="en-US"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①ごみ有料化のその後</a:t>
            </a:r>
          </a:p>
          <a:p>
            <a:r>
              <a:rPr lang="ja-JP" altLang="en-US" dirty="0">
                <a:latin typeface="UD デジタル 教科書体 N-B" panose="02020700000000000000" pitchFamily="17" charset="-128"/>
                <a:ea typeface="UD デジタル 教科書体 N-B" panose="02020700000000000000" pitchFamily="17" charset="-128"/>
              </a:rPr>
              <a:t>ごみ量、事業系ごみ、資源ごみについて</a:t>
            </a:r>
          </a:p>
          <a:p>
            <a:r>
              <a:rPr lang="ja-JP" altLang="en-US" dirty="0">
                <a:latin typeface="UD デジタル 教科書体 N-B" panose="02020700000000000000" pitchFamily="17" charset="-128"/>
                <a:ea typeface="UD デジタル 教科書体 N-B" panose="02020700000000000000" pitchFamily="17" charset="-128"/>
              </a:rPr>
              <a:t>②自治会組織の推薦等について</a:t>
            </a:r>
          </a:p>
          <a:p>
            <a:r>
              <a:rPr lang="ja-JP" altLang="en-US" dirty="0">
                <a:latin typeface="UD デジタル 教科書体 N-B" panose="02020700000000000000" pitchFamily="17" charset="-128"/>
                <a:ea typeface="UD デジタル 教科書体 N-B" panose="02020700000000000000" pitchFamily="17" charset="-128"/>
              </a:rPr>
              <a:t>③災害対策について</a:t>
            </a:r>
          </a:p>
          <a:p>
            <a:r>
              <a:rPr lang="ja-JP" altLang="en-US" dirty="0">
                <a:latin typeface="UD デジタル 教科書体 N-B" panose="02020700000000000000" pitchFamily="17" charset="-128"/>
                <a:ea typeface="UD デジタル 教科書体 N-B" panose="02020700000000000000" pitchFamily="17" charset="-128"/>
              </a:rPr>
              <a:t>　避難情報、避難所、浸水想定について</a:t>
            </a:r>
          </a:p>
          <a:p>
            <a:r>
              <a:rPr lang="ja-JP" altLang="en-US" dirty="0">
                <a:latin typeface="UD デジタル 教科書体 N-B" panose="02020700000000000000" pitchFamily="17" charset="-128"/>
                <a:ea typeface="UD デジタル 教科書体 N-B" panose="02020700000000000000" pitchFamily="17" charset="-128"/>
              </a:rPr>
              <a:t>④除雪計画について</a:t>
            </a:r>
          </a:p>
          <a:p>
            <a:r>
              <a:rPr lang="ja-JP" altLang="en-US" dirty="0">
                <a:latin typeface="UD デジタル 教科書体 N-B" panose="02020700000000000000" pitchFamily="17" charset="-128"/>
                <a:ea typeface="UD デジタル 教科書体 N-B" panose="02020700000000000000" pitchFamily="17" charset="-128"/>
              </a:rPr>
              <a:t>⑤多様性社会の実現について</a:t>
            </a:r>
          </a:p>
          <a:p>
            <a:r>
              <a:rPr lang="ja-JP" altLang="en-US" dirty="0">
                <a:latin typeface="UD デジタル 教科書体 N-B" panose="02020700000000000000" pitchFamily="17" charset="-128"/>
                <a:ea typeface="UD デジタル 教科書体 N-B" panose="02020700000000000000" pitchFamily="17" charset="-128"/>
              </a:rPr>
              <a:t>　</a:t>
            </a:r>
            <a:r>
              <a:rPr lang="en-US" altLang="ja-JP" dirty="0">
                <a:latin typeface="UD デジタル 教科書体 N-B" panose="02020700000000000000" pitchFamily="17" charset="-128"/>
                <a:ea typeface="UD デジタル 教科書体 N-B" panose="02020700000000000000" pitchFamily="17" charset="-128"/>
              </a:rPr>
              <a:t>LGBT</a:t>
            </a:r>
            <a:r>
              <a:rPr lang="ja-JP" altLang="en-US" dirty="0" err="1">
                <a:latin typeface="UD デジタル 教科書体 N-B" panose="02020700000000000000" pitchFamily="17" charset="-128"/>
                <a:ea typeface="UD デジタル 教科書体 N-B" panose="02020700000000000000" pitchFamily="17" charset="-128"/>
              </a:rPr>
              <a:t>、</a:t>
            </a:r>
            <a:r>
              <a:rPr lang="ja-JP" altLang="en-US" dirty="0">
                <a:latin typeface="UD デジタル 教科書体 N-B" panose="02020700000000000000" pitchFamily="17" charset="-128"/>
                <a:ea typeface="UD デジタル 教科書体 N-B" panose="02020700000000000000" pitchFamily="17" charset="-128"/>
              </a:rPr>
              <a:t>女性差別について</a:t>
            </a:r>
          </a:p>
        </p:txBody>
      </p:sp>
      <p:pic>
        <p:nvPicPr>
          <p:cNvPr id="8" name="図 7">
            <a:extLst>
              <a:ext uri="{FF2B5EF4-FFF2-40B4-BE49-F238E27FC236}">
                <a16:creationId xmlns:a16="http://schemas.microsoft.com/office/drawing/2014/main" id="{70C01260-EB07-43DA-AECD-9F1A5304B064}"/>
              </a:ext>
            </a:extLst>
          </p:cNvPr>
          <p:cNvPicPr>
            <a:picLocks noChangeAspect="1"/>
          </p:cNvPicPr>
          <p:nvPr/>
        </p:nvPicPr>
        <p:blipFill>
          <a:blip r:embed="rId5"/>
          <a:stretch>
            <a:fillRect/>
          </a:stretch>
        </p:blipFill>
        <p:spPr>
          <a:xfrm>
            <a:off x="1035699" y="3807944"/>
            <a:ext cx="2213055" cy="2907975"/>
          </a:xfrm>
          <a:prstGeom prst="rect">
            <a:avLst/>
          </a:prstGeom>
        </p:spPr>
      </p:pic>
      <p:sp>
        <p:nvSpPr>
          <p:cNvPr id="9" name="正方形/長方形 8">
            <a:extLst>
              <a:ext uri="{FF2B5EF4-FFF2-40B4-BE49-F238E27FC236}">
                <a16:creationId xmlns:a16="http://schemas.microsoft.com/office/drawing/2014/main" id="{3DCC94D4-6D8D-4BB2-B184-F6EF0A9A0487}"/>
              </a:ext>
            </a:extLst>
          </p:cNvPr>
          <p:cNvSpPr/>
          <p:nvPr/>
        </p:nvSpPr>
        <p:spPr>
          <a:xfrm>
            <a:off x="3484347" y="5691156"/>
            <a:ext cx="3631933" cy="646331"/>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２０１８年８月の犀川調査　流木や中州の対応など県へ求めました。</a:t>
            </a:r>
          </a:p>
        </p:txBody>
      </p:sp>
    </p:spTree>
    <p:extLst>
      <p:ext uri="{BB962C8B-B14F-4D97-AF65-F5344CB8AC3E}">
        <p14:creationId xmlns:p14="http://schemas.microsoft.com/office/powerpoint/2010/main" val="3288311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C1C3C49-E2E5-4CD2-AF2E-887C80CF61FD}"/>
              </a:ext>
            </a:extLst>
          </p:cNvPr>
          <p:cNvPicPr>
            <a:picLocks noChangeAspect="1"/>
          </p:cNvPicPr>
          <p:nvPr/>
        </p:nvPicPr>
        <p:blipFill>
          <a:blip r:embed="rId2"/>
          <a:stretch>
            <a:fillRect/>
          </a:stretch>
        </p:blipFill>
        <p:spPr>
          <a:xfrm>
            <a:off x="402073" y="106392"/>
            <a:ext cx="2359356" cy="3322608"/>
          </a:xfrm>
          <a:prstGeom prst="rect">
            <a:avLst/>
          </a:prstGeom>
        </p:spPr>
      </p:pic>
      <p:pic>
        <p:nvPicPr>
          <p:cNvPr id="3" name="図 2">
            <a:extLst>
              <a:ext uri="{FF2B5EF4-FFF2-40B4-BE49-F238E27FC236}">
                <a16:creationId xmlns:a16="http://schemas.microsoft.com/office/drawing/2014/main" id="{F9774C33-7CD6-45BC-BE03-E6F5468A135D}"/>
              </a:ext>
            </a:extLst>
          </p:cNvPr>
          <p:cNvPicPr>
            <a:picLocks noChangeAspect="1"/>
          </p:cNvPicPr>
          <p:nvPr/>
        </p:nvPicPr>
        <p:blipFill>
          <a:blip r:embed="rId3"/>
          <a:stretch>
            <a:fillRect/>
          </a:stretch>
        </p:blipFill>
        <p:spPr>
          <a:xfrm>
            <a:off x="3051423" y="323261"/>
            <a:ext cx="2450804" cy="3420152"/>
          </a:xfrm>
          <a:prstGeom prst="rect">
            <a:avLst/>
          </a:prstGeom>
        </p:spPr>
      </p:pic>
      <p:sp>
        <p:nvSpPr>
          <p:cNvPr id="4" name="正方形/長方形 3">
            <a:extLst>
              <a:ext uri="{FF2B5EF4-FFF2-40B4-BE49-F238E27FC236}">
                <a16:creationId xmlns:a16="http://schemas.microsoft.com/office/drawing/2014/main" id="{525B5FD1-45F8-4084-ACB9-CE90C6A28BD7}"/>
              </a:ext>
            </a:extLst>
          </p:cNvPr>
          <p:cNvSpPr/>
          <p:nvPr/>
        </p:nvSpPr>
        <p:spPr>
          <a:xfrm>
            <a:off x="150796" y="3818104"/>
            <a:ext cx="6096000" cy="646331"/>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２０１８年９月　市内の学童保育の保護者さんや指導員さんと金沢市へ要望と対話を行いました。</a:t>
            </a:r>
          </a:p>
        </p:txBody>
      </p:sp>
      <p:pic>
        <p:nvPicPr>
          <p:cNvPr id="5" name="図 4">
            <a:extLst>
              <a:ext uri="{FF2B5EF4-FFF2-40B4-BE49-F238E27FC236}">
                <a16:creationId xmlns:a16="http://schemas.microsoft.com/office/drawing/2014/main" id="{2B6596DB-C081-456F-828E-A23498D88D45}"/>
              </a:ext>
            </a:extLst>
          </p:cNvPr>
          <p:cNvPicPr>
            <a:picLocks noChangeAspect="1"/>
          </p:cNvPicPr>
          <p:nvPr/>
        </p:nvPicPr>
        <p:blipFill>
          <a:blip r:embed="rId4"/>
          <a:stretch>
            <a:fillRect/>
          </a:stretch>
        </p:blipFill>
        <p:spPr>
          <a:xfrm>
            <a:off x="8793188" y="483268"/>
            <a:ext cx="3163945" cy="4158722"/>
          </a:xfrm>
          <a:prstGeom prst="rect">
            <a:avLst/>
          </a:prstGeom>
        </p:spPr>
      </p:pic>
      <p:sp>
        <p:nvSpPr>
          <p:cNvPr id="6" name="正方形/長方形 5">
            <a:extLst>
              <a:ext uri="{FF2B5EF4-FFF2-40B4-BE49-F238E27FC236}">
                <a16:creationId xmlns:a16="http://schemas.microsoft.com/office/drawing/2014/main" id="{3502234C-CA62-4786-B368-67FE6FB7A64B}"/>
              </a:ext>
            </a:extLst>
          </p:cNvPr>
          <p:cNvSpPr/>
          <p:nvPr/>
        </p:nvSpPr>
        <p:spPr>
          <a:xfrm>
            <a:off x="5502227" y="5611409"/>
            <a:ext cx="6096000" cy="923330"/>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２０１８年１０月に宿泊税の説明会が開かれましたが、事業者からは反対の声が続出。			</a:t>
            </a:r>
          </a:p>
          <a:p>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7" name="図 6">
            <a:extLst>
              <a:ext uri="{FF2B5EF4-FFF2-40B4-BE49-F238E27FC236}">
                <a16:creationId xmlns:a16="http://schemas.microsoft.com/office/drawing/2014/main" id="{A4C18905-2397-484F-8CB9-0F1414F22AC1}"/>
              </a:ext>
            </a:extLst>
          </p:cNvPr>
          <p:cNvPicPr>
            <a:picLocks noChangeAspect="1"/>
          </p:cNvPicPr>
          <p:nvPr/>
        </p:nvPicPr>
        <p:blipFill rotWithShape="1">
          <a:blip r:embed="rId5"/>
          <a:srcRect l="43563" t="36211" r="44228" b="16071"/>
          <a:stretch/>
        </p:blipFill>
        <p:spPr>
          <a:xfrm>
            <a:off x="6170111" y="483268"/>
            <a:ext cx="1878508" cy="4894738"/>
          </a:xfrm>
          <a:prstGeom prst="rect">
            <a:avLst/>
          </a:prstGeom>
        </p:spPr>
      </p:pic>
    </p:spTree>
    <p:extLst>
      <p:ext uri="{BB962C8B-B14F-4D97-AF65-F5344CB8AC3E}">
        <p14:creationId xmlns:p14="http://schemas.microsoft.com/office/powerpoint/2010/main" val="1348295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E62D2CA-2565-47EC-BCC8-0F350F735C4F}"/>
              </a:ext>
            </a:extLst>
          </p:cNvPr>
          <p:cNvSpPr/>
          <p:nvPr/>
        </p:nvSpPr>
        <p:spPr>
          <a:xfrm>
            <a:off x="275924" y="320863"/>
            <a:ext cx="6096000" cy="5324535"/>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２０１８年１２月議会一般質問</a:t>
            </a:r>
            <a:r>
              <a:rPr lang="ja-JP" altLang="en-US" dirty="0">
                <a:latin typeface="UD デジタル 教科書体 N-B" panose="02020700000000000000" pitchFamily="17" charset="-128"/>
                <a:ea typeface="UD デジタル 教科書体 N-B" panose="02020700000000000000" pitchFamily="17" charset="-128"/>
              </a:rPr>
              <a:t>	</a:t>
            </a:r>
            <a:r>
              <a:rPr lang="ja-JP" altLang="en-US" sz="1400" dirty="0">
                <a:latin typeface="UD デジタル 教科書体 N-B" panose="02020700000000000000" pitchFamily="17" charset="-128"/>
                <a:ea typeface="UD デジタル 教科書体 N-B" panose="02020700000000000000" pitchFamily="17" charset="-128"/>
              </a:rPr>
              <a:t>	</a:t>
            </a:r>
          </a:p>
          <a:p>
            <a:r>
              <a:rPr lang="ja-JP" altLang="en-US" sz="1400" dirty="0">
                <a:latin typeface="UD デジタル 教科書体 N-B" panose="02020700000000000000" pitchFamily="17" charset="-128"/>
                <a:ea typeface="UD デジタル 教科書体 N-B" panose="02020700000000000000" pitchFamily="17" charset="-128"/>
              </a:rPr>
              <a:t>		</a:t>
            </a:r>
          </a:p>
          <a:p>
            <a:r>
              <a:rPr lang="ja-JP" altLang="en-US" sz="1400" dirty="0">
                <a:latin typeface="UD デジタル 教科書体 N-B" panose="02020700000000000000" pitchFamily="17" charset="-128"/>
                <a:ea typeface="UD デジタル 教科書体 N-B" panose="02020700000000000000" pitchFamily="17" charset="-128"/>
              </a:rPr>
              <a:t>①市長選挙後、今後</a:t>
            </a:r>
            <a:r>
              <a:rPr lang="en-US" altLang="ja-JP" sz="1400" dirty="0">
                <a:latin typeface="UD デジタル 教科書体 N-B" panose="02020700000000000000" pitchFamily="17" charset="-128"/>
                <a:ea typeface="UD デジタル 教科書体 N-B" panose="02020700000000000000" pitchFamily="17" charset="-128"/>
              </a:rPr>
              <a:t>4</a:t>
            </a:r>
            <a:r>
              <a:rPr lang="ja-JP" altLang="en-US" sz="1400" dirty="0">
                <a:latin typeface="UD デジタル 教科書体 N-B" panose="02020700000000000000" pitchFamily="17" charset="-128"/>
                <a:ea typeface="UD デジタル 教科書体 N-B" panose="02020700000000000000" pitchFamily="17" charset="-128"/>
              </a:rPr>
              <a:t>年間の市政運営について		</a:t>
            </a:r>
          </a:p>
          <a:p>
            <a:r>
              <a:rPr lang="ja-JP" altLang="en-US" sz="1400" dirty="0">
                <a:latin typeface="UD デジタル 教科書体 N-B" panose="02020700000000000000" pitchFamily="17" charset="-128"/>
                <a:ea typeface="UD デジタル 教科書体 N-B" panose="02020700000000000000" pitchFamily="17" charset="-128"/>
              </a:rPr>
              <a:t>・社会的弱者への施策は		</a:t>
            </a:r>
          </a:p>
          <a:p>
            <a:r>
              <a:rPr lang="ja-JP" altLang="en-US" sz="1400" dirty="0">
                <a:latin typeface="UD デジタル 教科書体 N-B" panose="02020700000000000000" pitchFamily="17" charset="-128"/>
                <a:ea typeface="UD デジタル 教科書体 N-B" panose="02020700000000000000" pitchFamily="17" charset="-128"/>
              </a:rPr>
              <a:t>・子どもの生活実態調査への対応について		</a:t>
            </a:r>
          </a:p>
          <a:p>
            <a:r>
              <a:rPr lang="ja-JP" altLang="en-US" sz="1400" dirty="0">
                <a:latin typeface="UD デジタル 教科書体 N-B" panose="02020700000000000000" pitchFamily="17" charset="-128"/>
                <a:ea typeface="UD デジタル 教科書体 N-B" panose="02020700000000000000" pitchFamily="17" charset="-128"/>
              </a:rPr>
              <a:t>・学校給食費を無償化に		</a:t>
            </a:r>
          </a:p>
          <a:p>
            <a:r>
              <a:rPr lang="ja-JP" altLang="en-US" sz="1400" dirty="0">
                <a:latin typeface="UD デジタル 教科書体 N-B" panose="02020700000000000000" pitchFamily="17" charset="-128"/>
                <a:ea typeface="UD デジタル 教科書体 N-B" panose="02020700000000000000" pitchFamily="17" charset="-128"/>
              </a:rPr>
              <a:t>・スポーツを生かしたまちづくりとは・金沢アリーナ構想について</a:t>
            </a:r>
            <a:r>
              <a:rPr lang="en-US" altLang="ja-JP" sz="1400" dirty="0">
                <a:latin typeface="UD デジタル 教科書体 N-B" panose="02020700000000000000" pitchFamily="17" charset="-128"/>
                <a:ea typeface="UD デジタル 教科書体 N-B" panose="02020700000000000000" pitchFamily="17" charset="-128"/>
              </a:rPr>
              <a:t>		</a:t>
            </a:r>
          </a:p>
          <a:p>
            <a:r>
              <a:rPr lang="en-US" altLang="ja-JP" sz="1400" dirty="0">
                <a:latin typeface="UD デジタル 教科書体 N-B" panose="02020700000000000000" pitchFamily="17" charset="-128"/>
                <a:ea typeface="UD デジタル 教科書体 N-B" panose="02020700000000000000" pitchFamily="17" charset="-128"/>
              </a:rPr>
              <a:t>		</a:t>
            </a:r>
          </a:p>
          <a:p>
            <a:r>
              <a:rPr lang="en-US" altLang="ja-JP" sz="1400" dirty="0">
                <a:latin typeface="UD デジタル 教科書体 N-B" panose="02020700000000000000" pitchFamily="17" charset="-128"/>
                <a:ea typeface="UD デジタル 教科書体 N-B" panose="02020700000000000000" pitchFamily="17" charset="-128"/>
              </a:rPr>
              <a:t>②</a:t>
            </a:r>
            <a:r>
              <a:rPr lang="ja-JP" altLang="en-US" sz="1400" dirty="0">
                <a:latin typeface="UD デジタル 教科書体 N-B" panose="02020700000000000000" pitchFamily="17" charset="-128"/>
                <a:ea typeface="UD デジタル 教科書体 N-B" panose="02020700000000000000" pitchFamily="17" charset="-128"/>
              </a:rPr>
              <a:t>消費税と地方税交付税、社会保障について		</a:t>
            </a:r>
          </a:p>
          <a:p>
            <a:r>
              <a:rPr lang="ja-JP" altLang="en-US" sz="1400" dirty="0">
                <a:latin typeface="UD デジタル 教科書体 N-B" panose="02020700000000000000" pitchFamily="17" charset="-128"/>
                <a:ea typeface="UD デジタル 教科書体 N-B" panose="02020700000000000000" pitchFamily="17" charset="-128"/>
              </a:rPr>
              <a:t>・地方消費税と地方交付税の関係について		</a:t>
            </a:r>
          </a:p>
          <a:p>
            <a:r>
              <a:rPr lang="ja-JP" altLang="en-US" sz="1400" dirty="0">
                <a:latin typeface="UD デジタル 教科書体 N-B" panose="02020700000000000000" pitchFamily="17" charset="-128"/>
                <a:ea typeface="UD デジタル 教科書体 N-B" panose="02020700000000000000" pitchFamily="17" charset="-128"/>
              </a:rPr>
              <a:t>・社会保障の拡充について（保育無償化、学童保育など）		</a:t>
            </a:r>
          </a:p>
          <a:p>
            <a:r>
              <a:rPr lang="ja-JP" altLang="en-US" sz="1400" dirty="0">
                <a:latin typeface="UD デジタル 教科書体 N-B" panose="02020700000000000000" pitchFamily="17" charset="-128"/>
                <a:ea typeface="UD デジタル 教科書体 N-B" panose="02020700000000000000" pitchFamily="17" charset="-128"/>
              </a:rPr>
              <a:t>・学校給食、自治体病院への影響は		</a:t>
            </a:r>
          </a:p>
          <a:p>
            <a:r>
              <a:rPr lang="ja-JP" altLang="en-US" sz="1400" dirty="0">
                <a:latin typeface="UD デジタル 教科書体 N-B" panose="02020700000000000000" pitchFamily="17" charset="-128"/>
                <a:ea typeface="UD デジタル 教科書体 N-B" panose="02020700000000000000" pitchFamily="17" charset="-128"/>
              </a:rPr>
              <a:t>・１０％増税はやめるべきだがどうか		</a:t>
            </a:r>
          </a:p>
          <a:p>
            <a:r>
              <a:rPr lang="ja-JP" altLang="en-US" sz="1400" dirty="0">
                <a:latin typeface="UD デジタル 教科書体 N-B" panose="02020700000000000000" pitchFamily="17" charset="-128"/>
                <a:ea typeface="UD デジタル 教科書体 N-B" panose="02020700000000000000" pitchFamily="17" charset="-128"/>
              </a:rPr>
              <a:t>		</a:t>
            </a:r>
          </a:p>
          <a:p>
            <a:r>
              <a:rPr lang="ja-JP" altLang="en-US" sz="1400" dirty="0">
                <a:latin typeface="UD デジタル 教科書体 N-B" panose="02020700000000000000" pitchFamily="17" charset="-128"/>
                <a:ea typeface="UD デジタル 教科書体 N-B" panose="02020700000000000000" pitchFamily="17" charset="-128"/>
              </a:rPr>
              <a:t>③学校へのエアコン設置について		</a:t>
            </a:r>
          </a:p>
          <a:p>
            <a:r>
              <a:rPr lang="ja-JP" altLang="en-US" sz="1400" dirty="0">
                <a:latin typeface="UD デジタル 教科書体 N-B" panose="02020700000000000000" pitchFamily="17" charset="-128"/>
                <a:ea typeface="UD デジタル 教科書体 N-B" panose="02020700000000000000" pitchFamily="17" charset="-128"/>
              </a:rPr>
              <a:t>・もっと早く設置できないのか		</a:t>
            </a:r>
          </a:p>
          <a:p>
            <a:r>
              <a:rPr lang="ja-JP" altLang="en-US" sz="1400" dirty="0">
                <a:latin typeface="UD デジタル 教科書体 N-B" panose="02020700000000000000" pitchFamily="17" charset="-128"/>
                <a:ea typeface="UD デジタル 教科書体 N-B" panose="02020700000000000000" pitchFamily="17" charset="-128"/>
              </a:rPr>
              <a:t>・来年の夏に間に合わない学校への対策は		</a:t>
            </a:r>
          </a:p>
          <a:p>
            <a:r>
              <a:rPr lang="ja-JP" altLang="en-US" sz="1400" dirty="0">
                <a:latin typeface="UD デジタル 教科書体 N-B" panose="02020700000000000000" pitchFamily="17" charset="-128"/>
                <a:ea typeface="UD デジタル 教科書体 N-B" panose="02020700000000000000" pitchFamily="17" charset="-128"/>
              </a:rPr>
              <a:t>・特別支援学級への対応について		</a:t>
            </a:r>
          </a:p>
          <a:p>
            <a:r>
              <a:rPr lang="ja-JP" altLang="en-US" sz="1400" dirty="0">
                <a:latin typeface="UD デジタル 教科書体 N-B" panose="02020700000000000000" pitchFamily="17" charset="-128"/>
                <a:ea typeface="UD デジタル 教科書体 N-B" panose="02020700000000000000" pitchFamily="17" charset="-128"/>
              </a:rPr>
              <a:t>		</a:t>
            </a:r>
          </a:p>
          <a:p>
            <a:r>
              <a:rPr lang="ja-JP" altLang="en-US" sz="1400" dirty="0">
                <a:latin typeface="UD デジタル 教科書体 N-B" panose="02020700000000000000" pitchFamily="17" charset="-128"/>
                <a:ea typeface="UD デジタル 教科書体 N-B" panose="02020700000000000000" pitchFamily="17" charset="-128"/>
              </a:rPr>
              <a:t>④上下水道、ガスの民営化について		</a:t>
            </a:r>
          </a:p>
          <a:p>
            <a:r>
              <a:rPr lang="ja-JP" altLang="en-US" sz="1400" dirty="0">
                <a:latin typeface="UD デジタル 教科書体 N-B" panose="02020700000000000000" pitchFamily="17" charset="-128"/>
                <a:ea typeface="UD デジタル 教科書体 N-B" panose="02020700000000000000" pitchFamily="17" charset="-128"/>
              </a:rPr>
              <a:t>・上下水道の共同化とは		</a:t>
            </a:r>
          </a:p>
          <a:p>
            <a:r>
              <a:rPr lang="ja-JP" altLang="en-US" sz="1400" dirty="0">
                <a:latin typeface="UD デジタル 教科書体 N-B" panose="02020700000000000000" pitchFamily="17" charset="-128"/>
                <a:ea typeface="UD デジタル 教科書体 N-B" panose="02020700000000000000" pitchFamily="17" charset="-128"/>
              </a:rPr>
              <a:t>・このまま直営を続けるべきだがどうか　		</a:t>
            </a:r>
          </a:p>
        </p:txBody>
      </p:sp>
      <p:pic>
        <p:nvPicPr>
          <p:cNvPr id="3" name="図 2">
            <a:extLst>
              <a:ext uri="{FF2B5EF4-FFF2-40B4-BE49-F238E27FC236}">
                <a16:creationId xmlns:a16="http://schemas.microsoft.com/office/drawing/2014/main" id="{082224BF-F73F-47E3-9356-DC4529FAC973}"/>
              </a:ext>
            </a:extLst>
          </p:cNvPr>
          <p:cNvPicPr>
            <a:picLocks noChangeAspect="1"/>
          </p:cNvPicPr>
          <p:nvPr/>
        </p:nvPicPr>
        <p:blipFill>
          <a:blip r:embed="rId2"/>
          <a:stretch>
            <a:fillRect/>
          </a:stretch>
        </p:blipFill>
        <p:spPr>
          <a:xfrm>
            <a:off x="6020016" y="320862"/>
            <a:ext cx="3333459" cy="2547465"/>
          </a:xfrm>
          <a:prstGeom prst="rect">
            <a:avLst/>
          </a:prstGeom>
        </p:spPr>
      </p:pic>
      <p:pic>
        <p:nvPicPr>
          <p:cNvPr id="4" name="図 3">
            <a:extLst>
              <a:ext uri="{FF2B5EF4-FFF2-40B4-BE49-F238E27FC236}">
                <a16:creationId xmlns:a16="http://schemas.microsoft.com/office/drawing/2014/main" id="{7B870904-67BD-4EA4-ACCD-CEF0FD20DAE3}"/>
              </a:ext>
            </a:extLst>
          </p:cNvPr>
          <p:cNvPicPr>
            <a:picLocks noChangeAspect="1"/>
          </p:cNvPicPr>
          <p:nvPr/>
        </p:nvPicPr>
        <p:blipFill>
          <a:blip r:embed="rId3"/>
          <a:stretch>
            <a:fillRect/>
          </a:stretch>
        </p:blipFill>
        <p:spPr>
          <a:xfrm>
            <a:off x="4651123" y="3251109"/>
            <a:ext cx="2889754" cy="2145978"/>
          </a:xfrm>
          <a:prstGeom prst="rect">
            <a:avLst/>
          </a:prstGeom>
        </p:spPr>
      </p:pic>
      <p:sp>
        <p:nvSpPr>
          <p:cNvPr id="5" name="正方形/長方形 4">
            <a:extLst>
              <a:ext uri="{FF2B5EF4-FFF2-40B4-BE49-F238E27FC236}">
                <a16:creationId xmlns:a16="http://schemas.microsoft.com/office/drawing/2014/main" id="{0FB1195C-58EF-4740-89FB-1FEB93A54BE0}"/>
              </a:ext>
            </a:extLst>
          </p:cNvPr>
          <p:cNvSpPr/>
          <p:nvPr/>
        </p:nvSpPr>
        <p:spPr>
          <a:xfrm>
            <a:off x="2711116" y="5884701"/>
            <a:ext cx="5768741" cy="646331"/>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２０１８年１２月　市職員への政党機関紙購読調査について申し入れ</a:t>
            </a:r>
          </a:p>
        </p:txBody>
      </p:sp>
      <p:pic>
        <p:nvPicPr>
          <p:cNvPr id="6" name="図 5">
            <a:extLst>
              <a:ext uri="{FF2B5EF4-FFF2-40B4-BE49-F238E27FC236}">
                <a16:creationId xmlns:a16="http://schemas.microsoft.com/office/drawing/2014/main" id="{D804E54E-8A40-4D19-B579-6C7936C6A43C}"/>
              </a:ext>
            </a:extLst>
          </p:cNvPr>
          <p:cNvPicPr>
            <a:picLocks noChangeAspect="1"/>
          </p:cNvPicPr>
          <p:nvPr/>
        </p:nvPicPr>
        <p:blipFill>
          <a:blip r:embed="rId4"/>
          <a:stretch>
            <a:fillRect/>
          </a:stretch>
        </p:blipFill>
        <p:spPr>
          <a:xfrm>
            <a:off x="8897950" y="2568289"/>
            <a:ext cx="2847079" cy="3962743"/>
          </a:xfrm>
          <a:prstGeom prst="rect">
            <a:avLst/>
          </a:prstGeom>
        </p:spPr>
      </p:pic>
    </p:spTree>
    <p:extLst>
      <p:ext uri="{BB962C8B-B14F-4D97-AF65-F5344CB8AC3E}">
        <p14:creationId xmlns:p14="http://schemas.microsoft.com/office/powerpoint/2010/main" val="1491065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82C5BE3-EEDB-4BB1-9DBC-75F2AD56DF0F}"/>
              </a:ext>
            </a:extLst>
          </p:cNvPr>
          <p:cNvPicPr>
            <a:picLocks noChangeAspect="1"/>
          </p:cNvPicPr>
          <p:nvPr/>
        </p:nvPicPr>
        <p:blipFill>
          <a:blip r:embed="rId2"/>
          <a:stretch>
            <a:fillRect/>
          </a:stretch>
        </p:blipFill>
        <p:spPr>
          <a:xfrm>
            <a:off x="331803" y="170651"/>
            <a:ext cx="4948773" cy="3258350"/>
          </a:xfrm>
          <a:prstGeom prst="rect">
            <a:avLst/>
          </a:prstGeom>
        </p:spPr>
      </p:pic>
      <p:sp>
        <p:nvSpPr>
          <p:cNvPr id="3" name="正方形/長方形 2">
            <a:extLst>
              <a:ext uri="{FF2B5EF4-FFF2-40B4-BE49-F238E27FC236}">
                <a16:creationId xmlns:a16="http://schemas.microsoft.com/office/drawing/2014/main" id="{3BCE35C6-5AA7-4AEC-AB15-6EBB30BCC7DF}"/>
              </a:ext>
            </a:extLst>
          </p:cNvPr>
          <p:cNvSpPr/>
          <p:nvPr/>
        </p:nvSpPr>
        <p:spPr>
          <a:xfrm>
            <a:off x="0" y="3677273"/>
            <a:ext cx="3128211" cy="923330"/>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２０１８年１２月２６日　２０１９年度予算要望書を提出しました。</a:t>
            </a:r>
          </a:p>
        </p:txBody>
      </p:sp>
      <p:pic>
        <p:nvPicPr>
          <p:cNvPr id="4" name="図 3">
            <a:extLst>
              <a:ext uri="{FF2B5EF4-FFF2-40B4-BE49-F238E27FC236}">
                <a16:creationId xmlns:a16="http://schemas.microsoft.com/office/drawing/2014/main" id="{C1E8013E-2D53-4B55-BDF2-656FF47783A6}"/>
              </a:ext>
            </a:extLst>
          </p:cNvPr>
          <p:cNvPicPr>
            <a:picLocks noChangeAspect="1"/>
          </p:cNvPicPr>
          <p:nvPr/>
        </p:nvPicPr>
        <p:blipFill>
          <a:blip r:embed="rId3"/>
          <a:stretch>
            <a:fillRect/>
          </a:stretch>
        </p:blipFill>
        <p:spPr>
          <a:xfrm>
            <a:off x="9141145" y="261024"/>
            <a:ext cx="2719052" cy="3535986"/>
          </a:xfrm>
          <a:prstGeom prst="rect">
            <a:avLst/>
          </a:prstGeom>
        </p:spPr>
      </p:pic>
      <p:sp>
        <p:nvSpPr>
          <p:cNvPr id="5" name="正方形/長方形 4">
            <a:extLst>
              <a:ext uri="{FF2B5EF4-FFF2-40B4-BE49-F238E27FC236}">
                <a16:creationId xmlns:a16="http://schemas.microsoft.com/office/drawing/2014/main" id="{7098C925-FB71-431C-9459-E11AD187C12F}"/>
              </a:ext>
            </a:extLst>
          </p:cNvPr>
          <p:cNvSpPr/>
          <p:nvPr/>
        </p:nvSpPr>
        <p:spPr>
          <a:xfrm>
            <a:off x="9141145" y="4007252"/>
            <a:ext cx="2723823" cy="369332"/>
          </a:xfrm>
          <a:prstGeom prst="rect">
            <a:avLst/>
          </a:prstGeom>
        </p:spPr>
        <p:txBody>
          <a:bodyPr wrap="none">
            <a:spAutoFit/>
          </a:bodyPr>
          <a:lstStyle/>
          <a:p>
            <a:r>
              <a:rPr lang="zh-TW" altLang="en-US" b="1" dirty="0">
                <a:latin typeface="UD デジタル 教科書体 N-B" panose="02020700000000000000" pitchFamily="17" charset="-128"/>
                <a:ea typeface="UD デジタル 教科書体 N-B" panose="02020700000000000000" pitchFamily="17" charset="-128"/>
              </a:rPr>
              <a:t>２０１８年１２月朝宣伝</a:t>
            </a:r>
          </a:p>
        </p:txBody>
      </p:sp>
      <p:sp>
        <p:nvSpPr>
          <p:cNvPr id="6" name="正方形/長方形 5">
            <a:extLst>
              <a:ext uri="{FF2B5EF4-FFF2-40B4-BE49-F238E27FC236}">
                <a16:creationId xmlns:a16="http://schemas.microsoft.com/office/drawing/2014/main" id="{0CE7546C-F6D6-492D-969C-5180A97365B9}"/>
              </a:ext>
            </a:extLst>
          </p:cNvPr>
          <p:cNvSpPr/>
          <p:nvPr/>
        </p:nvSpPr>
        <p:spPr>
          <a:xfrm>
            <a:off x="4203031" y="5764019"/>
            <a:ext cx="6317381" cy="923330"/>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１２月２６日　市内の保育園の保育士や調理師、保護者のみなさんと、市長あてに、子育て支援や保育予算の増加を求める署名を提出。</a:t>
            </a:r>
          </a:p>
        </p:txBody>
      </p:sp>
      <p:pic>
        <p:nvPicPr>
          <p:cNvPr id="8" name="図 7">
            <a:extLst>
              <a:ext uri="{FF2B5EF4-FFF2-40B4-BE49-F238E27FC236}">
                <a16:creationId xmlns:a16="http://schemas.microsoft.com/office/drawing/2014/main" id="{F395B72B-25E3-4FD1-98DE-7367A104D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032" y="2314303"/>
            <a:ext cx="4514529" cy="3385897"/>
          </a:xfrm>
          <a:prstGeom prst="rect">
            <a:avLst/>
          </a:prstGeom>
        </p:spPr>
      </p:pic>
    </p:spTree>
    <p:extLst>
      <p:ext uri="{BB962C8B-B14F-4D97-AF65-F5344CB8AC3E}">
        <p14:creationId xmlns:p14="http://schemas.microsoft.com/office/powerpoint/2010/main" val="3374802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7E997E1-978C-458A-A0D8-A9A18FB498CB}"/>
              </a:ext>
            </a:extLst>
          </p:cNvPr>
          <p:cNvPicPr>
            <a:picLocks noChangeAspect="1"/>
          </p:cNvPicPr>
          <p:nvPr/>
        </p:nvPicPr>
        <p:blipFill>
          <a:blip r:embed="rId2"/>
          <a:stretch>
            <a:fillRect/>
          </a:stretch>
        </p:blipFill>
        <p:spPr>
          <a:xfrm>
            <a:off x="529284" y="251920"/>
            <a:ext cx="2010715" cy="1864861"/>
          </a:xfrm>
          <a:prstGeom prst="rect">
            <a:avLst/>
          </a:prstGeom>
        </p:spPr>
      </p:pic>
      <p:sp>
        <p:nvSpPr>
          <p:cNvPr id="6" name="正方形/長方形 5">
            <a:extLst>
              <a:ext uri="{FF2B5EF4-FFF2-40B4-BE49-F238E27FC236}">
                <a16:creationId xmlns:a16="http://schemas.microsoft.com/office/drawing/2014/main" id="{DE9736B1-82DC-46F7-B7C4-D32408BE46AC}"/>
              </a:ext>
            </a:extLst>
          </p:cNvPr>
          <p:cNvSpPr/>
          <p:nvPr/>
        </p:nvSpPr>
        <p:spPr>
          <a:xfrm>
            <a:off x="2539999" y="350925"/>
            <a:ext cx="3271520" cy="3693319"/>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２０１５年７月</a:t>
            </a:r>
            <a:endParaRPr lang="en-US" altLang="ja-JP" b="1"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志賀原発直下の断層について「活断層の可能性を否定できない」とする原子力規制委の評価をふまえ志賀原発の廃炉を求める要望書を、北陸電力へ手渡しました！</a:t>
            </a:r>
          </a:p>
          <a:p>
            <a:endParaRPr lang="ja-JP" altLang="en-US" dirty="0">
              <a:latin typeface="UD デジタル 教科書体 N-B" panose="02020700000000000000" pitchFamily="17" charset="-128"/>
              <a:ea typeface="UD デジタル 教科書体 N-B" panose="02020700000000000000" pitchFamily="17" charset="-128"/>
            </a:endParaRPr>
          </a:p>
          <a:p>
            <a:endParaRPr lang="ja-JP" altLang="en-US" dirty="0">
              <a:latin typeface="UD デジタル 教科書体 N-B" panose="02020700000000000000" pitchFamily="17" charset="-128"/>
              <a:ea typeface="UD デジタル 教科書体 N-B" panose="02020700000000000000" pitchFamily="17" charset="-128"/>
            </a:endParaRPr>
          </a:p>
          <a:p>
            <a:endParaRPr lang="ja-JP" altLang="en-US" dirty="0">
              <a:latin typeface="UD デジタル 教科書体 N-B" panose="02020700000000000000" pitchFamily="17" charset="-128"/>
              <a:ea typeface="UD デジタル 教科書体 N-B" panose="02020700000000000000" pitchFamily="17" charset="-128"/>
            </a:endParaRPr>
          </a:p>
          <a:p>
            <a:endParaRPr lang="ja-JP" altLang="en-US" dirty="0">
              <a:latin typeface="UD デジタル 教科書体 N-B" panose="02020700000000000000" pitchFamily="17" charset="-128"/>
              <a:ea typeface="UD デジタル 教科書体 N-B" panose="02020700000000000000" pitchFamily="17" charset="-128"/>
            </a:endParaRPr>
          </a:p>
          <a:p>
            <a:endParaRPr lang="ja-JP" altLang="en-US" dirty="0">
              <a:latin typeface="UD デジタル 教科書体 N-B" panose="02020700000000000000" pitchFamily="17" charset="-128"/>
              <a:ea typeface="UD デジタル 教科書体 N-B" panose="02020700000000000000" pitchFamily="17" charset="-128"/>
            </a:endParaRPr>
          </a:p>
          <a:p>
            <a:endParaRPr lang="ja-JP" altLang="en-US" dirty="0">
              <a:latin typeface="UD デジタル 教科書体 N-B" panose="02020700000000000000" pitchFamily="17" charset="-128"/>
              <a:ea typeface="UD デジタル 教科書体 N-B" panose="02020700000000000000" pitchFamily="17" charset="-128"/>
            </a:endParaRPr>
          </a:p>
        </p:txBody>
      </p:sp>
      <p:pic>
        <p:nvPicPr>
          <p:cNvPr id="7" name="図 6">
            <a:extLst>
              <a:ext uri="{FF2B5EF4-FFF2-40B4-BE49-F238E27FC236}">
                <a16:creationId xmlns:a16="http://schemas.microsoft.com/office/drawing/2014/main" id="{F66C43E1-A87F-401D-ADCE-98AC8186BE83}"/>
              </a:ext>
            </a:extLst>
          </p:cNvPr>
          <p:cNvPicPr>
            <a:picLocks noChangeAspect="1"/>
          </p:cNvPicPr>
          <p:nvPr/>
        </p:nvPicPr>
        <p:blipFill>
          <a:blip r:embed="rId3"/>
          <a:stretch>
            <a:fillRect/>
          </a:stretch>
        </p:blipFill>
        <p:spPr>
          <a:xfrm>
            <a:off x="9502291" y="751746"/>
            <a:ext cx="2058845" cy="2677254"/>
          </a:xfrm>
          <a:prstGeom prst="rect">
            <a:avLst/>
          </a:prstGeom>
        </p:spPr>
      </p:pic>
      <p:sp>
        <p:nvSpPr>
          <p:cNvPr id="8" name="正方形/長方形 7">
            <a:extLst>
              <a:ext uri="{FF2B5EF4-FFF2-40B4-BE49-F238E27FC236}">
                <a16:creationId xmlns:a16="http://schemas.microsoft.com/office/drawing/2014/main" id="{67A6E9FE-DA9E-4853-A6DE-0A8C397CA49D}"/>
              </a:ext>
            </a:extLst>
          </p:cNvPr>
          <p:cNvSpPr/>
          <p:nvPr/>
        </p:nvSpPr>
        <p:spPr>
          <a:xfrm>
            <a:off x="8554714" y="323040"/>
            <a:ext cx="3300904"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朝宣伝は週３、４回各地域で</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9" name="図 8">
            <a:extLst>
              <a:ext uri="{FF2B5EF4-FFF2-40B4-BE49-F238E27FC236}">
                <a16:creationId xmlns:a16="http://schemas.microsoft.com/office/drawing/2014/main" id="{7953F9E2-1D4B-4979-B1F2-736B0229CC13}"/>
              </a:ext>
            </a:extLst>
          </p:cNvPr>
          <p:cNvPicPr>
            <a:picLocks noChangeAspect="1"/>
          </p:cNvPicPr>
          <p:nvPr/>
        </p:nvPicPr>
        <p:blipFill rotWithShape="1">
          <a:blip r:embed="rId4"/>
          <a:srcRect t="25071" r="205"/>
          <a:stretch/>
        </p:blipFill>
        <p:spPr>
          <a:xfrm>
            <a:off x="5953754" y="550079"/>
            <a:ext cx="2410174" cy="2376161"/>
          </a:xfrm>
          <a:prstGeom prst="rect">
            <a:avLst/>
          </a:prstGeom>
        </p:spPr>
      </p:pic>
      <p:sp>
        <p:nvSpPr>
          <p:cNvPr id="10" name="正方形/長方形 9">
            <a:extLst>
              <a:ext uri="{FF2B5EF4-FFF2-40B4-BE49-F238E27FC236}">
                <a16:creationId xmlns:a16="http://schemas.microsoft.com/office/drawing/2014/main" id="{AEE9141F-5F4C-4C84-AA7D-F5ED7973D2E8}"/>
              </a:ext>
            </a:extLst>
          </p:cNvPr>
          <p:cNvSpPr/>
          <p:nvPr/>
        </p:nvSpPr>
        <p:spPr>
          <a:xfrm>
            <a:off x="5811519" y="3122314"/>
            <a:ext cx="3300904"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学童保育のみなさんと勉強会</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11" name="図 10">
            <a:extLst>
              <a:ext uri="{FF2B5EF4-FFF2-40B4-BE49-F238E27FC236}">
                <a16:creationId xmlns:a16="http://schemas.microsoft.com/office/drawing/2014/main" id="{707B2545-297D-49E4-B92D-978285E2B185}"/>
              </a:ext>
            </a:extLst>
          </p:cNvPr>
          <p:cNvPicPr>
            <a:picLocks noChangeAspect="1"/>
          </p:cNvPicPr>
          <p:nvPr/>
        </p:nvPicPr>
        <p:blipFill>
          <a:blip r:embed="rId5"/>
          <a:stretch>
            <a:fillRect/>
          </a:stretch>
        </p:blipFill>
        <p:spPr>
          <a:xfrm>
            <a:off x="9376421" y="4144834"/>
            <a:ext cx="2310584" cy="1505843"/>
          </a:xfrm>
          <a:prstGeom prst="rect">
            <a:avLst/>
          </a:prstGeom>
        </p:spPr>
      </p:pic>
      <p:sp>
        <p:nvSpPr>
          <p:cNvPr id="12" name="正方形/長方形 11">
            <a:extLst>
              <a:ext uri="{FF2B5EF4-FFF2-40B4-BE49-F238E27FC236}">
                <a16:creationId xmlns:a16="http://schemas.microsoft.com/office/drawing/2014/main" id="{E12CEF7B-DF35-4DAB-9A3E-B575BB77DA84}"/>
              </a:ext>
            </a:extLst>
          </p:cNvPr>
          <p:cNvSpPr/>
          <p:nvPr/>
        </p:nvSpPr>
        <p:spPr>
          <a:xfrm>
            <a:off x="8554714" y="5921588"/>
            <a:ext cx="3531736"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我が家に猫がやってきました。</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14" name="図 13">
            <a:extLst>
              <a:ext uri="{FF2B5EF4-FFF2-40B4-BE49-F238E27FC236}">
                <a16:creationId xmlns:a16="http://schemas.microsoft.com/office/drawing/2014/main" id="{D22A453C-0C35-4358-9ACE-954BDFE63FD2}"/>
              </a:ext>
            </a:extLst>
          </p:cNvPr>
          <p:cNvPicPr>
            <a:picLocks noChangeAspect="1"/>
          </p:cNvPicPr>
          <p:nvPr/>
        </p:nvPicPr>
        <p:blipFill>
          <a:blip r:embed="rId6"/>
          <a:stretch>
            <a:fillRect/>
          </a:stretch>
        </p:blipFill>
        <p:spPr>
          <a:xfrm>
            <a:off x="194957" y="4530810"/>
            <a:ext cx="2389839" cy="1743607"/>
          </a:xfrm>
          <a:prstGeom prst="rect">
            <a:avLst/>
          </a:prstGeom>
        </p:spPr>
      </p:pic>
      <p:pic>
        <p:nvPicPr>
          <p:cNvPr id="15" name="図 14">
            <a:extLst>
              <a:ext uri="{FF2B5EF4-FFF2-40B4-BE49-F238E27FC236}">
                <a16:creationId xmlns:a16="http://schemas.microsoft.com/office/drawing/2014/main" id="{70436F0F-14CF-4F5E-8EC0-150880C34F33}"/>
              </a:ext>
            </a:extLst>
          </p:cNvPr>
          <p:cNvPicPr>
            <a:picLocks noChangeAspect="1"/>
          </p:cNvPicPr>
          <p:nvPr/>
        </p:nvPicPr>
        <p:blipFill>
          <a:blip r:embed="rId7"/>
          <a:stretch>
            <a:fillRect/>
          </a:stretch>
        </p:blipFill>
        <p:spPr>
          <a:xfrm>
            <a:off x="2412900" y="5114632"/>
            <a:ext cx="2383743" cy="1652159"/>
          </a:xfrm>
          <a:prstGeom prst="rect">
            <a:avLst/>
          </a:prstGeom>
        </p:spPr>
      </p:pic>
      <p:sp>
        <p:nvSpPr>
          <p:cNvPr id="16" name="正方形/長方形 15">
            <a:extLst>
              <a:ext uri="{FF2B5EF4-FFF2-40B4-BE49-F238E27FC236}">
                <a16:creationId xmlns:a16="http://schemas.microsoft.com/office/drawing/2014/main" id="{AACCE4D3-710F-477E-BA7C-A10713A4B621}"/>
              </a:ext>
            </a:extLst>
          </p:cNvPr>
          <p:cNvSpPr/>
          <p:nvPr/>
        </p:nvSpPr>
        <p:spPr>
          <a:xfrm>
            <a:off x="2835035" y="4690003"/>
            <a:ext cx="2146742" cy="369332"/>
          </a:xfrm>
          <a:prstGeom prst="rect">
            <a:avLst/>
          </a:prstGeom>
        </p:spPr>
        <p:txBody>
          <a:bodyPr wrap="none">
            <a:spAutoFit/>
          </a:bodyPr>
          <a:lstStyle/>
          <a:p>
            <a:r>
              <a:rPr lang="ja-JP" altLang="en-US" b="1" dirty="0" err="1">
                <a:solidFill>
                  <a:srgbClr val="000000"/>
                </a:solidFill>
                <a:latin typeface="UD デジタル 教科書体 N-B" panose="02020700000000000000" pitchFamily="17" charset="-128"/>
                <a:ea typeface="UD デジタル 教科書体 N-B" panose="02020700000000000000" pitchFamily="17" charset="-128"/>
              </a:rPr>
              <a:t>みよみよ</a:t>
            </a:r>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通信発行</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17" name="図 16">
            <a:extLst>
              <a:ext uri="{FF2B5EF4-FFF2-40B4-BE49-F238E27FC236}">
                <a16:creationId xmlns:a16="http://schemas.microsoft.com/office/drawing/2014/main" id="{30E6C4CE-1B74-42A5-81C7-A28C9939F34C}"/>
              </a:ext>
            </a:extLst>
          </p:cNvPr>
          <p:cNvPicPr>
            <a:picLocks noChangeAspect="1"/>
          </p:cNvPicPr>
          <p:nvPr/>
        </p:nvPicPr>
        <p:blipFill>
          <a:blip r:embed="rId8"/>
          <a:stretch>
            <a:fillRect/>
          </a:stretch>
        </p:blipFill>
        <p:spPr>
          <a:xfrm>
            <a:off x="6061758" y="3565054"/>
            <a:ext cx="2598028" cy="3177998"/>
          </a:xfrm>
          <a:prstGeom prst="rect">
            <a:avLst/>
          </a:prstGeom>
        </p:spPr>
      </p:pic>
      <p:sp>
        <p:nvSpPr>
          <p:cNvPr id="18" name="正方形/長方形 17">
            <a:extLst>
              <a:ext uri="{FF2B5EF4-FFF2-40B4-BE49-F238E27FC236}">
                <a16:creationId xmlns:a16="http://schemas.microsoft.com/office/drawing/2014/main" id="{63BEF1BA-15E9-4AA3-99AE-A88ED1624419}"/>
              </a:ext>
            </a:extLst>
          </p:cNvPr>
          <p:cNvSpPr/>
          <p:nvPr/>
        </p:nvSpPr>
        <p:spPr>
          <a:xfrm>
            <a:off x="3276942" y="3558368"/>
            <a:ext cx="3251212" cy="646331"/>
          </a:xfrm>
          <a:prstGeom prst="rect">
            <a:avLst/>
          </a:prstGeom>
        </p:spPr>
        <p:txBody>
          <a:bodyPr wrap="square">
            <a:spAutoFit/>
          </a:bodyPr>
          <a:lstStyle/>
          <a:p>
            <a:r>
              <a:rPr lang="ja-JP" altLang="en-US" b="1" dirty="0">
                <a:solidFill>
                  <a:srgbClr val="000000"/>
                </a:solidFill>
                <a:latin typeface="游ゴシック" panose="020B0400000000000000" pitchFamily="50" charset="-128"/>
              </a:rPr>
              <a:t>２０１５年９月</a:t>
            </a:r>
            <a:endParaRPr lang="en-US" altLang="ja-JP" b="1" dirty="0">
              <a:solidFill>
                <a:srgbClr val="000000"/>
              </a:solidFill>
              <a:latin typeface="游ゴシック" panose="020B0400000000000000" pitchFamily="50" charset="-128"/>
            </a:endParaRPr>
          </a:p>
          <a:p>
            <a:r>
              <a:rPr lang="ja-JP" altLang="en-US" b="1" dirty="0">
                <a:solidFill>
                  <a:srgbClr val="000000"/>
                </a:solidFill>
                <a:latin typeface="游ゴシック" panose="020B0400000000000000" pitchFamily="50" charset="-128"/>
              </a:rPr>
              <a:t>ごみ有料化反対の署名を開始</a:t>
            </a:r>
            <a:r>
              <a:rPr lang="ja-JP" altLang="en-US" b="1" dirty="0"/>
              <a:t> </a:t>
            </a:r>
          </a:p>
        </p:txBody>
      </p:sp>
      <p:sp>
        <p:nvSpPr>
          <p:cNvPr id="19" name="正方形/長方形 18">
            <a:extLst>
              <a:ext uri="{FF2B5EF4-FFF2-40B4-BE49-F238E27FC236}">
                <a16:creationId xmlns:a16="http://schemas.microsoft.com/office/drawing/2014/main" id="{0E68D9CA-F90D-40BF-B289-C4B3DD0538B7}"/>
              </a:ext>
            </a:extLst>
          </p:cNvPr>
          <p:cNvSpPr/>
          <p:nvPr/>
        </p:nvSpPr>
        <p:spPr>
          <a:xfrm>
            <a:off x="103823" y="2413337"/>
            <a:ext cx="6096000" cy="2031325"/>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２０１５年　９月議会質問</a:t>
            </a:r>
          </a:p>
          <a:p>
            <a:r>
              <a:rPr lang="ja-JP" altLang="en-US" dirty="0">
                <a:latin typeface="UD デジタル 教科書体 N-B" panose="02020700000000000000" pitchFamily="17" charset="-128"/>
                <a:ea typeface="UD デジタル 教科書体 N-B" panose="02020700000000000000" pitchFamily="17" charset="-128"/>
              </a:rPr>
              <a:t>①安保法案と７０年談話について</a:t>
            </a:r>
          </a:p>
          <a:p>
            <a:r>
              <a:rPr lang="ja-JP" altLang="en-US" dirty="0">
                <a:latin typeface="UD デジタル 教科書体 N-B" panose="02020700000000000000" pitchFamily="17" charset="-128"/>
                <a:ea typeface="UD デジタル 教科書体 N-B" panose="02020700000000000000" pitchFamily="17" charset="-128"/>
              </a:rPr>
              <a:t>②地方創生と金沢版総合戦略について</a:t>
            </a:r>
          </a:p>
          <a:p>
            <a:r>
              <a:rPr lang="ja-JP" altLang="en-US" dirty="0">
                <a:latin typeface="UD デジタル 教科書体 N-B" panose="02020700000000000000" pitchFamily="17" charset="-128"/>
                <a:ea typeface="UD デジタル 教科書体 N-B" panose="02020700000000000000" pitchFamily="17" charset="-128"/>
              </a:rPr>
              <a:t>③マイナンバー制度について</a:t>
            </a:r>
          </a:p>
          <a:p>
            <a:r>
              <a:rPr lang="ja-JP" altLang="en-US" dirty="0">
                <a:latin typeface="UD デジタル 教科書体 N-B" panose="02020700000000000000" pitchFamily="17" charset="-128"/>
                <a:ea typeface="UD デジタル 教科書体 N-B" panose="02020700000000000000" pitchFamily="17" charset="-128"/>
              </a:rPr>
              <a:t>④第二庁舎建設について</a:t>
            </a:r>
          </a:p>
          <a:p>
            <a:r>
              <a:rPr lang="ja-JP" altLang="en-US" dirty="0">
                <a:latin typeface="UD デジタル 教科書体 N-B" panose="02020700000000000000" pitchFamily="17" charset="-128"/>
                <a:ea typeface="UD デジタル 教科書体 N-B" panose="02020700000000000000" pitchFamily="17" charset="-128"/>
              </a:rPr>
              <a:t>⑤家庭ごみの有料化について</a:t>
            </a:r>
          </a:p>
          <a:p>
            <a:r>
              <a:rPr lang="ja-JP" altLang="en-US" dirty="0">
                <a:latin typeface="UD デジタル 教科書体 N-B" panose="02020700000000000000" pitchFamily="17" charset="-128"/>
                <a:ea typeface="UD デジタル 教科書体 N-B" panose="02020700000000000000" pitchFamily="17" charset="-128"/>
              </a:rPr>
              <a:t>⑥教科書採択について</a:t>
            </a:r>
          </a:p>
        </p:txBody>
      </p:sp>
    </p:spTree>
    <p:extLst>
      <p:ext uri="{BB962C8B-B14F-4D97-AF65-F5344CB8AC3E}">
        <p14:creationId xmlns:p14="http://schemas.microsoft.com/office/powerpoint/2010/main" val="2972389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0242A7D-3E87-4F14-A41D-2A1C507EB30D}"/>
              </a:ext>
            </a:extLst>
          </p:cNvPr>
          <p:cNvPicPr>
            <a:picLocks noChangeAspect="1"/>
          </p:cNvPicPr>
          <p:nvPr/>
        </p:nvPicPr>
        <p:blipFill>
          <a:blip r:embed="rId2"/>
          <a:stretch>
            <a:fillRect/>
          </a:stretch>
        </p:blipFill>
        <p:spPr>
          <a:xfrm>
            <a:off x="334196" y="190865"/>
            <a:ext cx="1566808" cy="1322947"/>
          </a:xfrm>
          <a:prstGeom prst="rect">
            <a:avLst/>
          </a:prstGeom>
        </p:spPr>
      </p:pic>
      <p:pic>
        <p:nvPicPr>
          <p:cNvPr id="4" name="図 3">
            <a:extLst>
              <a:ext uri="{FF2B5EF4-FFF2-40B4-BE49-F238E27FC236}">
                <a16:creationId xmlns:a16="http://schemas.microsoft.com/office/drawing/2014/main" id="{B81638E8-9797-4170-84A6-CE742438B8B9}"/>
              </a:ext>
            </a:extLst>
          </p:cNvPr>
          <p:cNvPicPr>
            <a:picLocks noChangeAspect="1"/>
          </p:cNvPicPr>
          <p:nvPr/>
        </p:nvPicPr>
        <p:blipFill>
          <a:blip r:embed="rId3"/>
          <a:stretch>
            <a:fillRect/>
          </a:stretch>
        </p:blipFill>
        <p:spPr>
          <a:xfrm>
            <a:off x="8686802" y="343340"/>
            <a:ext cx="2751415" cy="2038995"/>
          </a:xfrm>
          <a:prstGeom prst="rect">
            <a:avLst/>
          </a:prstGeom>
        </p:spPr>
      </p:pic>
      <p:sp>
        <p:nvSpPr>
          <p:cNvPr id="5" name="正方形/長方形 4">
            <a:extLst>
              <a:ext uri="{FF2B5EF4-FFF2-40B4-BE49-F238E27FC236}">
                <a16:creationId xmlns:a16="http://schemas.microsoft.com/office/drawing/2014/main" id="{3A8AF218-0DAD-4494-912B-986E4C0FABE8}"/>
              </a:ext>
            </a:extLst>
          </p:cNvPr>
          <p:cNvSpPr/>
          <p:nvPr/>
        </p:nvSpPr>
        <p:spPr>
          <a:xfrm>
            <a:off x="8440107" y="2637473"/>
            <a:ext cx="3070071"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毎週金曜日はどいね☆原発</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6" name="図 5">
            <a:extLst>
              <a:ext uri="{FF2B5EF4-FFF2-40B4-BE49-F238E27FC236}">
                <a16:creationId xmlns:a16="http://schemas.microsoft.com/office/drawing/2014/main" id="{473E7379-E754-46BB-BB56-7B09736EDC72}"/>
              </a:ext>
            </a:extLst>
          </p:cNvPr>
          <p:cNvPicPr>
            <a:picLocks noChangeAspect="1"/>
          </p:cNvPicPr>
          <p:nvPr/>
        </p:nvPicPr>
        <p:blipFill>
          <a:blip r:embed="rId4"/>
          <a:stretch>
            <a:fillRect/>
          </a:stretch>
        </p:blipFill>
        <p:spPr>
          <a:xfrm>
            <a:off x="8701374" y="3626232"/>
            <a:ext cx="3205644" cy="2105526"/>
          </a:xfrm>
          <a:prstGeom prst="rect">
            <a:avLst/>
          </a:prstGeom>
        </p:spPr>
      </p:pic>
      <p:pic>
        <p:nvPicPr>
          <p:cNvPr id="8" name="図 7">
            <a:extLst>
              <a:ext uri="{FF2B5EF4-FFF2-40B4-BE49-F238E27FC236}">
                <a16:creationId xmlns:a16="http://schemas.microsoft.com/office/drawing/2014/main" id="{A669F448-5C7E-4CEA-9086-1A242557D88D}"/>
              </a:ext>
            </a:extLst>
          </p:cNvPr>
          <p:cNvPicPr>
            <a:picLocks noChangeAspect="1"/>
          </p:cNvPicPr>
          <p:nvPr/>
        </p:nvPicPr>
        <p:blipFill>
          <a:blip r:embed="rId5"/>
          <a:stretch>
            <a:fillRect/>
          </a:stretch>
        </p:blipFill>
        <p:spPr>
          <a:xfrm>
            <a:off x="4260004" y="964452"/>
            <a:ext cx="3847554" cy="2835765"/>
          </a:xfrm>
          <a:prstGeom prst="rect">
            <a:avLst/>
          </a:prstGeom>
        </p:spPr>
      </p:pic>
      <p:sp>
        <p:nvSpPr>
          <p:cNvPr id="9" name="正方形/長方形 8">
            <a:extLst>
              <a:ext uri="{FF2B5EF4-FFF2-40B4-BE49-F238E27FC236}">
                <a16:creationId xmlns:a16="http://schemas.microsoft.com/office/drawing/2014/main" id="{418911E5-C67D-43CD-A3E7-FDBC7F4D3D51}"/>
              </a:ext>
            </a:extLst>
          </p:cNvPr>
          <p:cNvSpPr/>
          <p:nvPr/>
        </p:nvSpPr>
        <p:spPr>
          <a:xfrm>
            <a:off x="4050596" y="4152459"/>
            <a:ext cx="4685898"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２０１６年１月１２日　予算要望書を提出</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11" name="図 10">
            <a:extLst>
              <a:ext uri="{FF2B5EF4-FFF2-40B4-BE49-F238E27FC236}">
                <a16:creationId xmlns:a16="http://schemas.microsoft.com/office/drawing/2014/main" id="{D4813858-4F4E-4AB3-B548-C364AAF4FE09}"/>
              </a:ext>
            </a:extLst>
          </p:cNvPr>
          <p:cNvPicPr>
            <a:picLocks noChangeAspect="1"/>
          </p:cNvPicPr>
          <p:nvPr/>
        </p:nvPicPr>
        <p:blipFill>
          <a:blip r:embed="rId6"/>
          <a:stretch>
            <a:fillRect/>
          </a:stretch>
        </p:blipFill>
        <p:spPr>
          <a:xfrm>
            <a:off x="284982" y="4077518"/>
            <a:ext cx="3374717" cy="2211488"/>
          </a:xfrm>
          <a:prstGeom prst="rect">
            <a:avLst/>
          </a:prstGeom>
        </p:spPr>
      </p:pic>
      <p:sp>
        <p:nvSpPr>
          <p:cNvPr id="12" name="正方形/長方形 11">
            <a:extLst>
              <a:ext uri="{FF2B5EF4-FFF2-40B4-BE49-F238E27FC236}">
                <a16:creationId xmlns:a16="http://schemas.microsoft.com/office/drawing/2014/main" id="{0831642A-F251-4B71-AD22-5293D4B056A8}"/>
              </a:ext>
            </a:extLst>
          </p:cNvPr>
          <p:cNvSpPr/>
          <p:nvPr/>
        </p:nvSpPr>
        <p:spPr>
          <a:xfrm>
            <a:off x="125992" y="6332974"/>
            <a:ext cx="5559535"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２０１６年１月　ごみ有料化反対の署名第一弾提出</a:t>
            </a:r>
            <a:r>
              <a:rPr lang="ja-JP" altLang="en-US" b="1" dirty="0">
                <a:latin typeface="UD デジタル 教科書体 N-B" panose="02020700000000000000" pitchFamily="17" charset="-128"/>
                <a:ea typeface="UD デジタル 教科書体 N-B" panose="02020700000000000000" pitchFamily="17" charset="-128"/>
              </a:rPr>
              <a:t> </a:t>
            </a:r>
          </a:p>
        </p:txBody>
      </p:sp>
      <p:sp>
        <p:nvSpPr>
          <p:cNvPr id="13" name="正方形/長方形 12">
            <a:extLst>
              <a:ext uri="{FF2B5EF4-FFF2-40B4-BE49-F238E27FC236}">
                <a16:creationId xmlns:a16="http://schemas.microsoft.com/office/drawing/2014/main" id="{EFB9F2BC-B5D2-4088-89BA-13C49C669715}"/>
              </a:ext>
            </a:extLst>
          </p:cNvPr>
          <p:cNvSpPr/>
          <p:nvPr/>
        </p:nvSpPr>
        <p:spPr>
          <a:xfrm>
            <a:off x="125992" y="1641503"/>
            <a:ext cx="3945494" cy="2308324"/>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２０１５年　１２月議会質問</a:t>
            </a:r>
          </a:p>
          <a:p>
            <a:r>
              <a:rPr lang="ja-JP" altLang="en-US" dirty="0">
                <a:latin typeface="UD デジタル 教科書体 N-B" panose="02020700000000000000" pitchFamily="17" charset="-128"/>
                <a:ea typeface="UD デジタル 教科書体 N-B" panose="02020700000000000000" pitchFamily="17" charset="-128"/>
              </a:rPr>
              <a:t>①戦争法廃止と平和を守る取り組み　　　　　</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について</a:t>
            </a:r>
          </a:p>
          <a:p>
            <a:r>
              <a:rPr lang="ja-JP" altLang="en-US" dirty="0">
                <a:latin typeface="UD デジタル 教科書体 N-B" panose="02020700000000000000" pitchFamily="17" charset="-128"/>
                <a:ea typeface="UD デジタル 教科書体 N-B" panose="02020700000000000000" pitchFamily="17" charset="-128"/>
              </a:rPr>
              <a:t>②消費増税や地方創生では、市民生活も地域経済もよくならない</a:t>
            </a:r>
          </a:p>
          <a:p>
            <a:r>
              <a:rPr lang="ja-JP" altLang="en-US" dirty="0">
                <a:latin typeface="UD デジタル 教科書体 N-B" panose="02020700000000000000" pitchFamily="17" charset="-128"/>
                <a:ea typeface="UD デジタル 教科書体 N-B" panose="02020700000000000000" pitchFamily="17" charset="-128"/>
              </a:rPr>
              <a:t>③家庭ごみの有料化はやめて本当の環境施策を</a:t>
            </a:r>
          </a:p>
          <a:p>
            <a:r>
              <a:rPr lang="ja-JP" altLang="en-US" dirty="0">
                <a:latin typeface="UD デジタル 教科書体 N-B" panose="02020700000000000000" pitchFamily="17" charset="-128"/>
                <a:ea typeface="UD デジタル 教科書体 N-B" panose="02020700000000000000" pitchFamily="17" charset="-128"/>
              </a:rPr>
              <a:t>④学童保育の困難解決を</a:t>
            </a:r>
          </a:p>
        </p:txBody>
      </p:sp>
      <p:sp>
        <p:nvSpPr>
          <p:cNvPr id="14" name="正方形/長方形 13">
            <a:extLst>
              <a:ext uri="{FF2B5EF4-FFF2-40B4-BE49-F238E27FC236}">
                <a16:creationId xmlns:a16="http://schemas.microsoft.com/office/drawing/2014/main" id="{FD147AB0-1695-4FF2-835C-CAA80CC5103D}"/>
              </a:ext>
            </a:extLst>
          </p:cNvPr>
          <p:cNvSpPr/>
          <p:nvPr/>
        </p:nvSpPr>
        <p:spPr>
          <a:xfrm>
            <a:off x="5970008" y="5893548"/>
            <a:ext cx="6096000" cy="369332"/>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医療生協田上支部のみなさんとごみステーション調査</a:t>
            </a:r>
            <a:endParaRPr lang="en-US" altLang="ja-JP" b="1"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056572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38751FA-DC6F-4870-8247-481CB04E7EF3}"/>
              </a:ext>
            </a:extLst>
          </p:cNvPr>
          <p:cNvPicPr>
            <a:picLocks noChangeAspect="1"/>
          </p:cNvPicPr>
          <p:nvPr/>
        </p:nvPicPr>
        <p:blipFill>
          <a:blip r:embed="rId2"/>
          <a:stretch>
            <a:fillRect/>
          </a:stretch>
        </p:blipFill>
        <p:spPr>
          <a:xfrm>
            <a:off x="5169673" y="558812"/>
            <a:ext cx="3542083" cy="2481287"/>
          </a:xfrm>
          <a:prstGeom prst="rect">
            <a:avLst/>
          </a:prstGeom>
        </p:spPr>
      </p:pic>
      <p:sp>
        <p:nvSpPr>
          <p:cNvPr id="4" name="正方形/長方形 3">
            <a:extLst>
              <a:ext uri="{FF2B5EF4-FFF2-40B4-BE49-F238E27FC236}">
                <a16:creationId xmlns:a16="http://schemas.microsoft.com/office/drawing/2014/main" id="{D400E385-24B9-41FF-BF71-6A3371AA1F1B}"/>
              </a:ext>
            </a:extLst>
          </p:cNvPr>
          <p:cNvSpPr/>
          <p:nvPr/>
        </p:nvSpPr>
        <p:spPr>
          <a:xfrm>
            <a:off x="3989740" y="3207675"/>
            <a:ext cx="4916731"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第二庁舎建設の見直しについても声が高まる</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5" name="図 4">
            <a:extLst>
              <a:ext uri="{FF2B5EF4-FFF2-40B4-BE49-F238E27FC236}">
                <a16:creationId xmlns:a16="http://schemas.microsoft.com/office/drawing/2014/main" id="{30E0CF98-E152-4C6B-92DE-73DE9D6EE595}"/>
              </a:ext>
            </a:extLst>
          </p:cNvPr>
          <p:cNvPicPr>
            <a:picLocks noChangeAspect="1"/>
          </p:cNvPicPr>
          <p:nvPr/>
        </p:nvPicPr>
        <p:blipFill>
          <a:blip r:embed="rId3"/>
          <a:stretch>
            <a:fillRect/>
          </a:stretch>
        </p:blipFill>
        <p:spPr>
          <a:xfrm>
            <a:off x="5323584" y="3532837"/>
            <a:ext cx="3435406" cy="2385362"/>
          </a:xfrm>
          <a:prstGeom prst="rect">
            <a:avLst/>
          </a:prstGeom>
        </p:spPr>
      </p:pic>
      <p:pic>
        <p:nvPicPr>
          <p:cNvPr id="6" name="図 5">
            <a:extLst>
              <a:ext uri="{FF2B5EF4-FFF2-40B4-BE49-F238E27FC236}">
                <a16:creationId xmlns:a16="http://schemas.microsoft.com/office/drawing/2014/main" id="{5688EF47-8AC3-4589-9C57-C1DBEF28814A}"/>
              </a:ext>
            </a:extLst>
          </p:cNvPr>
          <p:cNvPicPr>
            <a:picLocks noChangeAspect="1"/>
          </p:cNvPicPr>
          <p:nvPr/>
        </p:nvPicPr>
        <p:blipFill>
          <a:blip r:embed="rId4"/>
          <a:stretch>
            <a:fillRect/>
          </a:stretch>
        </p:blipFill>
        <p:spPr>
          <a:xfrm>
            <a:off x="1029778" y="2174580"/>
            <a:ext cx="2749534" cy="3261643"/>
          </a:xfrm>
          <a:prstGeom prst="rect">
            <a:avLst/>
          </a:prstGeom>
        </p:spPr>
      </p:pic>
      <p:sp>
        <p:nvSpPr>
          <p:cNvPr id="7" name="正方形/長方形 6">
            <a:extLst>
              <a:ext uri="{FF2B5EF4-FFF2-40B4-BE49-F238E27FC236}">
                <a16:creationId xmlns:a16="http://schemas.microsoft.com/office/drawing/2014/main" id="{8D2141B9-1B81-4F4E-962C-B7648642B3A8}"/>
              </a:ext>
            </a:extLst>
          </p:cNvPr>
          <p:cNvSpPr/>
          <p:nvPr/>
        </p:nvSpPr>
        <p:spPr>
          <a:xfrm>
            <a:off x="159232" y="5990476"/>
            <a:ext cx="5790368"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２０１６年２月　市議員団でごみ有料化パンフを作成</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8" name="図 7">
            <a:extLst>
              <a:ext uri="{FF2B5EF4-FFF2-40B4-BE49-F238E27FC236}">
                <a16:creationId xmlns:a16="http://schemas.microsoft.com/office/drawing/2014/main" id="{3D15711B-C166-4AF5-9239-B18112E02154}"/>
              </a:ext>
            </a:extLst>
          </p:cNvPr>
          <p:cNvPicPr>
            <a:picLocks noChangeAspect="1"/>
          </p:cNvPicPr>
          <p:nvPr/>
        </p:nvPicPr>
        <p:blipFill>
          <a:blip r:embed="rId5"/>
          <a:stretch>
            <a:fillRect/>
          </a:stretch>
        </p:blipFill>
        <p:spPr>
          <a:xfrm>
            <a:off x="9067206" y="2480990"/>
            <a:ext cx="2877561" cy="1896020"/>
          </a:xfrm>
          <a:prstGeom prst="rect">
            <a:avLst/>
          </a:prstGeom>
        </p:spPr>
      </p:pic>
      <p:sp>
        <p:nvSpPr>
          <p:cNvPr id="9" name="正方形/長方形 8">
            <a:extLst>
              <a:ext uri="{FF2B5EF4-FFF2-40B4-BE49-F238E27FC236}">
                <a16:creationId xmlns:a16="http://schemas.microsoft.com/office/drawing/2014/main" id="{9521E90F-8D41-4403-99F3-F7D7B174BE3F}"/>
              </a:ext>
            </a:extLst>
          </p:cNvPr>
          <p:cNvSpPr/>
          <p:nvPr/>
        </p:nvSpPr>
        <p:spPr>
          <a:xfrm>
            <a:off x="9822475" y="4994869"/>
            <a:ext cx="1958846" cy="923330"/>
          </a:xfrm>
          <a:prstGeom prst="rect">
            <a:avLst/>
          </a:prstGeom>
        </p:spPr>
        <p:txBody>
          <a:bodyPr wrap="squar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２０１６年２月　地域の味噌作りに参加</a:t>
            </a:r>
            <a:r>
              <a:rPr lang="ja-JP" altLang="en-US" b="1" dirty="0">
                <a:latin typeface="UD デジタル 教科書体 N-B" panose="02020700000000000000" pitchFamily="17" charset="-128"/>
                <a:ea typeface="UD デジタル 教科書体 N-B" panose="02020700000000000000" pitchFamily="17" charset="-128"/>
              </a:rPr>
              <a:t> </a:t>
            </a:r>
          </a:p>
        </p:txBody>
      </p:sp>
      <p:sp>
        <p:nvSpPr>
          <p:cNvPr id="10" name="正方形/長方形 9">
            <a:extLst>
              <a:ext uri="{FF2B5EF4-FFF2-40B4-BE49-F238E27FC236}">
                <a16:creationId xmlns:a16="http://schemas.microsoft.com/office/drawing/2014/main" id="{F30EF213-E941-41A0-914D-F7022709A9C0}"/>
              </a:ext>
            </a:extLst>
          </p:cNvPr>
          <p:cNvSpPr/>
          <p:nvPr/>
        </p:nvSpPr>
        <p:spPr>
          <a:xfrm>
            <a:off x="88937" y="336466"/>
            <a:ext cx="5162350" cy="1754326"/>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２０１６年　</a:t>
            </a:r>
            <a:r>
              <a:rPr lang="en-US" altLang="ja-JP" b="1" dirty="0">
                <a:latin typeface="UD デジタル 教科書体 N-B" panose="02020700000000000000" pitchFamily="17" charset="-128"/>
                <a:ea typeface="UD デジタル 教科書体 N-B" panose="02020700000000000000" pitchFamily="17" charset="-128"/>
              </a:rPr>
              <a:t>1</a:t>
            </a:r>
            <a:r>
              <a:rPr lang="ja-JP" altLang="en-US" b="1" dirty="0">
                <a:latin typeface="UD デジタル 教科書体 N-B" panose="02020700000000000000" pitchFamily="17" charset="-128"/>
                <a:ea typeface="UD デジタル 教科書体 N-B" panose="02020700000000000000" pitchFamily="17" charset="-128"/>
              </a:rPr>
              <a:t>月２２日	</a:t>
            </a:r>
            <a:r>
              <a:rPr lang="ja-JP" altLang="en-US" dirty="0">
                <a:latin typeface="UD デジタル 教科書体 N-B" panose="02020700000000000000" pitchFamily="17" charset="-128"/>
                <a:ea typeface="UD デジタル 教科書体 N-B" panose="02020700000000000000" pitchFamily="17" charset="-128"/>
              </a:rPr>
              <a:t>		</a:t>
            </a:r>
          </a:p>
          <a:p>
            <a:r>
              <a:rPr lang="ja-JP" altLang="en-US" dirty="0">
                <a:latin typeface="UD デジタル 教科書体 N-B" panose="02020700000000000000" pitchFamily="17" charset="-128"/>
                <a:ea typeface="UD デジタル 教科書体 N-B" panose="02020700000000000000" pitchFamily="17" charset="-128"/>
              </a:rPr>
              <a:t>　議員報酬について、わが共産党を除くすべての会派の意向により「引き上げ」という見直し方向で、市長に申し入れを文章がまとまる。			</a:t>
            </a:r>
          </a:p>
          <a:p>
            <a:r>
              <a:rPr lang="ja-JP" altLang="en-US" dirty="0">
                <a:latin typeface="UD デジタル 教科書体 N-B" panose="02020700000000000000" pitchFamily="17" charset="-128"/>
                <a:ea typeface="UD デジタル 教科書体 N-B" panose="02020700000000000000" pitchFamily="17" charset="-128"/>
              </a:rPr>
              <a:t>			</a:t>
            </a:r>
          </a:p>
        </p:txBody>
      </p:sp>
    </p:spTree>
    <p:extLst>
      <p:ext uri="{BB962C8B-B14F-4D97-AF65-F5344CB8AC3E}">
        <p14:creationId xmlns:p14="http://schemas.microsoft.com/office/powerpoint/2010/main" val="654286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5066662-EC78-4217-B4B0-DE6429209254}"/>
              </a:ext>
            </a:extLst>
          </p:cNvPr>
          <p:cNvSpPr/>
          <p:nvPr/>
        </p:nvSpPr>
        <p:spPr>
          <a:xfrm>
            <a:off x="458553" y="581500"/>
            <a:ext cx="5354855" cy="1200329"/>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２０１６年３月議会　連合審査会</a:t>
            </a:r>
          </a:p>
          <a:p>
            <a:endParaRPr lang="ja-JP" altLang="en-US"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①金沢美術工芸大学と市内大学生の支援について</a:t>
            </a:r>
          </a:p>
          <a:p>
            <a:r>
              <a:rPr lang="ja-JP" altLang="en-US" dirty="0">
                <a:latin typeface="UD デジタル 教科書体 N-B" panose="02020700000000000000" pitchFamily="17" charset="-128"/>
                <a:ea typeface="UD デジタル 教科書体 N-B" panose="02020700000000000000" pitchFamily="17" charset="-128"/>
              </a:rPr>
              <a:t>②家庭ごみの有料化について</a:t>
            </a:r>
          </a:p>
        </p:txBody>
      </p:sp>
      <p:pic>
        <p:nvPicPr>
          <p:cNvPr id="3" name="図 2">
            <a:extLst>
              <a:ext uri="{FF2B5EF4-FFF2-40B4-BE49-F238E27FC236}">
                <a16:creationId xmlns:a16="http://schemas.microsoft.com/office/drawing/2014/main" id="{E969AA73-366B-4859-B500-82F0D8830A7B}"/>
              </a:ext>
            </a:extLst>
          </p:cNvPr>
          <p:cNvPicPr>
            <a:picLocks noChangeAspect="1"/>
          </p:cNvPicPr>
          <p:nvPr/>
        </p:nvPicPr>
        <p:blipFill>
          <a:blip r:embed="rId2"/>
          <a:stretch>
            <a:fillRect/>
          </a:stretch>
        </p:blipFill>
        <p:spPr>
          <a:xfrm>
            <a:off x="8177268" y="284205"/>
            <a:ext cx="3556179" cy="2338206"/>
          </a:xfrm>
          <a:prstGeom prst="rect">
            <a:avLst/>
          </a:prstGeom>
        </p:spPr>
      </p:pic>
      <p:pic>
        <p:nvPicPr>
          <p:cNvPr id="4" name="図 3">
            <a:extLst>
              <a:ext uri="{FF2B5EF4-FFF2-40B4-BE49-F238E27FC236}">
                <a16:creationId xmlns:a16="http://schemas.microsoft.com/office/drawing/2014/main" id="{0B38C57E-82AB-4076-9C68-85A16D226F47}"/>
              </a:ext>
            </a:extLst>
          </p:cNvPr>
          <p:cNvPicPr>
            <a:picLocks noChangeAspect="1"/>
          </p:cNvPicPr>
          <p:nvPr/>
        </p:nvPicPr>
        <p:blipFill>
          <a:blip r:embed="rId3"/>
          <a:stretch>
            <a:fillRect/>
          </a:stretch>
        </p:blipFill>
        <p:spPr>
          <a:xfrm>
            <a:off x="5740187" y="267719"/>
            <a:ext cx="2291567" cy="1595310"/>
          </a:xfrm>
          <a:prstGeom prst="rect">
            <a:avLst/>
          </a:prstGeom>
        </p:spPr>
      </p:pic>
      <p:pic>
        <p:nvPicPr>
          <p:cNvPr id="5" name="図 4">
            <a:extLst>
              <a:ext uri="{FF2B5EF4-FFF2-40B4-BE49-F238E27FC236}">
                <a16:creationId xmlns:a16="http://schemas.microsoft.com/office/drawing/2014/main" id="{05F5C0F1-EC2F-45BD-A834-CC896BA85C92}"/>
              </a:ext>
            </a:extLst>
          </p:cNvPr>
          <p:cNvPicPr>
            <a:picLocks noChangeAspect="1"/>
          </p:cNvPicPr>
          <p:nvPr/>
        </p:nvPicPr>
        <p:blipFill>
          <a:blip r:embed="rId4"/>
          <a:stretch>
            <a:fillRect/>
          </a:stretch>
        </p:blipFill>
        <p:spPr>
          <a:xfrm>
            <a:off x="9279400" y="3161898"/>
            <a:ext cx="1993565" cy="2609314"/>
          </a:xfrm>
          <a:prstGeom prst="rect">
            <a:avLst/>
          </a:prstGeom>
        </p:spPr>
      </p:pic>
      <p:sp>
        <p:nvSpPr>
          <p:cNvPr id="6" name="正方形/長方形 5">
            <a:extLst>
              <a:ext uri="{FF2B5EF4-FFF2-40B4-BE49-F238E27FC236}">
                <a16:creationId xmlns:a16="http://schemas.microsoft.com/office/drawing/2014/main" id="{F26CD39A-7A0C-4512-8EEF-CAE054D32D5B}"/>
              </a:ext>
            </a:extLst>
          </p:cNvPr>
          <p:cNvSpPr/>
          <p:nvPr/>
        </p:nvSpPr>
        <p:spPr>
          <a:xfrm>
            <a:off x="9455216" y="6204463"/>
            <a:ext cx="1685077" cy="369332"/>
          </a:xfrm>
          <a:prstGeom prst="rect">
            <a:avLst/>
          </a:prstGeom>
        </p:spPr>
        <p:txBody>
          <a:bodyPr wrap="none">
            <a:spAutoFit/>
          </a:bodyPr>
          <a:lstStyle/>
          <a:p>
            <a:r>
              <a:rPr lang="ja-JP" altLang="en-US" b="1" dirty="0">
                <a:solidFill>
                  <a:srgbClr val="000000"/>
                </a:solidFill>
                <a:latin typeface="UD デジタル 教科書体 N-B" panose="02020700000000000000" pitchFamily="17" charset="-128"/>
                <a:ea typeface="UD デジタル 教科書体 N-B" panose="02020700000000000000" pitchFamily="17" charset="-128"/>
              </a:rPr>
              <a:t>朝宣伝の様子</a:t>
            </a:r>
            <a:r>
              <a:rPr lang="ja-JP" altLang="en-US" b="1" dirty="0">
                <a:latin typeface="UD デジタル 教科書体 N-B" panose="02020700000000000000" pitchFamily="17" charset="-128"/>
                <a:ea typeface="UD デジタル 教科書体 N-B" panose="02020700000000000000" pitchFamily="17" charset="-128"/>
              </a:rPr>
              <a:t> </a:t>
            </a:r>
          </a:p>
        </p:txBody>
      </p:sp>
      <p:pic>
        <p:nvPicPr>
          <p:cNvPr id="7" name="図 6">
            <a:extLst>
              <a:ext uri="{FF2B5EF4-FFF2-40B4-BE49-F238E27FC236}">
                <a16:creationId xmlns:a16="http://schemas.microsoft.com/office/drawing/2014/main" id="{DFD2A3A8-073B-431F-A2A9-5FC124D06B1B}"/>
              </a:ext>
            </a:extLst>
          </p:cNvPr>
          <p:cNvPicPr>
            <a:picLocks noChangeAspect="1"/>
          </p:cNvPicPr>
          <p:nvPr/>
        </p:nvPicPr>
        <p:blipFill>
          <a:blip r:embed="rId5"/>
          <a:stretch>
            <a:fillRect/>
          </a:stretch>
        </p:blipFill>
        <p:spPr>
          <a:xfrm>
            <a:off x="3971341" y="2430782"/>
            <a:ext cx="2669379" cy="4271007"/>
          </a:xfrm>
          <a:prstGeom prst="rect">
            <a:avLst/>
          </a:prstGeom>
        </p:spPr>
      </p:pic>
      <p:sp>
        <p:nvSpPr>
          <p:cNvPr id="9" name="正方形/長方形 8">
            <a:extLst>
              <a:ext uri="{FF2B5EF4-FFF2-40B4-BE49-F238E27FC236}">
                <a16:creationId xmlns:a16="http://schemas.microsoft.com/office/drawing/2014/main" id="{38DA02EC-7800-4F8B-8C4A-F7E24BC7A388}"/>
              </a:ext>
            </a:extLst>
          </p:cNvPr>
          <p:cNvSpPr/>
          <p:nvPr/>
        </p:nvSpPr>
        <p:spPr>
          <a:xfrm>
            <a:off x="6885970" y="3862137"/>
            <a:ext cx="2179772" cy="2031325"/>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２０１６年６月</a:t>
            </a:r>
            <a:endParaRPr lang="en-US" altLang="ja-JP" b="1" dirty="0">
              <a:latin typeface="UD デジタル 教科書体 N-B" panose="02020700000000000000" pitchFamily="17" charset="-128"/>
              <a:ea typeface="UD デジタル 教科書体 N-B" panose="02020700000000000000" pitchFamily="17" charset="-128"/>
            </a:endParaRPr>
          </a:p>
          <a:p>
            <a:r>
              <a:rPr lang="ja-JP" altLang="en-US" b="1" dirty="0">
                <a:latin typeface="UD デジタル 教科書体 N-B" panose="02020700000000000000" pitchFamily="17" charset="-128"/>
                <a:ea typeface="UD デジタル 教科書体 N-B" panose="02020700000000000000" pitchFamily="17" charset="-128"/>
              </a:rPr>
              <a:t>第二庁舎の議会棟と地下通路の建設中止を求める署名開始</a:t>
            </a:r>
            <a:r>
              <a:rPr lang="en-US" altLang="ja-JP" b="1" dirty="0">
                <a:latin typeface="UD デジタル 教科書体 N-B" panose="02020700000000000000" pitchFamily="17" charset="-128"/>
                <a:ea typeface="UD デジタル 教科書体 N-B" panose="02020700000000000000" pitchFamily="17" charset="-128"/>
              </a:rPr>
              <a:t>		</a:t>
            </a:r>
          </a:p>
          <a:p>
            <a:r>
              <a:rPr lang="en-US" altLang="ja-JP" dirty="0">
                <a:latin typeface="UD デジタル 教科書体 N-B" panose="02020700000000000000" pitchFamily="17" charset="-128"/>
                <a:ea typeface="UD デジタル 教科書体 N-B" panose="02020700000000000000" pitchFamily="17" charset="-128"/>
              </a:rPr>
              <a:t>		</a:t>
            </a:r>
          </a:p>
          <a:p>
            <a:r>
              <a:rPr lang="en-US" altLang="ja-JP" dirty="0">
                <a:latin typeface="UD デジタル 教科書体 N-B" panose="02020700000000000000" pitchFamily="17" charset="-128"/>
                <a:ea typeface="UD デジタル 教科書体 N-B" panose="02020700000000000000" pitchFamily="17" charset="-128"/>
              </a:rPr>
              <a:t>		</a:t>
            </a:r>
          </a:p>
        </p:txBody>
      </p:sp>
      <p:pic>
        <p:nvPicPr>
          <p:cNvPr id="10" name="図 9">
            <a:extLst>
              <a:ext uri="{FF2B5EF4-FFF2-40B4-BE49-F238E27FC236}">
                <a16:creationId xmlns:a16="http://schemas.microsoft.com/office/drawing/2014/main" id="{FF7E34C4-25C6-41B3-8663-2F8101765CD1}"/>
              </a:ext>
            </a:extLst>
          </p:cNvPr>
          <p:cNvPicPr>
            <a:picLocks noChangeAspect="1"/>
          </p:cNvPicPr>
          <p:nvPr/>
        </p:nvPicPr>
        <p:blipFill>
          <a:blip r:embed="rId6"/>
          <a:stretch>
            <a:fillRect/>
          </a:stretch>
        </p:blipFill>
        <p:spPr>
          <a:xfrm>
            <a:off x="491495" y="1949040"/>
            <a:ext cx="3031351" cy="2115535"/>
          </a:xfrm>
          <a:prstGeom prst="rect">
            <a:avLst/>
          </a:prstGeom>
        </p:spPr>
      </p:pic>
      <p:pic>
        <p:nvPicPr>
          <p:cNvPr id="11" name="図 10">
            <a:extLst>
              <a:ext uri="{FF2B5EF4-FFF2-40B4-BE49-F238E27FC236}">
                <a16:creationId xmlns:a16="http://schemas.microsoft.com/office/drawing/2014/main" id="{6608A195-D84E-4BA5-9E77-A5A24CE70E56}"/>
              </a:ext>
            </a:extLst>
          </p:cNvPr>
          <p:cNvPicPr>
            <a:picLocks noChangeAspect="1"/>
          </p:cNvPicPr>
          <p:nvPr/>
        </p:nvPicPr>
        <p:blipFill>
          <a:blip r:embed="rId7"/>
          <a:stretch>
            <a:fillRect/>
          </a:stretch>
        </p:blipFill>
        <p:spPr>
          <a:xfrm>
            <a:off x="540022" y="4566284"/>
            <a:ext cx="2982823" cy="2115535"/>
          </a:xfrm>
          <a:prstGeom prst="rect">
            <a:avLst/>
          </a:prstGeom>
        </p:spPr>
      </p:pic>
      <p:sp>
        <p:nvSpPr>
          <p:cNvPr id="12" name="正方形/長方形 11">
            <a:extLst>
              <a:ext uri="{FF2B5EF4-FFF2-40B4-BE49-F238E27FC236}">
                <a16:creationId xmlns:a16="http://schemas.microsoft.com/office/drawing/2014/main" id="{B3793E53-5F30-42A6-A6F7-5DF332F641FC}"/>
              </a:ext>
            </a:extLst>
          </p:cNvPr>
          <p:cNvSpPr/>
          <p:nvPr/>
        </p:nvSpPr>
        <p:spPr>
          <a:xfrm>
            <a:off x="919035" y="4173341"/>
            <a:ext cx="2031325" cy="369332"/>
          </a:xfrm>
          <a:prstGeom prst="rect">
            <a:avLst/>
          </a:prstGeom>
        </p:spPr>
        <p:txBody>
          <a:bodyPr wrap="none">
            <a:spAutoFit/>
          </a:bodyPr>
          <a:lstStyle/>
          <a:p>
            <a:r>
              <a:rPr lang="ja-JP" altLang="en-US" b="1" dirty="0" err="1">
                <a:latin typeface="UD デジタル 教科書体 N-B" panose="02020700000000000000" pitchFamily="17" charset="-128"/>
                <a:ea typeface="UD デジタル 教科書体 N-B" panose="02020700000000000000" pitchFamily="17" charset="-128"/>
              </a:rPr>
              <a:t>みよみよ</a:t>
            </a:r>
            <a:r>
              <a:rPr lang="ja-JP" altLang="en-US" b="1" dirty="0">
                <a:latin typeface="UD デジタル 教科書体 N-B" panose="02020700000000000000" pitchFamily="17" charset="-128"/>
                <a:ea typeface="UD デジタル 教科書体 N-B" panose="02020700000000000000" pitchFamily="17" charset="-128"/>
              </a:rPr>
              <a:t>通信発行</a:t>
            </a:r>
          </a:p>
        </p:txBody>
      </p:sp>
    </p:spTree>
    <p:extLst>
      <p:ext uri="{BB962C8B-B14F-4D97-AF65-F5344CB8AC3E}">
        <p14:creationId xmlns:p14="http://schemas.microsoft.com/office/powerpoint/2010/main" val="2718778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1BB4AFD-0B30-4FB7-89B9-56406E087833}"/>
              </a:ext>
            </a:extLst>
          </p:cNvPr>
          <p:cNvSpPr/>
          <p:nvPr/>
        </p:nvSpPr>
        <p:spPr>
          <a:xfrm>
            <a:off x="174343" y="84546"/>
            <a:ext cx="3728185" cy="7017306"/>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２０１６年６月議会質問</a:t>
            </a:r>
            <a:endParaRPr lang="en-US" altLang="ja-JP" b="1" dirty="0">
              <a:latin typeface="UD デジタル 教科書体 N-B" panose="02020700000000000000" pitchFamily="17" charset="-128"/>
              <a:ea typeface="UD デジタル 教科書体 N-B" panose="02020700000000000000" pitchFamily="17" charset="-128"/>
            </a:endParaRPr>
          </a:p>
          <a:p>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①市長の政治姿勢について　</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アベノミクス、消費税増税再延期について　憲法、志賀原発について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②子どもの貧困体対策について　子どもの貧困対策チームについて　ひとり親家庭について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保育施策について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職員体制の充実について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学校での取り組みについて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③震災から市民を守る取り組みについて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防災計画や被害想定について　</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車での避難生活について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木造住宅の耐震化について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避難所となる学校、体育館の耐震化について　</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被災者の生活再建について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④家庭ごみの有料化について</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一部の説明会を終えた市長の認識について　</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今後の取り組みについて</a:t>
            </a:r>
            <a:r>
              <a:rPr lang="en-US" altLang="ja-JP" dirty="0">
                <a:latin typeface="UD デジタル 教科書体 N-B" panose="02020700000000000000" pitchFamily="17" charset="-128"/>
                <a:ea typeface="UD デジタル 教科書体 N-B" panose="02020700000000000000" pitchFamily="17" charset="-128"/>
              </a:rPr>
              <a:t>				</a:t>
            </a:r>
          </a:p>
        </p:txBody>
      </p:sp>
      <p:pic>
        <p:nvPicPr>
          <p:cNvPr id="3" name="図 2">
            <a:extLst>
              <a:ext uri="{FF2B5EF4-FFF2-40B4-BE49-F238E27FC236}">
                <a16:creationId xmlns:a16="http://schemas.microsoft.com/office/drawing/2014/main" id="{3E847083-3918-40D4-BE79-AEA7D95C22F8}"/>
              </a:ext>
            </a:extLst>
          </p:cNvPr>
          <p:cNvPicPr>
            <a:picLocks noChangeAspect="1"/>
          </p:cNvPicPr>
          <p:nvPr/>
        </p:nvPicPr>
        <p:blipFill>
          <a:blip r:embed="rId2"/>
          <a:stretch>
            <a:fillRect/>
          </a:stretch>
        </p:blipFill>
        <p:spPr>
          <a:xfrm>
            <a:off x="8171385" y="1023699"/>
            <a:ext cx="3279932" cy="2481287"/>
          </a:xfrm>
          <a:prstGeom prst="rect">
            <a:avLst/>
          </a:prstGeom>
        </p:spPr>
      </p:pic>
      <p:sp>
        <p:nvSpPr>
          <p:cNvPr id="4" name="正方形/長方形 3">
            <a:extLst>
              <a:ext uri="{FF2B5EF4-FFF2-40B4-BE49-F238E27FC236}">
                <a16:creationId xmlns:a16="http://schemas.microsoft.com/office/drawing/2014/main" id="{13216404-F60B-4D89-8593-AF1F5BC982E6}"/>
              </a:ext>
            </a:extLst>
          </p:cNvPr>
          <p:cNvSpPr/>
          <p:nvPr/>
        </p:nvSpPr>
        <p:spPr>
          <a:xfrm>
            <a:off x="7283116" y="237507"/>
            <a:ext cx="4392328" cy="923330"/>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２０１６年８月　</a:t>
            </a:r>
            <a:endParaRPr lang="en-US" altLang="ja-JP" b="1" dirty="0">
              <a:latin typeface="UD デジタル 教科書体 N-B" panose="02020700000000000000" pitchFamily="17" charset="-128"/>
              <a:ea typeface="UD デジタル 教科書体 N-B" panose="02020700000000000000" pitchFamily="17" charset="-128"/>
            </a:endParaRPr>
          </a:p>
          <a:p>
            <a:r>
              <a:rPr lang="ja-JP" altLang="en-US" b="1" dirty="0">
                <a:latin typeface="UD デジタル 教科書体 N-B" panose="02020700000000000000" pitchFamily="17" charset="-128"/>
                <a:ea typeface="UD デジタル 教科書体 N-B" panose="02020700000000000000" pitchFamily="17" charset="-128"/>
              </a:rPr>
              <a:t>第二庁舎建設に上空通路という提案が！		</a:t>
            </a:r>
          </a:p>
        </p:txBody>
      </p:sp>
      <p:pic>
        <p:nvPicPr>
          <p:cNvPr id="5" name="図 4">
            <a:extLst>
              <a:ext uri="{FF2B5EF4-FFF2-40B4-BE49-F238E27FC236}">
                <a16:creationId xmlns:a16="http://schemas.microsoft.com/office/drawing/2014/main" id="{E79E1C45-9C6F-4657-A494-4C3D5EFC0278}"/>
              </a:ext>
            </a:extLst>
          </p:cNvPr>
          <p:cNvPicPr>
            <a:picLocks noChangeAspect="1"/>
          </p:cNvPicPr>
          <p:nvPr/>
        </p:nvPicPr>
        <p:blipFill>
          <a:blip r:embed="rId3"/>
          <a:stretch>
            <a:fillRect/>
          </a:stretch>
        </p:blipFill>
        <p:spPr>
          <a:xfrm>
            <a:off x="4826582" y="4264808"/>
            <a:ext cx="3537309" cy="2481286"/>
          </a:xfrm>
          <a:prstGeom prst="rect">
            <a:avLst/>
          </a:prstGeom>
        </p:spPr>
      </p:pic>
      <p:pic>
        <p:nvPicPr>
          <p:cNvPr id="6" name="図 5">
            <a:extLst>
              <a:ext uri="{FF2B5EF4-FFF2-40B4-BE49-F238E27FC236}">
                <a16:creationId xmlns:a16="http://schemas.microsoft.com/office/drawing/2014/main" id="{CC997B94-2EC8-4B94-8B95-350897F3295D}"/>
              </a:ext>
            </a:extLst>
          </p:cNvPr>
          <p:cNvPicPr>
            <a:picLocks noChangeAspect="1"/>
          </p:cNvPicPr>
          <p:nvPr/>
        </p:nvPicPr>
        <p:blipFill>
          <a:blip r:embed="rId4"/>
          <a:stretch>
            <a:fillRect/>
          </a:stretch>
        </p:blipFill>
        <p:spPr>
          <a:xfrm>
            <a:off x="8437093" y="3785866"/>
            <a:ext cx="3473654" cy="2411039"/>
          </a:xfrm>
          <a:prstGeom prst="rect">
            <a:avLst/>
          </a:prstGeom>
        </p:spPr>
      </p:pic>
      <p:sp>
        <p:nvSpPr>
          <p:cNvPr id="7" name="正方形/長方形 6">
            <a:extLst>
              <a:ext uri="{FF2B5EF4-FFF2-40B4-BE49-F238E27FC236}">
                <a16:creationId xmlns:a16="http://schemas.microsoft.com/office/drawing/2014/main" id="{2D196546-2AB7-4355-86C9-310FC18875DD}"/>
              </a:ext>
            </a:extLst>
          </p:cNvPr>
          <p:cNvSpPr/>
          <p:nvPr/>
        </p:nvSpPr>
        <p:spPr>
          <a:xfrm>
            <a:off x="9355395" y="6196906"/>
            <a:ext cx="2031325" cy="369332"/>
          </a:xfrm>
          <a:prstGeom prst="rect">
            <a:avLst/>
          </a:prstGeom>
        </p:spPr>
        <p:txBody>
          <a:bodyPr wrap="none">
            <a:spAutoFit/>
          </a:bodyPr>
          <a:lstStyle/>
          <a:p>
            <a:r>
              <a:rPr lang="ja-JP" altLang="en-US" b="1" dirty="0" err="1">
                <a:latin typeface="UD デジタル 教科書体 N-B" panose="02020700000000000000" pitchFamily="17" charset="-128"/>
                <a:ea typeface="UD デジタル 教科書体 N-B" panose="02020700000000000000" pitchFamily="17" charset="-128"/>
              </a:rPr>
              <a:t>みよみよ</a:t>
            </a:r>
            <a:r>
              <a:rPr lang="ja-JP" altLang="en-US" b="1" dirty="0">
                <a:latin typeface="UD デジタル 教科書体 N-B" panose="02020700000000000000" pitchFamily="17" charset="-128"/>
                <a:ea typeface="UD デジタル 教科書体 N-B" panose="02020700000000000000" pitchFamily="17" charset="-128"/>
              </a:rPr>
              <a:t>通信発行</a:t>
            </a:r>
          </a:p>
        </p:txBody>
      </p:sp>
      <p:pic>
        <p:nvPicPr>
          <p:cNvPr id="8" name="図 7">
            <a:extLst>
              <a:ext uri="{FF2B5EF4-FFF2-40B4-BE49-F238E27FC236}">
                <a16:creationId xmlns:a16="http://schemas.microsoft.com/office/drawing/2014/main" id="{DD26F2D9-6E16-4B48-8EFE-70F7AF650773}"/>
              </a:ext>
            </a:extLst>
          </p:cNvPr>
          <p:cNvPicPr>
            <a:picLocks noChangeAspect="1"/>
          </p:cNvPicPr>
          <p:nvPr/>
        </p:nvPicPr>
        <p:blipFill>
          <a:blip r:embed="rId5"/>
          <a:stretch>
            <a:fillRect/>
          </a:stretch>
        </p:blipFill>
        <p:spPr>
          <a:xfrm>
            <a:off x="4399458" y="1218789"/>
            <a:ext cx="2883658" cy="1896020"/>
          </a:xfrm>
          <a:prstGeom prst="rect">
            <a:avLst/>
          </a:prstGeom>
        </p:spPr>
      </p:pic>
      <p:sp>
        <p:nvSpPr>
          <p:cNvPr id="9" name="正方形/長方形 8">
            <a:extLst>
              <a:ext uri="{FF2B5EF4-FFF2-40B4-BE49-F238E27FC236}">
                <a16:creationId xmlns:a16="http://schemas.microsoft.com/office/drawing/2014/main" id="{EB4E4939-EB25-4992-955E-0F7B481AD6F4}"/>
              </a:ext>
            </a:extLst>
          </p:cNvPr>
          <p:cNvSpPr/>
          <p:nvPr/>
        </p:nvSpPr>
        <p:spPr>
          <a:xfrm>
            <a:off x="4753380" y="3284733"/>
            <a:ext cx="2679032" cy="1200329"/>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金沢市学童保育市連協のイベントに参加		</a:t>
            </a:r>
          </a:p>
          <a:p>
            <a:r>
              <a:rPr lang="ja-JP" altLang="en-US" b="1" dirty="0">
                <a:latin typeface="UD デジタル 教科書体 N-B" panose="02020700000000000000" pitchFamily="17" charset="-128"/>
                <a:ea typeface="UD デジタル 教科書体 N-B" panose="02020700000000000000" pitchFamily="17" charset="-128"/>
              </a:rPr>
              <a:t>		</a:t>
            </a:r>
          </a:p>
        </p:txBody>
      </p:sp>
    </p:spTree>
    <p:extLst>
      <p:ext uri="{BB962C8B-B14F-4D97-AF65-F5344CB8AC3E}">
        <p14:creationId xmlns:p14="http://schemas.microsoft.com/office/powerpoint/2010/main" val="2215082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C7DE989-8B80-41B7-A8E2-D714560253C3}"/>
              </a:ext>
            </a:extLst>
          </p:cNvPr>
          <p:cNvSpPr/>
          <p:nvPr/>
        </p:nvSpPr>
        <p:spPr>
          <a:xfrm>
            <a:off x="256673" y="221432"/>
            <a:ext cx="6096000" cy="3970318"/>
          </a:xfrm>
          <a:prstGeom prst="rect">
            <a:avLst/>
          </a:prstGeom>
        </p:spPr>
        <p:txBody>
          <a:bodyPr>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２０１６年　９月議会質問</a:t>
            </a:r>
          </a:p>
          <a:p>
            <a:r>
              <a:rPr lang="ja-JP" altLang="en-US" dirty="0">
                <a:latin typeface="UD デジタル 教科書体 N-B" panose="02020700000000000000" pitchFamily="17" charset="-128"/>
                <a:ea typeface="UD デジタル 教科書体 N-B" panose="02020700000000000000" pitchFamily="17" charset="-128"/>
              </a:rPr>
              <a:t>①国民健康保険について</a:t>
            </a:r>
          </a:p>
          <a:p>
            <a:r>
              <a:rPr lang="ja-JP" altLang="en-US" dirty="0">
                <a:latin typeface="UD デジタル 教科書体 N-B" panose="02020700000000000000" pitchFamily="17" charset="-128"/>
                <a:ea typeface="UD デジタル 教科書体 N-B" panose="02020700000000000000" pitchFamily="17" charset="-128"/>
              </a:rPr>
              <a:t>　本市の現状をどう考えるか</a:t>
            </a:r>
          </a:p>
          <a:p>
            <a:r>
              <a:rPr lang="ja-JP" altLang="en-US" dirty="0">
                <a:latin typeface="UD デジタル 教科書体 N-B" panose="02020700000000000000" pitchFamily="17" charset="-128"/>
                <a:ea typeface="UD デジタル 教科書体 N-B" panose="02020700000000000000" pitchFamily="17" charset="-128"/>
              </a:rPr>
              <a:t>　保険料を軽減する考えはないか</a:t>
            </a:r>
          </a:p>
          <a:p>
            <a:r>
              <a:rPr lang="ja-JP" altLang="en-US" dirty="0">
                <a:latin typeface="UD デジタル 教科書体 N-B" panose="02020700000000000000" pitchFamily="17" charset="-128"/>
                <a:ea typeface="UD デジタル 教科書体 N-B" panose="02020700000000000000" pitchFamily="17" charset="-128"/>
              </a:rPr>
              <a:t>　都道府県単位化でどうなるのか</a:t>
            </a:r>
          </a:p>
          <a:p>
            <a:r>
              <a:rPr lang="ja-JP" altLang="en-US" dirty="0">
                <a:latin typeface="UD デジタル 教科書体 N-B" panose="02020700000000000000" pitchFamily="17" charset="-128"/>
                <a:ea typeface="UD デジタル 教科書体 N-B" panose="02020700000000000000" pitchFamily="17" charset="-128"/>
              </a:rPr>
              <a:t>②国民健康保険について保育施策について</a:t>
            </a:r>
          </a:p>
          <a:p>
            <a:r>
              <a:rPr lang="ja-JP" altLang="en-US" dirty="0">
                <a:latin typeface="UD デジタル 教科書体 N-B" panose="02020700000000000000" pitchFamily="17" charset="-128"/>
                <a:ea typeface="UD デジタル 教科書体 N-B" panose="02020700000000000000" pitchFamily="17" charset="-128"/>
              </a:rPr>
              <a:t>　保育士の配置基準の見直しをどう考えるか</a:t>
            </a:r>
          </a:p>
          <a:p>
            <a:r>
              <a:rPr lang="ja-JP" altLang="en-US" dirty="0">
                <a:latin typeface="UD デジタル 教科書体 N-B" panose="02020700000000000000" pitchFamily="17" charset="-128"/>
                <a:ea typeface="UD デジタル 教科書体 N-B" panose="02020700000000000000" pitchFamily="17" charset="-128"/>
              </a:rPr>
              <a:t>　よりよい保育を実現するには</a:t>
            </a:r>
          </a:p>
          <a:p>
            <a:r>
              <a:rPr lang="ja-JP" altLang="en-US" dirty="0">
                <a:latin typeface="UD デジタル 教科書体 N-B" panose="02020700000000000000" pitchFamily="17" charset="-128"/>
                <a:ea typeface="UD デジタル 教科書体 N-B" panose="02020700000000000000" pitchFamily="17" charset="-128"/>
              </a:rPr>
              <a:t>　企業主導型保育事業について</a:t>
            </a:r>
          </a:p>
          <a:p>
            <a:r>
              <a:rPr lang="ja-JP" altLang="en-US" dirty="0">
                <a:latin typeface="UD デジタル 教科書体 N-B" panose="02020700000000000000" pitchFamily="17" charset="-128"/>
                <a:ea typeface="UD デジタル 教科書体 N-B" panose="02020700000000000000" pitchFamily="17" charset="-128"/>
              </a:rPr>
              <a:t>③学校規模適正化について</a:t>
            </a:r>
          </a:p>
          <a:p>
            <a:r>
              <a:rPr lang="ja-JP" altLang="en-US" dirty="0">
                <a:latin typeface="UD デジタル 教科書体 N-B" panose="02020700000000000000" pitchFamily="17" charset="-128"/>
                <a:ea typeface="UD デジタル 教科書体 N-B" panose="02020700000000000000" pitchFamily="17" charset="-128"/>
              </a:rPr>
              <a:t>　これまでの予測と取り組み</a:t>
            </a:r>
          </a:p>
          <a:p>
            <a:r>
              <a:rPr lang="ja-JP" altLang="en-US" dirty="0">
                <a:latin typeface="UD デジタル 教科書体 N-B" panose="02020700000000000000" pitchFamily="17" charset="-128"/>
                <a:ea typeface="UD デジタル 教科書体 N-B" panose="02020700000000000000" pitchFamily="17" charset="-128"/>
              </a:rPr>
              <a:t>　新たな方針は地域住民や学校に携わる方々の求めるも　</a:t>
            </a:r>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　のなのか</a:t>
            </a:r>
          </a:p>
          <a:p>
            <a:r>
              <a:rPr lang="ja-JP" altLang="en-US" dirty="0">
                <a:latin typeface="UD デジタル 教科書体 N-B" panose="02020700000000000000" pitchFamily="17" charset="-128"/>
                <a:ea typeface="UD デジタル 教科書体 N-B" panose="02020700000000000000" pitchFamily="17" charset="-128"/>
              </a:rPr>
              <a:t>　遅れている耐震化について</a:t>
            </a:r>
          </a:p>
        </p:txBody>
      </p:sp>
      <p:pic>
        <p:nvPicPr>
          <p:cNvPr id="3" name="図 2">
            <a:extLst>
              <a:ext uri="{FF2B5EF4-FFF2-40B4-BE49-F238E27FC236}">
                <a16:creationId xmlns:a16="http://schemas.microsoft.com/office/drawing/2014/main" id="{1FB6B9E0-6669-4633-A8BE-9C4317A2E61C}"/>
              </a:ext>
            </a:extLst>
          </p:cNvPr>
          <p:cNvPicPr>
            <a:picLocks noChangeAspect="1"/>
          </p:cNvPicPr>
          <p:nvPr/>
        </p:nvPicPr>
        <p:blipFill>
          <a:blip r:embed="rId2"/>
          <a:stretch>
            <a:fillRect/>
          </a:stretch>
        </p:blipFill>
        <p:spPr>
          <a:xfrm>
            <a:off x="5645905" y="221432"/>
            <a:ext cx="2651990" cy="3700593"/>
          </a:xfrm>
          <a:prstGeom prst="rect">
            <a:avLst/>
          </a:prstGeom>
        </p:spPr>
      </p:pic>
      <p:sp>
        <p:nvSpPr>
          <p:cNvPr id="4" name="正方形/長方形 3">
            <a:extLst>
              <a:ext uri="{FF2B5EF4-FFF2-40B4-BE49-F238E27FC236}">
                <a16:creationId xmlns:a16="http://schemas.microsoft.com/office/drawing/2014/main" id="{AFEBDD98-FF74-478C-B8F5-EF30912789D4}"/>
              </a:ext>
            </a:extLst>
          </p:cNvPr>
          <p:cNvSpPr/>
          <p:nvPr/>
        </p:nvSpPr>
        <p:spPr>
          <a:xfrm>
            <a:off x="4867297" y="3846900"/>
            <a:ext cx="3680058" cy="923330"/>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２０１６年１０月　政務活動費の疑惑解明と情報公開を求める申し入れ</a:t>
            </a:r>
          </a:p>
        </p:txBody>
      </p:sp>
      <p:pic>
        <p:nvPicPr>
          <p:cNvPr id="5" name="図 4">
            <a:extLst>
              <a:ext uri="{FF2B5EF4-FFF2-40B4-BE49-F238E27FC236}">
                <a16:creationId xmlns:a16="http://schemas.microsoft.com/office/drawing/2014/main" id="{43422209-413F-4D47-B3D4-592F9E7AF173}"/>
              </a:ext>
            </a:extLst>
          </p:cNvPr>
          <p:cNvPicPr>
            <a:picLocks noChangeAspect="1"/>
          </p:cNvPicPr>
          <p:nvPr/>
        </p:nvPicPr>
        <p:blipFill>
          <a:blip r:embed="rId3"/>
          <a:stretch>
            <a:fillRect/>
          </a:stretch>
        </p:blipFill>
        <p:spPr>
          <a:xfrm>
            <a:off x="9235977" y="1654910"/>
            <a:ext cx="2402032" cy="3548180"/>
          </a:xfrm>
          <a:prstGeom prst="rect">
            <a:avLst/>
          </a:prstGeom>
        </p:spPr>
      </p:pic>
      <p:sp>
        <p:nvSpPr>
          <p:cNvPr id="6" name="正方形/長方形 5">
            <a:extLst>
              <a:ext uri="{FF2B5EF4-FFF2-40B4-BE49-F238E27FC236}">
                <a16:creationId xmlns:a16="http://schemas.microsoft.com/office/drawing/2014/main" id="{3F77E826-5A92-4274-B8C9-CC3B8617AA1C}"/>
              </a:ext>
            </a:extLst>
          </p:cNvPr>
          <p:cNvSpPr/>
          <p:nvPr/>
        </p:nvSpPr>
        <p:spPr>
          <a:xfrm>
            <a:off x="8683354" y="751391"/>
            <a:ext cx="2954655" cy="646331"/>
          </a:xfrm>
          <a:prstGeom prst="rect">
            <a:avLst/>
          </a:prstGeom>
        </p:spPr>
        <p:txBody>
          <a:bodyPr wrap="non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２０１６年　浅野川分団　</a:t>
            </a:r>
            <a:endParaRPr lang="en-US" altLang="ja-JP" b="1" dirty="0">
              <a:latin typeface="UD デジタル 教科書体 N-B" panose="02020700000000000000" pitchFamily="17" charset="-128"/>
              <a:ea typeface="UD デジタル 教科書体 N-B" panose="02020700000000000000" pitchFamily="17" charset="-128"/>
            </a:endParaRPr>
          </a:p>
          <a:p>
            <a:r>
              <a:rPr lang="ja-JP" altLang="en-US" b="1" dirty="0">
                <a:latin typeface="UD デジタル 教科書体 N-B" panose="02020700000000000000" pitchFamily="17" charset="-128"/>
                <a:ea typeface="UD デジタル 教科書体 N-B" panose="02020700000000000000" pitchFamily="17" charset="-128"/>
              </a:rPr>
              <a:t>ポンプ車の入魂式</a:t>
            </a:r>
          </a:p>
        </p:txBody>
      </p:sp>
      <p:sp>
        <p:nvSpPr>
          <p:cNvPr id="7" name="正方形/長方形 6">
            <a:extLst>
              <a:ext uri="{FF2B5EF4-FFF2-40B4-BE49-F238E27FC236}">
                <a16:creationId xmlns:a16="http://schemas.microsoft.com/office/drawing/2014/main" id="{F608F43E-FDC1-4027-9639-E58939A621E1}"/>
              </a:ext>
            </a:extLst>
          </p:cNvPr>
          <p:cNvSpPr/>
          <p:nvPr/>
        </p:nvSpPr>
        <p:spPr>
          <a:xfrm>
            <a:off x="5381430" y="5389305"/>
            <a:ext cx="6603847" cy="1477328"/>
          </a:xfrm>
          <a:prstGeom prst="rect">
            <a:avLst/>
          </a:prstGeom>
        </p:spPr>
        <p:txBody>
          <a:bodyPr wrap="square">
            <a:spAutoFit/>
          </a:bodyPr>
          <a:lstStyle/>
          <a:p>
            <a:r>
              <a:rPr lang="ja-JP" altLang="en-US" sz="1500" b="1" dirty="0">
                <a:latin typeface="UD デジタル 教科書体 N-B" panose="02020700000000000000" pitchFamily="17" charset="-128"/>
                <a:ea typeface="UD デジタル 教科書体 N-B" panose="02020700000000000000" pitchFamily="17" charset="-128"/>
              </a:rPr>
              <a:t>２０１６年１１月市民福祉常任委員会にて質問</a:t>
            </a:r>
            <a:r>
              <a:rPr lang="ja-JP" altLang="en-US" sz="1500" dirty="0">
                <a:latin typeface="UD デジタル 教科書体 N-B" panose="02020700000000000000" pitchFamily="17" charset="-128"/>
                <a:ea typeface="UD デジタル 教科書体 N-B" panose="02020700000000000000" pitchFamily="17" charset="-128"/>
              </a:rPr>
              <a:t>					国保の短期保険証について、以下の改善を求める					</a:t>
            </a:r>
          </a:p>
          <a:p>
            <a:r>
              <a:rPr lang="ja-JP" altLang="en-US" sz="1500" dirty="0">
                <a:latin typeface="UD デジタル 教科書体 N-B" panose="02020700000000000000" pitchFamily="17" charset="-128"/>
                <a:ea typeface="UD デジタル 教科書体 N-B" panose="02020700000000000000" pitchFamily="17" charset="-128"/>
              </a:rPr>
              <a:t>・窓口に保険証をとりに来られたらまずは保険証をおわたしすること・１８歳未満の子どもについては、窓口で留め置かずすぐに郵送をすること</a:t>
            </a:r>
            <a:r>
              <a:rPr lang="en-US" altLang="ja-JP" sz="1500" dirty="0">
                <a:latin typeface="UD デジタル 教科書体 N-B" panose="02020700000000000000" pitchFamily="17" charset="-128"/>
                <a:ea typeface="UD デジタル 教科書体 N-B" panose="02020700000000000000" pitchFamily="17" charset="-128"/>
              </a:rPr>
              <a:t>					</a:t>
            </a:r>
          </a:p>
        </p:txBody>
      </p:sp>
      <p:pic>
        <p:nvPicPr>
          <p:cNvPr id="8" name="図 7">
            <a:extLst>
              <a:ext uri="{FF2B5EF4-FFF2-40B4-BE49-F238E27FC236}">
                <a16:creationId xmlns:a16="http://schemas.microsoft.com/office/drawing/2014/main" id="{722F7BDE-7EEC-4677-A746-B477A809B8BF}"/>
              </a:ext>
            </a:extLst>
          </p:cNvPr>
          <p:cNvPicPr>
            <a:picLocks noChangeAspect="1"/>
          </p:cNvPicPr>
          <p:nvPr/>
        </p:nvPicPr>
        <p:blipFill>
          <a:blip r:embed="rId4"/>
          <a:stretch>
            <a:fillRect/>
          </a:stretch>
        </p:blipFill>
        <p:spPr>
          <a:xfrm>
            <a:off x="394636" y="4167737"/>
            <a:ext cx="1915427" cy="2443137"/>
          </a:xfrm>
          <a:prstGeom prst="rect">
            <a:avLst/>
          </a:prstGeom>
        </p:spPr>
      </p:pic>
      <p:sp>
        <p:nvSpPr>
          <p:cNvPr id="10" name="正方形/長方形 9">
            <a:extLst>
              <a:ext uri="{FF2B5EF4-FFF2-40B4-BE49-F238E27FC236}">
                <a16:creationId xmlns:a16="http://schemas.microsoft.com/office/drawing/2014/main" id="{58879714-D7BC-4C47-B786-8EE1E7073320}"/>
              </a:ext>
            </a:extLst>
          </p:cNvPr>
          <p:cNvSpPr/>
          <p:nvPr/>
        </p:nvSpPr>
        <p:spPr>
          <a:xfrm>
            <a:off x="2371092" y="4993705"/>
            <a:ext cx="2949308" cy="1477328"/>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２０１６年１１月　第二庁舎建設の見直しを求める署名第一弾を提出			</a:t>
            </a:r>
          </a:p>
          <a:p>
            <a:r>
              <a:rPr lang="ja-JP" altLang="en-US" dirty="0">
                <a:latin typeface="UD デジタル 教科書体 N-B" panose="02020700000000000000" pitchFamily="17" charset="-128"/>
                <a:ea typeface="UD デジタル 教科書体 N-B" panose="02020700000000000000" pitchFamily="17" charset="-128"/>
              </a:rPr>
              <a:t>			</a:t>
            </a:r>
          </a:p>
        </p:txBody>
      </p:sp>
    </p:spTree>
    <p:extLst>
      <p:ext uri="{BB962C8B-B14F-4D97-AF65-F5344CB8AC3E}">
        <p14:creationId xmlns:p14="http://schemas.microsoft.com/office/powerpoint/2010/main" val="722971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B21D2DB-1DEF-48F3-B52A-A09AF7E7A965}"/>
              </a:ext>
            </a:extLst>
          </p:cNvPr>
          <p:cNvPicPr>
            <a:picLocks noChangeAspect="1"/>
          </p:cNvPicPr>
          <p:nvPr/>
        </p:nvPicPr>
        <p:blipFill>
          <a:blip r:embed="rId2"/>
          <a:stretch>
            <a:fillRect/>
          </a:stretch>
        </p:blipFill>
        <p:spPr>
          <a:xfrm>
            <a:off x="322637" y="272629"/>
            <a:ext cx="3317498" cy="2191437"/>
          </a:xfrm>
          <a:prstGeom prst="rect">
            <a:avLst/>
          </a:prstGeom>
        </p:spPr>
      </p:pic>
      <p:sp>
        <p:nvSpPr>
          <p:cNvPr id="3" name="正方形/長方形 2">
            <a:extLst>
              <a:ext uri="{FF2B5EF4-FFF2-40B4-BE49-F238E27FC236}">
                <a16:creationId xmlns:a16="http://schemas.microsoft.com/office/drawing/2014/main" id="{1B19C6C4-72FA-463D-BA5F-C10C9DACA63B}"/>
              </a:ext>
            </a:extLst>
          </p:cNvPr>
          <p:cNvSpPr/>
          <p:nvPr/>
        </p:nvSpPr>
        <p:spPr>
          <a:xfrm>
            <a:off x="102669" y="2547569"/>
            <a:ext cx="3631933" cy="646331"/>
          </a:xfrm>
          <a:prstGeom prst="rect">
            <a:avLst/>
          </a:prstGeom>
        </p:spPr>
        <p:txBody>
          <a:bodyPr wrap="square">
            <a:spAutoFit/>
          </a:bodyPr>
          <a:lstStyle/>
          <a:p>
            <a:r>
              <a:rPr lang="ja-JP" altLang="en-US" b="1" dirty="0">
                <a:latin typeface="UD デジタル 教科書体 N-B" panose="02020700000000000000" pitchFamily="17" charset="-128"/>
                <a:ea typeface="UD デジタル 教科書体 N-B" panose="02020700000000000000" pitchFamily="17" charset="-128"/>
              </a:rPr>
              <a:t>２０１６年１２月　外資系ホテル誘致に関し駅西口を視察</a:t>
            </a:r>
          </a:p>
        </p:txBody>
      </p:sp>
      <p:pic>
        <p:nvPicPr>
          <p:cNvPr id="4" name="図 3">
            <a:extLst>
              <a:ext uri="{FF2B5EF4-FFF2-40B4-BE49-F238E27FC236}">
                <a16:creationId xmlns:a16="http://schemas.microsoft.com/office/drawing/2014/main" id="{606BA28E-7C1F-4633-B8AA-6B17F12BF59A}"/>
              </a:ext>
            </a:extLst>
          </p:cNvPr>
          <p:cNvPicPr>
            <a:picLocks noChangeAspect="1"/>
          </p:cNvPicPr>
          <p:nvPr/>
        </p:nvPicPr>
        <p:blipFill>
          <a:blip r:embed="rId3"/>
          <a:stretch>
            <a:fillRect/>
          </a:stretch>
        </p:blipFill>
        <p:spPr>
          <a:xfrm>
            <a:off x="3913490" y="272630"/>
            <a:ext cx="3527356" cy="2191436"/>
          </a:xfrm>
          <a:prstGeom prst="rect">
            <a:avLst/>
          </a:prstGeom>
        </p:spPr>
      </p:pic>
      <p:sp>
        <p:nvSpPr>
          <p:cNvPr id="5" name="正方形/長方形 4">
            <a:extLst>
              <a:ext uri="{FF2B5EF4-FFF2-40B4-BE49-F238E27FC236}">
                <a16:creationId xmlns:a16="http://schemas.microsoft.com/office/drawing/2014/main" id="{8287BF9F-ECD5-4C61-85AC-E5C840751E13}"/>
              </a:ext>
            </a:extLst>
          </p:cNvPr>
          <p:cNvSpPr/>
          <p:nvPr/>
        </p:nvSpPr>
        <p:spPr>
          <a:xfrm>
            <a:off x="3913490" y="2547569"/>
            <a:ext cx="4801314" cy="369332"/>
          </a:xfrm>
          <a:prstGeom prst="rect">
            <a:avLst/>
          </a:prstGeom>
        </p:spPr>
        <p:txBody>
          <a:bodyPr wrap="none">
            <a:spAutoFit/>
          </a:bodyPr>
          <a:lstStyle/>
          <a:p>
            <a:r>
              <a:rPr lang="ja-JP" altLang="en-US" b="1" dirty="0">
                <a:latin typeface="UD デジタル 教科書体 N-B" panose="02020700000000000000" pitchFamily="17" charset="-128"/>
                <a:ea typeface="UD デジタル 教科書体 N-B" panose="02020700000000000000" pitchFamily="17" charset="-128"/>
              </a:rPr>
              <a:t>市民の土地を大企業のために使うのはどうか</a:t>
            </a:r>
          </a:p>
        </p:txBody>
      </p:sp>
      <p:sp>
        <p:nvSpPr>
          <p:cNvPr id="6" name="正方形/長方形 5">
            <a:extLst>
              <a:ext uri="{FF2B5EF4-FFF2-40B4-BE49-F238E27FC236}">
                <a16:creationId xmlns:a16="http://schemas.microsoft.com/office/drawing/2014/main" id="{4D1FC06B-2590-402E-882F-58E121DFBE31}"/>
              </a:ext>
            </a:extLst>
          </p:cNvPr>
          <p:cNvSpPr/>
          <p:nvPr/>
        </p:nvSpPr>
        <p:spPr>
          <a:xfrm>
            <a:off x="3339966" y="3146188"/>
            <a:ext cx="8027470" cy="769441"/>
          </a:xfrm>
          <a:prstGeom prst="rect">
            <a:avLst/>
          </a:prstGeom>
          <a:solidFill>
            <a:srgbClr val="EC1CC4"/>
          </a:solidFill>
        </p:spPr>
        <p:txBody>
          <a:bodyPr wrap="square">
            <a:spAutoFit/>
          </a:bodyPr>
          <a:lstStyle/>
          <a:p>
            <a:r>
              <a:rPr lang="ja-JP" altLang="en-US" sz="2200" b="1" dirty="0">
                <a:solidFill>
                  <a:schemeClr val="bg1"/>
                </a:solidFill>
                <a:latin typeface="UD デジタル 教科書体 N-B" panose="02020700000000000000" pitchFamily="17" charset="-128"/>
                <a:ea typeface="UD デジタル 教科書体 N-B" panose="02020700000000000000" pitchFamily="17" charset="-128"/>
              </a:rPr>
              <a:t>１２月議会冒頭　市長が、第二庁舎の「上空通路と議会棟移設を断念」</a:t>
            </a:r>
          </a:p>
        </p:txBody>
      </p:sp>
      <p:pic>
        <p:nvPicPr>
          <p:cNvPr id="7" name="図 6">
            <a:extLst>
              <a:ext uri="{FF2B5EF4-FFF2-40B4-BE49-F238E27FC236}">
                <a16:creationId xmlns:a16="http://schemas.microsoft.com/office/drawing/2014/main" id="{6D754CF0-CAAB-404B-9C9B-B1648C0B57A3}"/>
              </a:ext>
            </a:extLst>
          </p:cNvPr>
          <p:cNvPicPr>
            <a:picLocks noChangeAspect="1"/>
          </p:cNvPicPr>
          <p:nvPr/>
        </p:nvPicPr>
        <p:blipFill>
          <a:blip r:embed="rId4"/>
          <a:stretch>
            <a:fillRect/>
          </a:stretch>
        </p:blipFill>
        <p:spPr>
          <a:xfrm>
            <a:off x="8412480" y="3872628"/>
            <a:ext cx="3436219" cy="2110208"/>
          </a:xfrm>
          <a:prstGeom prst="rect">
            <a:avLst/>
          </a:prstGeom>
        </p:spPr>
      </p:pic>
      <p:sp>
        <p:nvSpPr>
          <p:cNvPr id="8" name="正方形/長方形 7">
            <a:extLst>
              <a:ext uri="{FF2B5EF4-FFF2-40B4-BE49-F238E27FC236}">
                <a16:creationId xmlns:a16="http://schemas.microsoft.com/office/drawing/2014/main" id="{13041A30-C1C5-4C60-B225-C706FE5DA423}"/>
              </a:ext>
            </a:extLst>
          </p:cNvPr>
          <p:cNvSpPr/>
          <p:nvPr/>
        </p:nvSpPr>
        <p:spPr>
          <a:xfrm>
            <a:off x="322637" y="4032848"/>
            <a:ext cx="10491537" cy="2862322"/>
          </a:xfrm>
          <a:prstGeom prst="rect">
            <a:avLst/>
          </a:prstGeom>
        </p:spPr>
        <p:txBody>
          <a:bodyPr wrap="square">
            <a:spAutoFit/>
          </a:bodyPr>
          <a:lstStyle/>
          <a:p>
            <a:r>
              <a:rPr lang="ja-JP" altLang="en-US" sz="1500" b="1" dirty="0">
                <a:latin typeface="UD デジタル 教科書体 N-B" panose="02020700000000000000" pitchFamily="17" charset="-128"/>
                <a:ea typeface="UD デジタル 教科書体 N-B" panose="02020700000000000000" pitchFamily="17" charset="-128"/>
              </a:rPr>
              <a:t>２０１６年　１２月議会　一般質問</a:t>
            </a:r>
            <a:r>
              <a:rPr lang="ja-JP" altLang="en-US" sz="1500" dirty="0">
                <a:latin typeface="UD デジタル 教科書体 N-B" panose="02020700000000000000" pitchFamily="17" charset="-128"/>
                <a:ea typeface="UD デジタル 教科書体 N-B" panose="02020700000000000000" pitchFamily="17" charset="-128"/>
              </a:rPr>
              <a:t>							</a:t>
            </a:r>
          </a:p>
          <a:p>
            <a:r>
              <a:rPr lang="ja-JP" altLang="en-US" sz="1500" dirty="0">
                <a:latin typeface="UD デジタル 教科書体 N-B" panose="02020700000000000000" pitchFamily="17" charset="-128"/>
                <a:ea typeface="UD デジタル 教科書体 N-B" panose="02020700000000000000" pitchFamily="17" charset="-128"/>
              </a:rPr>
              <a:t>							</a:t>
            </a:r>
          </a:p>
          <a:p>
            <a:r>
              <a:rPr lang="ja-JP" altLang="en-US" sz="1500" dirty="0">
                <a:latin typeface="UD デジタル 教科書体 N-B" panose="02020700000000000000" pitchFamily="17" charset="-128"/>
                <a:ea typeface="UD デジタル 教科書体 N-B" panose="02020700000000000000" pitchFamily="17" charset="-128"/>
              </a:rPr>
              <a:t>①介護保険制度改悪と総合事業について		③学童保育について				</a:t>
            </a:r>
          </a:p>
          <a:p>
            <a:r>
              <a:rPr lang="ja-JP" altLang="en-US" sz="1500" dirty="0">
                <a:latin typeface="UD デジタル 教科書体 N-B" panose="02020700000000000000" pitchFamily="17" charset="-128"/>
                <a:ea typeface="UD デジタル 教科書体 N-B" panose="02020700000000000000" pitchFamily="17" charset="-128"/>
              </a:rPr>
              <a:t>・総合事業の問題点について			・待機児童対策について				</a:t>
            </a:r>
          </a:p>
          <a:p>
            <a:r>
              <a:rPr lang="ja-JP" altLang="en-US" sz="1500" dirty="0">
                <a:latin typeface="UD デジタル 教科書体 N-B" panose="02020700000000000000" pitchFamily="17" charset="-128"/>
                <a:ea typeface="UD デジタル 教科書体 N-B" panose="02020700000000000000" pitchFamily="17" charset="-128"/>
              </a:rPr>
              <a:t>・地域デイサービスについて			・運営について				</a:t>
            </a:r>
          </a:p>
          <a:p>
            <a:r>
              <a:rPr lang="ja-JP" altLang="en-US" sz="1500" dirty="0">
                <a:latin typeface="UD デジタル 教科書体 N-B" panose="02020700000000000000" pitchFamily="17" charset="-128"/>
                <a:ea typeface="UD デジタル 教科書体 N-B" panose="02020700000000000000" pitchFamily="17" charset="-128"/>
              </a:rPr>
              <a:t>・介護保険制度改悪について			・施設の安全について				</a:t>
            </a:r>
          </a:p>
          <a:p>
            <a:r>
              <a:rPr lang="ja-JP" altLang="en-US" sz="1500" dirty="0">
                <a:latin typeface="UD デジタル 教科書体 N-B" panose="02020700000000000000" pitchFamily="17" charset="-128"/>
                <a:ea typeface="UD デジタル 教科書体 N-B" panose="02020700000000000000" pitchFamily="17" charset="-128"/>
              </a:rPr>
              <a:t>							</a:t>
            </a:r>
          </a:p>
          <a:p>
            <a:r>
              <a:rPr lang="ja-JP" altLang="en-US" sz="1500" dirty="0">
                <a:latin typeface="UD デジタル 教科書体 N-B" panose="02020700000000000000" pitchFamily="17" charset="-128"/>
                <a:ea typeface="UD デジタル 教科書体 N-B" panose="02020700000000000000" pitchFamily="17" charset="-128"/>
              </a:rPr>
              <a:t>②子どもの貧困対策について			④男女共同参画の推進について				</a:t>
            </a:r>
          </a:p>
          <a:p>
            <a:r>
              <a:rPr lang="ja-JP" altLang="en-US" sz="1500" dirty="0">
                <a:latin typeface="UD デジタル 教科書体 N-B" panose="02020700000000000000" pitchFamily="17" charset="-128"/>
                <a:ea typeface="UD デジタル 教科書体 N-B" panose="02020700000000000000" pitchFamily="17" charset="-128"/>
              </a:rPr>
              <a:t>・相談窓口について			　　　　　・性的指向・性自認の多様性について</a:t>
            </a:r>
          </a:p>
          <a:p>
            <a:r>
              <a:rPr lang="ja-JP" altLang="en-US" sz="1500" dirty="0">
                <a:latin typeface="UD デジタル 教科書体 N-B" panose="02020700000000000000" pitchFamily="17" charset="-128"/>
                <a:ea typeface="UD デジタル 教科書体 N-B" panose="02020700000000000000" pitchFamily="17" charset="-128"/>
              </a:rPr>
              <a:t>・子どもの医療費無料化について	　　　　　・男女共同参画推進行動計画の改定について</a:t>
            </a:r>
            <a:endParaRPr lang="en-US" altLang="ja-JP" sz="1500" dirty="0">
              <a:latin typeface="UD デジタル 教科書体 N-B" panose="02020700000000000000" pitchFamily="17" charset="-128"/>
              <a:ea typeface="UD デジタル 教科書体 N-B" panose="02020700000000000000" pitchFamily="17" charset="-128"/>
            </a:endParaRPr>
          </a:p>
          <a:p>
            <a:r>
              <a:rPr lang="ja-JP" altLang="en-US" sz="1500" dirty="0">
                <a:latin typeface="UD デジタル 教科書体 N-B" panose="02020700000000000000" pitchFamily="17" charset="-128"/>
                <a:ea typeface="UD デジタル 教科書体 N-B" panose="02020700000000000000" pitchFamily="17" charset="-128"/>
              </a:rPr>
              <a:t>・就学援助制度の入学準備金について	　　　　　・性暴力被害者支援ワンストップセンターについて				</a:t>
            </a:r>
          </a:p>
        </p:txBody>
      </p:sp>
      <p:pic>
        <p:nvPicPr>
          <p:cNvPr id="9" name="図 8">
            <a:extLst>
              <a:ext uri="{FF2B5EF4-FFF2-40B4-BE49-F238E27FC236}">
                <a16:creationId xmlns:a16="http://schemas.microsoft.com/office/drawing/2014/main" id="{1D91009E-97FB-4D22-8F9D-5C34C022F814}"/>
              </a:ext>
            </a:extLst>
          </p:cNvPr>
          <p:cNvPicPr>
            <a:picLocks noChangeAspect="1"/>
          </p:cNvPicPr>
          <p:nvPr/>
        </p:nvPicPr>
        <p:blipFill>
          <a:blip r:embed="rId5"/>
          <a:stretch>
            <a:fillRect/>
          </a:stretch>
        </p:blipFill>
        <p:spPr>
          <a:xfrm>
            <a:off x="10130589" y="2358041"/>
            <a:ext cx="1268078" cy="938865"/>
          </a:xfrm>
          <a:prstGeom prst="rect">
            <a:avLst/>
          </a:prstGeom>
        </p:spPr>
      </p:pic>
    </p:spTree>
    <p:extLst>
      <p:ext uri="{BB962C8B-B14F-4D97-AF65-F5344CB8AC3E}">
        <p14:creationId xmlns:p14="http://schemas.microsoft.com/office/powerpoint/2010/main" val="164293922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1000</Words>
  <Application>Microsoft Office PowerPoint</Application>
  <PresentationFormat>ワイド画面</PresentationFormat>
  <Paragraphs>257</Paragraphs>
  <Slides>25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25</vt:i4>
      </vt:variant>
    </vt:vector>
  </HeadingPairs>
  <TitlesOfParts>
    <vt:vector size="30" baseType="lpstr">
      <vt:lpstr>UD デジタル 教科書体 N-B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みよ 広田</dc:creator>
  <cp:lastModifiedBy>みよ 広田</cp:lastModifiedBy>
  <cp:revision>25</cp:revision>
  <dcterms:created xsi:type="dcterms:W3CDTF">2018-12-31T11:12:21Z</dcterms:created>
  <dcterms:modified xsi:type="dcterms:W3CDTF">2019-01-09T07:10:46Z</dcterms:modified>
</cp:coreProperties>
</file>