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handoutMasterIdLst>
    <p:handoutMasterId r:id="rId21"/>
  </p:handoutMasterIdLst>
  <p:sldIdLst>
    <p:sldId id="256" r:id="rId2"/>
    <p:sldId id="257" r:id="rId3"/>
    <p:sldId id="258" r:id="rId4"/>
    <p:sldId id="276" r:id="rId5"/>
    <p:sldId id="260" r:id="rId6"/>
    <p:sldId id="282" r:id="rId7"/>
    <p:sldId id="264" r:id="rId8"/>
    <p:sldId id="277" r:id="rId9"/>
    <p:sldId id="283" r:id="rId10"/>
    <p:sldId id="265" r:id="rId11"/>
    <p:sldId id="284" r:id="rId12"/>
    <p:sldId id="279" r:id="rId13"/>
    <p:sldId id="261" r:id="rId14"/>
    <p:sldId id="262" r:id="rId15"/>
    <p:sldId id="263" r:id="rId16"/>
    <p:sldId id="286" r:id="rId17"/>
    <p:sldId id="285" r:id="rId18"/>
    <p:sldId id="267" r:id="rId19"/>
    <p:sldId id="278" r:id="rId20"/>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68" y="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FF1E359-7FFC-4945-9C61-8B8329DB87C4}" type="datetimeFigureOut">
              <a:rPr kumimoji="1" lang="ja-JP" altLang="en-US" smtClean="0"/>
              <a:t>2019/5/20</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DF4A80DF-1FA1-4542-8687-991EC34E8B0F}" type="slidenum">
              <a:rPr kumimoji="1" lang="ja-JP" altLang="en-US" smtClean="0"/>
              <a:t>‹#›</a:t>
            </a:fld>
            <a:endParaRPr kumimoji="1" lang="ja-JP" altLang="en-US"/>
          </a:p>
        </p:txBody>
      </p:sp>
    </p:spTree>
    <p:extLst>
      <p:ext uri="{BB962C8B-B14F-4D97-AF65-F5344CB8AC3E}">
        <p14:creationId xmlns:p14="http://schemas.microsoft.com/office/powerpoint/2010/main" val="10370681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5/20/2019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dirty="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DFF08F-DC6B-4601-B491-B0F83F6DD2DA}" type="datetimeFigureOut">
              <a:rPr lang="en-US" dirty="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DFF08F-DC6B-4601-B491-B0F83F6DD2DA}" type="datetimeFigureOut">
              <a:rPr lang="en-US" dirty="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5/20/2019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pPr>
              <a:lnSpc>
                <a:spcPct val="150000"/>
              </a:lnSpc>
            </a:pPr>
            <a:r>
              <a:rPr kumimoji="1" lang="ja-JP" altLang="en-US" dirty="0"/>
              <a:t>消費税増税、</a:t>
            </a:r>
            <a:r>
              <a:rPr kumimoji="1" lang="ja-JP" altLang="en-US" sz="6000" dirty="0"/>
              <a:t>私たちの</a:t>
            </a:r>
            <a:br>
              <a:rPr kumimoji="1" lang="en-US" altLang="ja-JP" sz="6000" dirty="0"/>
            </a:br>
            <a:r>
              <a:rPr kumimoji="1" lang="ja-JP" altLang="en-US" sz="6000" dirty="0"/>
              <a:t>生活にどんな影響が？</a:t>
            </a:r>
          </a:p>
        </p:txBody>
      </p:sp>
      <p:sp>
        <p:nvSpPr>
          <p:cNvPr id="3" name="サブタイトル 2"/>
          <p:cNvSpPr>
            <a:spLocks noGrp="1"/>
          </p:cNvSpPr>
          <p:nvPr>
            <p:ph type="subTitle" idx="1"/>
          </p:nvPr>
        </p:nvSpPr>
        <p:spPr/>
        <p:txBody>
          <a:bodyPr/>
          <a:lstStyle/>
          <a:p>
            <a:endParaRPr kumimoji="1" lang="en-US" altLang="ja-JP" sz="2400" dirty="0"/>
          </a:p>
          <a:p>
            <a:r>
              <a:rPr kumimoji="1" lang="ja-JP" altLang="en-US" dirty="0"/>
              <a:t>広田みよ（金沢市議会議員）</a:t>
            </a:r>
          </a:p>
        </p:txBody>
      </p:sp>
      <p:pic>
        <p:nvPicPr>
          <p:cNvPr id="6" name="図 5">
            <a:extLst>
              <a:ext uri="{FF2B5EF4-FFF2-40B4-BE49-F238E27FC236}">
                <a16:creationId xmlns:a16="http://schemas.microsoft.com/office/drawing/2014/main" id="{2A644075-F244-4563-BA5D-E19305EDF4BC}"/>
              </a:ext>
            </a:extLst>
          </p:cNvPr>
          <p:cNvPicPr>
            <a:picLocks noChangeAspect="1"/>
          </p:cNvPicPr>
          <p:nvPr/>
        </p:nvPicPr>
        <p:blipFill rotWithShape="1">
          <a:blip r:embed="rId2"/>
          <a:srcRect l="26273" t="17808" r="41048" b="24658"/>
          <a:stretch/>
        </p:blipFill>
        <p:spPr>
          <a:xfrm>
            <a:off x="9939128" y="4549301"/>
            <a:ext cx="1592837" cy="1869597"/>
          </a:xfrm>
          <a:prstGeom prst="rect">
            <a:avLst/>
          </a:prstGeom>
        </p:spPr>
      </p:pic>
    </p:spTree>
    <p:extLst>
      <p:ext uri="{BB962C8B-B14F-4D97-AF65-F5344CB8AC3E}">
        <p14:creationId xmlns:p14="http://schemas.microsoft.com/office/powerpoint/2010/main" val="103651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1452" y="384837"/>
            <a:ext cx="9875520" cy="1356360"/>
          </a:xfrm>
        </p:spPr>
        <p:txBody>
          <a:bodyPr/>
          <a:lstStyle/>
          <a:p>
            <a:r>
              <a:rPr kumimoji="1" lang="ja-JP" altLang="en-US" dirty="0"/>
              <a:t>行政への影響</a:t>
            </a:r>
          </a:p>
        </p:txBody>
      </p:sp>
      <p:sp>
        <p:nvSpPr>
          <p:cNvPr id="3" name="コンテンツ プレースホルダー 2"/>
          <p:cNvSpPr>
            <a:spLocks noGrp="1"/>
          </p:cNvSpPr>
          <p:nvPr>
            <p:ph idx="1"/>
          </p:nvPr>
        </p:nvSpPr>
        <p:spPr>
          <a:xfrm>
            <a:off x="269715" y="1684075"/>
            <a:ext cx="11347770" cy="4789088"/>
          </a:xfrm>
        </p:spPr>
        <p:txBody>
          <a:bodyPr>
            <a:normAutofit fontScale="92500" lnSpcReduction="10000"/>
          </a:bodyPr>
          <a:lstStyle/>
          <a:p>
            <a:pPr marL="45720" indent="0">
              <a:buNone/>
            </a:pPr>
            <a:r>
              <a:rPr kumimoji="1" lang="ja-JP" altLang="en-US" sz="3600" dirty="0"/>
              <a:t>●一般会計　１０月から３月　約４億円負担増　</a:t>
            </a:r>
            <a:endParaRPr kumimoji="1" lang="en-US" altLang="ja-JP" sz="3600" dirty="0"/>
          </a:p>
          <a:p>
            <a:pPr marL="45720" indent="0">
              <a:buNone/>
            </a:pPr>
            <a:endParaRPr lang="en-US" altLang="ja-JP" sz="3600" dirty="0"/>
          </a:p>
          <a:p>
            <a:pPr marL="45720" indent="0">
              <a:buNone/>
            </a:pPr>
            <a:r>
              <a:rPr kumimoji="1" lang="ja-JP" altLang="en-US" sz="3600" dirty="0"/>
              <a:t>年間にすると、約８億円？　→　ひいては市民への負担</a:t>
            </a:r>
            <a:endParaRPr kumimoji="1" lang="en-US" altLang="ja-JP" sz="3600" dirty="0"/>
          </a:p>
          <a:p>
            <a:pPr marL="45720" indent="0">
              <a:buNone/>
            </a:pPr>
            <a:endParaRPr lang="en-US" altLang="ja-JP" sz="3600" dirty="0"/>
          </a:p>
          <a:p>
            <a:pPr marL="45720" indent="0">
              <a:buNone/>
            </a:pPr>
            <a:r>
              <a:rPr kumimoji="1" lang="ja-JP" altLang="en-US" sz="3600" dirty="0"/>
              <a:t>●市立病院　５％→８％で　５３００万円の病院負担</a:t>
            </a:r>
            <a:endParaRPr kumimoji="1" lang="en-US" altLang="ja-JP" sz="3600" dirty="0"/>
          </a:p>
          <a:p>
            <a:pPr marL="45720" indent="0">
              <a:lnSpc>
                <a:spcPct val="110000"/>
              </a:lnSpc>
              <a:buNone/>
            </a:pPr>
            <a:r>
              <a:rPr kumimoji="1" lang="ja-JP" altLang="en-US" sz="3600" dirty="0"/>
              <a:t>●学校給食　５％→８％で　小中学校　７６００万円</a:t>
            </a:r>
            <a:br>
              <a:rPr kumimoji="1" lang="en-US" altLang="ja-JP" sz="3600" dirty="0"/>
            </a:br>
            <a:r>
              <a:rPr kumimoji="1" lang="ja-JP" altLang="en-US" sz="3600" dirty="0"/>
              <a:t>　保護者へ負担させていたが、８→１０％については</a:t>
            </a:r>
            <a:endParaRPr kumimoji="1" lang="en-US" altLang="ja-JP" sz="3600" dirty="0"/>
          </a:p>
          <a:p>
            <a:pPr marL="45720" indent="0">
              <a:lnSpc>
                <a:spcPct val="110000"/>
              </a:lnSpc>
              <a:buNone/>
            </a:pPr>
            <a:r>
              <a:rPr kumimoji="1" lang="ja-JP" altLang="en-US" sz="3600" dirty="0"/>
              <a:t>　据え置き　ただ、来年はどうなるかわかりません。</a:t>
            </a:r>
          </a:p>
        </p:txBody>
      </p:sp>
    </p:spTree>
    <p:extLst>
      <p:ext uri="{BB962C8B-B14F-4D97-AF65-F5344CB8AC3E}">
        <p14:creationId xmlns:p14="http://schemas.microsoft.com/office/powerpoint/2010/main" val="314554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86CD24-7182-46CF-B681-63B0E49AF7CC}"/>
              </a:ext>
            </a:extLst>
          </p:cNvPr>
          <p:cNvSpPr>
            <a:spLocks noGrp="1"/>
          </p:cNvSpPr>
          <p:nvPr>
            <p:ph type="title"/>
          </p:nvPr>
        </p:nvSpPr>
        <p:spPr/>
        <p:txBody>
          <a:bodyPr/>
          <a:lstStyle/>
          <a:p>
            <a:r>
              <a:rPr kumimoji="1" lang="ja-JP" altLang="en-US" dirty="0"/>
              <a:t>消費税分が地方にきても相殺？</a:t>
            </a:r>
          </a:p>
        </p:txBody>
      </p:sp>
      <p:sp>
        <p:nvSpPr>
          <p:cNvPr id="3" name="コンテンツ プレースホルダー 2">
            <a:extLst>
              <a:ext uri="{FF2B5EF4-FFF2-40B4-BE49-F238E27FC236}">
                <a16:creationId xmlns:a16="http://schemas.microsoft.com/office/drawing/2014/main" id="{98C07183-776A-4383-A03B-A094C3138D1E}"/>
              </a:ext>
            </a:extLst>
          </p:cNvPr>
          <p:cNvSpPr>
            <a:spLocks noGrp="1"/>
          </p:cNvSpPr>
          <p:nvPr>
            <p:ph idx="1"/>
          </p:nvPr>
        </p:nvSpPr>
        <p:spPr>
          <a:xfrm>
            <a:off x="860128" y="2819400"/>
            <a:ext cx="10224505" cy="4038600"/>
          </a:xfrm>
        </p:spPr>
        <p:txBody>
          <a:bodyPr/>
          <a:lstStyle/>
          <a:p>
            <a:pPr marL="45720" indent="0">
              <a:buNone/>
            </a:pPr>
            <a:r>
              <a:rPr kumimoji="1" lang="ja-JP" altLang="en-US" sz="2400" dirty="0"/>
              <a:t>本市の場合、年間約３０</a:t>
            </a:r>
            <a:r>
              <a:rPr lang="ja-JP" altLang="en-US" sz="2400" dirty="0"/>
              <a:t>～４０億、国から消費税分が振り分けられても、</a:t>
            </a:r>
            <a:endParaRPr lang="en-US" altLang="ja-JP" sz="2400" dirty="0"/>
          </a:p>
          <a:p>
            <a:pPr marL="45720" indent="0">
              <a:buNone/>
            </a:pPr>
            <a:r>
              <a:rPr lang="ja-JP" altLang="en-US" sz="2400" dirty="0"/>
              <a:t>地方交付税で相殺されるため、財政規模は変わりません。</a:t>
            </a:r>
            <a:endParaRPr lang="en-US" altLang="ja-JP" sz="2400" dirty="0"/>
          </a:p>
          <a:p>
            <a:pPr marL="45720" indent="0">
              <a:buNone/>
            </a:pPr>
            <a:endParaRPr kumimoji="1" lang="en-US" altLang="ja-JP" dirty="0"/>
          </a:p>
          <a:p>
            <a:pPr marL="45720" indent="0">
              <a:buNone/>
            </a:pPr>
            <a:r>
              <a:rPr lang="ja-JP" altLang="en-US" sz="5400" dirty="0"/>
              <a:t>社会保障や教育へ</a:t>
            </a:r>
            <a:r>
              <a:rPr lang="ja-JP" altLang="en-US" sz="5400" dirty="0">
                <a:solidFill>
                  <a:srgbClr val="FF0000"/>
                </a:solidFill>
              </a:rPr>
              <a:t>充当≠拡充</a:t>
            </a:r>
            <a:endParaRPr kumimoji="1" lang="ja-JP" altLang="en-US" sz="5400" dirty="0">
              <a:solidFill>
                <a:srgbClr val="FF0000"/>
              </a:solidFill>
            </a:endParaRPr>
          </a:p>
        </p:txBody>
      </p:sp>
    </p:spTree>
    <p:extLst>
      <p:ext uri="{BB962C8B-B14F-4D97-AF65-F5344CB8AC3E}">
        <p14:creationId xmlns:p14="http://schemas.microsoft.com/office/powerpoint/2010/main" val="267662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E1365-CC66-47A6-B990-4F47A2206BA2}"/>
              </a:ext>
            </a:extLst>
          </p:cNvPr>
          <p:cNvSpPr>
            <a:spLocks noGrp="1"/>
          </p:cNvSpPr>
          <p:nvPr>
            <p:ph type="title"/>
          </p:nvPr>
        </p:nvSpPr>
        <p:spPr>
          <a:xfrm>
            <a:off x="2077134" y="675383"/>
            <a:ext cx="8362813" cy="5271505"/>
          </a:xfrm>
        </p:spPr>
        <p:txBody>
          <a:bodyPr/>
          <a:lstStyle/>
          <a:p>
            <a:r>
              <a:rPr kumimoji="1" lang="ja-JP" altLang="en-US" dirty="0"/>
              <a:t>これまで転嫁しないとしてきたものにまで拡大されようとしています。</a:t>
            </a:r>
          </a:p>
        </p:txBody>
      </p:sp>
    </p:spTree>
    <p:extLst>
      <p:ext uri="{BB962C8B-B14F-4D97-AF65-F5344CB8AC3E}">
        <p14:creationId xmlns:p14="http://schemas.microsoft.com/office/powerpoint/2010/main" val="132880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医療への影響</a:t>
            </a:r>
          </a:p>
        </p:txBody>
      </p:sp>
      <p:pic>
        <p:nvPicPr>
          <p:cNvPr id="5" name="コンテンツ プレースホルダー 4">
            <a:extLst>
              <a:ext uri="{FF2B5EF4-FFF2-40B4-BE49-F238E27FC236}">
                <a16:creationId xmlns:a16="http://schemas.microsoft.com/office/drawing/2014/main" id="{7CD6AF8F-089A-4CFD-804E-5A2CD6C1DD89}"/>
              </a:ext>
            </a:extLst>
          </p:cNvPr>
          <p:cNvPicPr>
            <a:picLocks noGrp="1" noChangeAspect="1"/>
          </p:cNvPicPr>
          <p:nvPr>
            <p:ph idx="1"/>
          </p:nvPr>
        </p:nvPicPr>
        <p:blipFill>
          <a:blip r:embed="rId2"/>
          <a:stretch>
            <a:fillRect/>
          </a:stretch>
        </p:blipFill>
        <p:spPr>
          <a:xfrm>
            <a:off x="5956962" y="405451"/>
            <a:ext cx="4917161" cy="6047097"/>
          </a:xfrm>
        </p:spPr>
      </p:pic>
      <p:sp>
        <p:nvSpPr>
          <p:cNvPr id="6" name="テキスト ボックス 5">
            <a:extLst>
              <a:ext uri="{FF2B5EF4-FFF2-40B4-BE49-F238E27FC236}">
                <a16:creationId xmlns:a16="http://schemas.microsoft.com/office/drawing/2014/main" id="{6B0AB98A-77C5-4987-AF77-5FF78035616A}"/>
              </a:ext>
            </a:extLst>
          </p:cNvPr>
          <p:cNvSpPr txBox="1"/>
          <p:nvPr/>
        </p:nvSpPr>
        <p:spPr>
          <a:xfrm>
            <a:off x="736783" y="3204627"/>
            <a:ext cx="4801314" cy="553998"/>
          </a:xfrm>
          <a:prstGeom prst="rect">
            <a:avLst/>
          </a:prstGeom>
          <a:noFill/>
        </p:spPr>
        <p:txBody>
          <a:bodyPr wrap="none" rtlCol="0">
            <a:spAutoFit/>
          </a:bodyPr>
          <a:lstStyle/>
          <a:p>
            <a:r>
              <a:rPr kumimoji="1" lang="ja-JP" altLang="en-US" sz="3000" dirty="0"/>
              <a:t>医療費の負担が増えます。</a:t>
            </a:r>
          </a:p>
        </p:txBody>
      </p:sp>
    </p:spTree>
    <p:extLst>
      <p:ext uri="{BB962C8B-B14F-4D97-AF65-F5344CB8AC3E}">
        <p14:creationId xmlns:p14="http://schemas.microsoft.com/office/powerpoint/2010/main" val="3246050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介護への影響</a:t>
            </a:r>
          </a:p>
        </p:txBody>
      </p:sp>
      <p:pic>
        <p:nvPicPr>
          <p:cNvPr id="5" name="コンテンツ プレースホルダー 4">
            <a:extLst>
              <a:ext uri="{FF2B5EF4-FFF2-40B4-BE49-F238E27FC236}">
                <a16:creationId xmlns:a16="http://schemas.microsoft.com/office/drawing/2014/main" id="{FA3FCB6E-128D-4B3A-817A-459BCED22BCA}"/>
              </a:ext>
            </a:extLst>
          </p:cNvPr>
          <p:cNvPicPr>
            <a:picLocks noGrp="1" noChangeAspect="1"/>
          </p:cNvPicPr>
          <p:nvPr>
            <p:ph idx="1"/>
          </p:nvPr>
        </p:nvPicPr>
        <p:blipFill>
          <a:blip r:embed="rId2"/>
          <a:stretch>
            <a:fillRect/>
          </a:stretch>
        </p:blipFill>
        <p:spPr>
          <a:xfrm>
            <a:off x="5499229" y="721980"/>
            <a:ext cx="6376637" cy="5526419"/>
          </a:xfrm>
        </p:spPr>
      </p:pic>
      <p:sp>
        <p:nvSpPr>
          <p:cNvPr id="6" name="テキスト ボックス 5">
            <a:extLst>
              <a:ext uri="{FF2B5EF4-FFF2-40B4-BE49-F238E27FC236}">
                <a16:creationId xmlns:a16="http://schemas.microsoft.com/office/drawing/2014/main" id="{1855BFBB-9A1D-4CA5-82E0-B6A83F80D28C}"/>
              </a:ext>
            </a:extLst>
          </p:cNvPr>
          <p:cNvSpPr txBox="1"/>
          <p:nvPr/>
        </p:nvSpPr>
        <p:spPr>
          <a:xfrm>
            <a:off x="565744" y="2874769"/>
            <a:ext cx="5416868" cy="461665"/>
          </a:xfrm>
          <a:prstGeom prst="rect">
            <a:avLst/>
          </a:prstGeom>
          <a:noFill/>
        </p:spPr>
        <p:txBody>
          <a:bodyPr wrap="none" rtlCol="0">
            <a:spAutoFit/>
          </a:bodyPr>
          <a:lstStyle/>
          <a:p>
            <a:r>
              <a:rPr kumimoji="1" lang="ja-JP" altLang="en-US" sz="2400" dirty="0"/>
              <a:t>介護サービスの利用料が上がります。</a:t>
            </a:r>
          </a:p>
        </p:txBody>
      </p:sp>
    </p:spTree>
    <p:extLst>
      <p:ext uri="{BB962C8B-B14F-4D97-AF65-F5344CB8AC3E}">
        <p14:creationId xmlns:p14="http://schemas.microsoft.com/office/powerpoint/2010/main" val="154995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4873" y="635913"/>
            <a:ext cx="9875520" cy="1356360"/>
          </a:xfrm>
        </p:spPr>
        <p:txBody>
          <a:bodyPr/>
          <a:lstStyle/>
          <a:p>
            <a:r>
              <a:rPr kumimoji="1" lang="ja-JP" altLang="en-US" dirty="0"/>
              <a:t>福祉への影響</a:t>
            </a:r>
          </a:p>
        </p:txBody>
      </p:sp>
      <p:pic>
        <p:nvPicPr>
          <p:cNvPr id="5" name="コンテンツ プレースホルダー 4">
            <a:extLst>
              <a:ext uri="{FF2B5EF4-FFF2-40B4-BE49-F238E27FC236}">
                <a16:creationId xmlns:a16="http://schemas.microsoft.com/office/drawing/2014/main" id="{1BF15D6A-82C9-49CE-B241-D6F6C7440FC5}"/>
              </a:ext>
            </a:extLst>
          </p:cNvPr>
          <p:cNvPicPr>
            <a:picLocks noGrp="1" noChangeAspect="1"/>
          </p:cNvPicPr>
          <p:nvPr>
            <p:ph idx="1"/>
          </p:nvPr>
        </p:nvPicPr>
        <p:blipFill>
          <a:blip r:embed="rId2"/>
          <a:stretch>
            <a:fillRect/>
          </a:stretch>
        </p:blipFill>
        <p:spPr>
          <a:xfrm>
            <a:off x="5692633" y="828881"/>
            <a:ext cx="6210666" cy="5006174"/>
          </a:xfrm>
        </p:spPr>
      </p:pic>
      <p:sp>
        <p:nvSpPr>
          <p:cNvPr id="6" name="テキスト ボックス 5">
            <a:extLst>
              <a:ext uri="{FF2B5EF4-FFF2-40B4-BE49-F238E27FC236}">
                <a16:creationId xmlns:a16="http://schemas.microsoft.com/office/drawing/2014/main" id="{16EC4AD3-57EF-4A98-B54E-9A62586985BA}"/>
              </a:ext>
            </a:extLst>
          </p:cNvPr>
          <p:cNvSpPr txBox="1"/>
          <p:nvPr/>
        </p:nvSpPr>
        <p:spPr>
          <a:xfrm>
            <a:off x="403476" y="2957130"/>
            <a:ext cx="5186035" cy="1477328"/>
          </a:xfrm>
          <a:prstGeom prst="rect">
            <a:avLst/>
          </a:prstGeom>
          <a:noFill/>
        </p:spPr>
        <p:txBody>
          <a:bodyPr wrap="none" rtlCol="0">
            <a:spAutoFit/>
          </a:bodyPr>
          <a:lstStyle/>
          <a:p>
            <a:r>
              <a:rPr kumimoji="1" lang="ja-JP" altLang="en-US" sz="3000" dirty="0" err="1"/>
              <a:t>障がい</a:t>
            </a:r>
            <a:r>
              <a:rPr kumimoji="1" lang="ja-JP" altLang="en-US" sz="3000" dirty="0"/>
              <a:t>者のサービス利用料も</a:t>
            </a:r>
            <a:endParaRPr kumimoji="1" lang="en-US" altLang="ja-JP" sz="3000" dirty="0"/>
          </a:p>
          <a:p>
            <a:endParaRPr kumimoji="1" lang="en-US" altLang="ja-JP" sz="3000" dirty="0"/>
          </a:p>
          <a:p>
            <a:r>
              <a:rPr kumimoji="1" lang="ja-JP" altLang="en-US" sz="3000" dirty="0"/>
              <a:t>あがります。</a:t>
            </a:r>
          </a:p>
        </p:txBody>
      </p:sp>
    </p:spTree>
    <p:extLst>
      <p:ext uri="{BB962C8B-B14F-4D97-AF65-F5344CB8AC3E}">
        <p14:creationId xmlns:p14="http://schemas.microsoft.com/office/powerpoint/2010/main" val="682027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46CA61-ADBB-4F55-9219-165FA8AB5392}"/>
              </a:ext>
            </a:extLst>
          </p:cNvPr>
          <p:cNvSpPr>
            <a:spLocks noGrp="1"/>
          </p:cNvSpPr>
          <p:nvPr>
            <p:ph type="title"/>
          </p:nvPr>
        </p:nvSpPr>
        <p:spPr>
          <a:xfrm>
            <a:off x="1090372" y="2602860"/>
            <a:ext cx="9875520" cy="1356360"/>
          </a:xfrm>
        </p:spPr>
        <p:txBody>
          <a:bodyPr/>
          <a:lstStyle/>
          <a:p>
            <a:r>
              <a:rPr kumimoji="1" lang="ja-JP" altLang="en-US" dirty="0"/>
              <a:t>社会保障は充実どころか改悪・・</a:t>
            </a:r>
          </a:p>
        </p:txBody>
      </p:sp>
    </p:spTree>
    <p:extLst>
      <p:ext uri="{BB962C8B-B14F-4D97-AF65-F5344CB8AC3E}">
        <p14:creationId xmlns:p14="http://schemas.microsoft.com/office/powerpoint/2010/main" val="389414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C1066D5E-38DD-4303-A630-EACD105F930B}"/>
              </a:ext>
            </a:extLst>
          </p:cNvPr>
          <p:cNvPicPr>
            <a:picLocks noGrp="1" noChangeAspect="1"/>
          </p:cNvPicPr>
          <p:nvPr>
            <p:ph idx="1"/>
          </p:nvPr>
        </p:nvPicPr>
        <p:blipFill>
          <a:blip r:embed="rId2"/>
          <a:stretch>
            <a:fillRect/>
          </a:stretch>
        </p:blipFill>
        <p:spPr>
          <a:xfrm>
            <a:off x="1518913" y="488595"/>
            <a:ext cx="9154173" cy="6024037"/>
          </a:xfrm>
        </p:spPr>
      </p:pic>
    </p:spTree>
    <p:extLst>
      <p:ext uri="{BB962C8B-B14F-4D97-AF65-F5344CB8AC3E}">
        <p14:creationId xmlns:p14="http://schemas.microsoft.com/office/powerpoint/2010/main" val="2283746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応能負担の原則で</a:t>
            </a:r>
            <a:endParaRPr kumimoji="1" lang="ja-JP" altLang="en-US" dirty="0"/>
          </a:p>
        </p:txBody>
      </p:sp>
      <p:sp>
        <p:nvSpPr>
          <p:cNvPr id="3" name="コンテンツ プレースホルダー 2"/>
          <p:cNvSpPr>
            <a:spLocks noGrp="1"/>
          </p:cNvSpPr>
          <p:nvPr>
            <p:ph idx="1"/>
          </p:nvPr>
        </p:nvSpPr>
        <p:spPr>
          <a:xfrm>
            <a:off x="532852" y="1868271"/>
            <a:ext cx="11183309" cy="4618047"/>
          </a:xfrm>
        </p:spPr>
        <p:txBody>
          <a:bodyPr>
            <a:noAutofit/>
          </a:bodyPr>
          <a:lstStyle/>
          <a:p>
            <a:pPr>
              <a:lnSpc>
                <a:spcPts val="4000"/>
              </a:lnSpc>
            </a:pPr>
            <a:r>
              <a:rPr lang="ja-JP" altLang="en-US" sz="2400" dirty="0"/>
              <a:t>政府は「社会保障のために消費税をあげる」と言いますが、買い物はもちろん、医療や介護にまで負担が増えており、矛盾です。</a:t>
            </a:r>
          </a:p>
          <a:p>
            <a:pPr>
              <a:lnSpc>
                <a:spcPts val="4000"/>
              </a:lnSpc>
            </a:pPr>
            <a:r>
              <a:rPr lang="ja-JP" altLang="en-US" sz="2400" dirty="0"/>
              <a:t>消費税は、被災者にも生活保護受給者にも一律にかかる情け容赦ない税金。一方で大企業は価格に転嫁できるので一円も払う必要がなく、利潤、利子、配当などの「資本所得」にはまったく課税されないという不公平な税制です。</a:t>
            </a:r>
            <a:endParaRPr lang="en-US" altLang="ja-JP" sz="2400" dirty="0"/>
          </a:p>
          <a:p>
            <a:pPr>
              <a:lnSpc>
                <a:spcPts val="4000"/>
              </a:lnSpc>
            </a:pPr>
            <a:r>
              <a:rPr lang="ja-JP" altLang="en-US" sz="2400" dirty="0"/>
              <a:t>所得の少ない人に重くのしかかる消費税という不公平税制ではなく、「応能負担」</a:t>
            </a:r>
            <a:r>
              <a:rPr lang="en-US" altLang="ja-JP" sz="2400" dirty="0"/>
              <a:t>――</a:t>
            </a:r>
            <a:r>
              <a:rPr lang="ja-JP" altLang="en-US" sz="2400" dirty="0"/>
              <a:t>負担能力に応じた負担の原則、累進課税の原則にたった税制改正によって財源を確保すべきです。</a:t>
            </a:r>
            <a:endParaRPr lang="en-US" altLang="ja-JP" sz="2400" dirty="0"/>
          </a:p>
        </p:txBody>
      </p:sp>
    </p:spTree>
    <p:extLst>
      <p:ext uri="{BB962C8B-B14F-4D97-AF65-F5344CB8AC3E}">
        <p14:creationId xmlns:p14="http://schemas.microsoft.com/office/powerpoint/2010/main" val="1955390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E98FA-60EA-4C8E-8587-9317413847B9}"/>
              </a:ext>
            </a:extLst>
          </p:cNvPr>
          <p:cNvSpPr>
            <a:spLocks noGrp="1"/>
          </p:cNvSpPr>
          <p:nvPr>
            <p:ph type="title"/>
          </p:nvPr>
        </p:nvSpPr>
        <p:spPr>
          <a:xfrm>
            <a:off x="1077216" y="365103"/>
            <a:ext cx="9875520" cy="1356360"/>
          </a:xfrm>
        </p:spPr>
        <p:txBody>
          <a:bodyPr/>
          <a:lstStyle/>
          <a:p>
            <a:r>
              <a:rPr kumimoji="1" lang="ja-JP" altLang="en-US" dirty="0"/>
              <a:t>幼児教育・保育の無償化について</a:t>
            </a:r>
          </a:p>
        </p:txBody>
      </p:sp>
      <p:sp>
        <p:nvSpPr>
          <p:cNvPr id="3" name="コンテンツ プレースホルダー 2">
            <a:extLst>
              <a:ext uri="{FF2B5EF4-FFF2-40B4-BE49-F238E27FC236}">
                <a16:creationId xmlns:a16="http://schemas.microsoft.com/office/drawing/2014/main" id="{ED2AE95E-84F9-4399-BDBE-9CCE3477897A}"/>
              </a:ext>
            </a:extLst>
          </p:cNvPr>
          <p:cNvSpPr>
            <a:spLocks noGrp="1"/>
          </p:cNvSpPr>
          <p:nvPr>
            <p:ph idx="1"/>
          </p:nvPr>
        </p:nvSpPr>
        <p:spPr>
          <a:xfrm>
            <a:off x="554066" y="1537704"/>
            <a:ext cx="10951585" cy="4902567"/>
          </a:xfrm>
        </p:spPr>
        <p:txBody>
          <a:bodyPr>
            <a:noAutofit/>
          </a:bodyPr>
          <a:lstStyle/>
          <a:p>
            <a:pPr marL="45720" indent="0">
              <a:lnSpc>
                <a:spcPct val="130000"/>
              </a:lnSpc>
              <a:buNone/>
            </a:pPr>
            <a:r>
              <a:rPr kumimoji="1" lang="ja-JP" altLang="en-US" sz="3200" dirty="0"/>
              <a:t>●認可保育園だけでなく、認可外保育園も無償化の対象とし、待機児童を減らそうとする政府の思惑。一方で、これまで保育料に含まれていた給食費が実費負担に。</a:t>
            </a:r>
            <a:endParaRPr kumimoji="1" lang="en-US" altLang="ja-JP" sz="3200" dirty="0"/>
          </a:p>
          <a:p>
            <a:pPr marL="45720" indent="0">
              <a:lnSpc>
                <a:spcPct val="130000"/>
              </a:lnSpc>
              <a:buNone/>
            </a:pPr>
            <a:r>
              <a:rPr lang="ja-JP" altLang="en-US" sz="3200" dirty="0"/>
              <a:t>●保育の「質」を置き去りにし、消費税増税を国民にのませる口実として無償化を持ち出したと言わざるを得ない。</a:t>
            </a:r>
            <a:endParaRPr lang="en-US" altLang="ja-JP" sz="3200" dirty="0"/>
          </a:p>
          <a:p>
            <a:pPr marL="45720" indent="0">
              <a:lnSpc>
                <a:spcPct val="130000"/>
              </a:lnSpc>
              <a:buNone/>
            </a:pPr>
            <a:r>
              <a:rPr lang="ja-JP" altLang="en-US" sz="3200" dirty="0"/>
              <a:t>●保育現場では、保育士が不足しており、処遇改善をして保育士を増やさないと受け入れられない、と。</a:t>
            </a:r>
            <a:endParaRPr kumimoji="1" lang="en-US" altLang="ja-JP" sz="3200" dirty="0"/>
          </a:p>
        </p:txBody>
      </p:sp>
    </p:spTree>
    <p:extLst>
      <p:ext uri="{BB962C8B-B14F-4D97-AF65-F5344CB8AC3E}">
        <p14:creationId xmlns:p14="http://schemas.microsoft.com/office/powerpoint/2010/main" val="198752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9639" y="438561"/>
            <a:ext cx="9875520" cy="1356360"/>
          </a:xfrm>
        </p:spPr>
        <p:txBody>
          <a:bodyPr/>
          <a:lstStyle/>
          <a:p>
            <a:r>
              <a:rPr kumimoji="1" lang="ja-JP" altLang="en-US" dirty="0"/>
              <a:t>消費税１０％増税について</a:t>
            </a:r>
          </a:p>
        </p:txBody>
      </p:sp>
      <p:sp>
        <p:nvSpPr>
          <p:cNvPr id="3" name="コンテンツ プレースホルダー 2"/>
          <p:cNvSpPr>
            <a:spLocks noGrp="1"/>
          </p:cNvSpPr>
          <p:nvPr>
            <p:ph idx="1"/>
          </p:nvPr>
        </p:nvSpPr>
        <p:spPr>
          <a:xfrm>
            <a:off x="1143000" y="2669192"/>
            <a:ext cx="9872871" cy="4038600"/>
          </a:xfrm>
        </p:spPr>
        <p:txBody>
          <a:bodyPr>
            <a:normAutofit/>
          </a:bodyPr>
          <a:lstStyle/>
          <a:p>
            <a:pPr marL="45720" indent="0">
              <a:buNone/>
            </a:pPr>
            <a:r>
              <a:rPr kumimoji="1" lang="ja-JP" altLang="en-US" sz="4800" dirty="0"/>
              <a:t>今年の１０月から</a:t>
            </a:r>
            <a:endParaRPr kumimoji="1" lang="en-US" altLang="ja-JP" sz="4800" dirty="0"/>
          </a:p>
          <a:p>
            <a:pPr marL="45720" indent="0">
              <a:buNone/>
            </a:pPr>
            <a:r>
              <a:rPr kumimoji="1" lang="ja-JP" altLang="en-US" sz="4800" dirty="0"/>
              <a:t>消費税を８％→１０％にすること</a:t>
            </a:r>
            <a:endParaRPr kumimoji="1" lang="en-US" altLang="ja-JP" sz="4800" dirty="0"/>
          </a:p>
          <a:p>
            <a:pPr marL="45720" indent="0">
              <a:buNone/>
            </a:pPr>
            <a:r>
              <a:rPr kumimoji="1" lang="ja-JP" altLang="en-US" sz="4800" dirty="0"/>
              <a:t>が予定されています。</a:t>
            </a:r>
          </a:p>
        </p:txBody>
      </p:sp>
    </p:spTree>
    <p:extLst>
      <p:ext uri="{BB962C8B-B14F-4D97-AF65-F5344CB8AC3E}">
        <p14:creationId xmlns:p14="http://schemas.microsoft.com/office/powerpoint/2010/main" val="166165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8106" y="609600"/>
            <a:ext cx="10380414" cy="1356360"/>
          </a:xfrm>
        </p:spPr>
        <p:txBody>
          <a:bodyPr>
            <a:normAutofit/>
          </a:bodyPr>
          <a:lstStyle/>
          <a:p>
            <a:r>
              <a:rPr lang="ja-JP" altLang="en-US" dirty="0"/>
              <a:t>本当</a:t>
            </a:r>
            <a:r>
              <a:rPr kumimoji="1" lang="ja-JP" altLang="en-US" dirty="0"/>
              <a:t>にあげて大丈夫なのでしょうか？</a:t>
            </a:r>
            <a:br>
              <a:rPr kumimoji="1" lang="en-US" altLang="ja-JP" dirty="0"/>
            </a:br>
            <a:endParaRPr kumimoji="1" lang="ja-JP" altLang="en-US" dirty="0"/>
          </a:p>
        </p:txBody>
      </p:sp>
      <p:sp>
        <p:nvSpPr>
          <p:cNvPr id="3" name="コンテンツ プレースホルダー 2"/>
          <p:cNvSpPr>
            <a:spLocks noGrp="1"/>
          </p:cNvSpPr>
          <p:nvPr>
            <p:ph idx="1"/>
          </p:nvPr>
        </p:nvSpPr>
        <p:spPr>
          <a:xfrm>
            <a:off x="445688" y="1431354"/>
            <a:ext cx="11191532" cy="4817046"/>
          </a:xfrm>
        </p:spPr>
        <p:txBody>
          <a:bodyPr>
            <a:noAutofit/>
          </a:bodyPr>
          <a:lstStyle/>
          <a:p>
            <a:pPr marL="45720" indent="0">
              <a:buNone/>
            </a:pPr>
            <a:endParaRPr lang="en-US" altLang="ja-JP" sz="3000" dirty="0"/>
          </a:p>
          <a:p>
            <a:pPr marL="45720" indent="0">
              <a:buNone/>
            </a:pPr>
            <a:r>
              <a:rPr lang="ja-JP" altLang="en-US" sz="3000" dirty="0"/>
              <a:t>消費税が５％から８％へと増税され、</a:t>
            </a:r>
          </a:p>
          <a:p>
            <a:pPr marL="45720" indent="0">
              <a:buNone/>
            </a:pPr>
            <a:r>
              <a:rPr lang="ja-JP" altLang="en-US" sz="3000" dirty="0"/>
              <a:t>実質家計消費支出は、年間２５万円も落ち込んで</a:t>
            </a:r>
            <a:endParaRPr lang="en-US" altLang="ja-JP" sz="3000" dirty="0"/>
          </a:p>
          <a:p>
            <a:pPr marL="45720" indent="0">
              <a:buNone/>
            </a:pPr>
            <a:r>
              <a:rPr lang="ja-JP" altLang="en-US" sz="3000" dirty="0"/>
              <a:t>います。</a:t>
            </a:r>
            <a:endParaRPr lang="en-US" altLang="ja-JP" sz="3000" dirty="0"/>
          </a:p>
          <a:p>
            <a:pPr marL="45720" indent="0">
              <a:buNone/>
            </a:pPr>
            <a:endParaRPr lang="en-US" altLang="ja-JP" sz="3000" dirty="0"/>
          </a:p>
          <a:p>
            <a:pPr marL="45720" indent="0">
              <a:buNone/>
            </a:pPr>
            <a:r>
              <a:rPr lang="ja-JP" altLang="en-US" sz="3000" dirty="0"/>
              <a:t>そして、</a:t>
            </a:r>
            <a:endParaRPr lang="en-US" altLang="ja-JP" sz="3000" dirty="0"/>
          </a:p>
          <a:p>
            <a:pPr marL="45720" indent="0">
              <a:buNone/>
            </a:pPr>
            <a:endParaRPr lang="en-US" altLang="ja-JP" sz="3000" dirty="0"/>
          </a:p>
          <a:p>
            <a:pPr marL="45720" indent="0">
              <a:buNone/>
            </a:pPr>
            <a:r>
              <a:rPr lang="ja-JP" altLang="en-US" sz="3000" dirty="0"/>
              <a:t>内閣府による景気動向指数の基調判断が「悪化」となりました。</a:t>
            </a:r>
            <a:endParaRPr lang="en-US" altLang="ja-JP" sz="3000" dirty="0"/>
          </a:p>
          <a:p>
            <a:pPr marL="45720" indent="0">
              <a:buNone/>
            </a:pPr>
            <a:r>
              <a:rPr lang="ja-JP" altLang="en-US" sz="3000" dirty="0"/>
              <a:t>（５月１３日発表）</a:t>
            </a:r>
          </a:p>
          <a:p>
            <a:pPr marL="45720" indent="0">
              <a:buNone/>
            </a:pPr>
            <a:endParaRPr lang="ja-JP" altLang="en-US" sz="3000" dirty="0"/>
          </a:p>
          <a:p>
            <a:pPr marL="45720" indent="0">
              <a:buNone/>
            </a:pPr>
            <a:endParaRPr lang="en-US" altLang="ja-JP" sz="3000" dirty="0"/>
          </a:p>
          <a:p>
            <a:pPr marL="45720" indent="0">
              <a:buNone/>
            </a:pPr>
            <a:endParaRPr kumimoji="1" lang="en-US" altLang="ja-JP" sz="3000" dirty="0"/>
          </a:p>
          <a:p>
            <a:pPr marL="45720" indent="0">
              <a:buNone/>
            </a:pPr>
            <a:endParaRPr kumimoji="1" lang="ja-JP" altLang="en-US" sz="3000" dirty="0"/>
          </a:p>
        </p:txBody>
      </p:sp>
      <p:pic>
        <p:nvPicPr>
          <p:cNvPr id="5" name="図 4">
            <a:extLst>
              <a:ext uri="{FF2B5EF4-FFF2-40B4-BE49-F238E27FC236}">
                <a16:creationId xmlns:a16="http://schemas.microsoft.com/office/drawing/2014/main" id="{DA8E5B79-C463-461F-9C18-71F1AC302198}"/>
              </a:ext>
            </a:extLst>
          </p:cNvPr>
          <p:cNvPicPr>
            <a:picLocks noChangeAspect="1"/>
          </p:cNvPicPr>
          <p:nvPr/>
        </p:nvPicPr>
        <p:blipFill>
          <a:blip r:embed="rId2"/>
          <a:stretch>
            <a:fillRect/>
          </a:stretch>
        </p:blipFill>
        <p:spPr>
          <a:xfrm>
            <a:off x="6238735" y="3149479"/>
            <a:ext cx="3221029" cy="2277167"/>
          </a:xfrm>
          <a:prstGeom prst="rect">
            <a:avLst/>
          </a:prstGeom>
        </p:spPr>
      </p:pic>
      <p:pic>
        <p:nvPicPr>
          <p:cNvPr id="7" name="図 6">
            <a:extLst>
              <a:ext uri="{FF2B5EF4-FFF2-40B4-BE49-F238E27FC236}">
                <a16:creationId xmlns:a16="http://schemas.microsoft.com/office/drawing/2014/main" id="{17A23864-5CE0-4F6F-9B32-3478E310CAE7}"/>
              </a:ext>
            </a:extLst>
          </p:cNvPr>
          <p:cNvPicPr>
            <a:picLocks noChangeAspect="1"/>
          </p:cNvPicPr>
          <p:nvPr/>
        </p:nvPicPr>
        <p:blipFill>
          <a:blip r:embed="rId3"/>
          <a:stretch>
            <a:fillRect/>
          </a:stretch>
        </p:blipFill>
        <p:spPr>
          <a:xfrm>
            <a:off x="9781694" y="2286911"/>
            <a:ext cx="1855526" cy="3105931"/>
          </a:xfrm>
          <a:prstGeom prst="rect">
            <a:avLst/>
          </a:prstGeom>
        </p:spPr>
      </p:pic>
    </p:spTree>
    <p:extLst>
      <p:ext uri="{BB962C8B-B14F-4D97-AF65-F5344CB8AC3E}">
        <p14:creationId xmlns:p14="http://schemas.microsoft.com/office/powerpoint/2010/main" val="420556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5B6868-FEAB-4EA4-B89E-DE8B5BBBA995}"/>
              </a:ext>
            </a:extLst>
          </p:cNvPr>
          <p:cNvSpPr>
            <a:spLocks noGrp="1"/>
          </p:cNvSpPr>
          <p:nvPr>
            <p:ph type="title"/>
          </p:nvPr>
        </p:nvSpPr>
        <p:spPr>
          <a:xfrm>
            <a:off x="925912" y="622756"/>
            <a:ext cx="9875520" cy="1356360"/>
          </a:xfrm>
        </p:spPr>
        <p:txBody>
          <a:bodyPr/>
          <a:lstStyle/>
          <a:p>
            <a:r>
              <a:rPr kumimoji="1" lang="ja-JP" altLang="en-US" dirty="0"/>
              <a:t>国民への影響</a:t>
            </a:r>
          </a:p>
        </p:txBody>
      </p:sp>
      <p:sp>
        <p:nvSpPr>
          <p:cNvPr id="3" name="コンテンツ プレースホルダー 2">
            <a:extLst>
              <a:ext uri="{FF2B5EF4-FFF2-40B4-BE49-F238E27FC236}">
                <a16:creationId xmlns:a16="http://schemas.microsoft.com/office/drawing/2014/main" id="{C69BD34A-84AA-448B-A32F-245BB807C4C9}"/>
              </a:ext>
            </a:extLst>
          </p:cNvPr>
          <p:cNvSpPr>
            <a:spLocks noGrp="1"/>
          </p:cNvSpPr>
          <p:nvPr>
            <p:ph idx="1"/>
          </p:nvPr>
        </p:nvSpPr>
        <p:spPr>
          <a:xfrm>
            <a:off x="1024588" y="2670837"/>
            <a:ext cx="9872871" cy="1716967"/>
          </a:xfrm>
        </p:spPr>
        <p:txBody>
          <a:bodyPr>
            <a:normAutofit/>
          </a:bodyPr>
          <a:lstStyle/>
          <a:p>
            <a:pPr marL="45720" indent="0">
              <a:buNone/>
            </a:pPr>
            <a:r>
              <a:rPr kumimoji="1" lang="ja-JP" altLang="en-US" sz="4800" dirty="0"/>
              <a:t>私たちのくらしに</a:t>
            </a:r>
            <a:endParaRPr kumimoji="1" lang="en-US" altLang="ja-JP" sz="4800" dirty="0"/>
          </a:p>
          <a:p>
            <a:pPr marL="45720" indent="0">
              <a:buNone/>
            </a:pPr>
            <a:r>
              <a:rPr kumimoji="1" lang="ja-JP" altLang="en-US" sz="4800" dirty="0"/>
              <a:t>どんな影響があるのでしょうか。</a:t>
            </a:r>
          </a:p>
        </p:txBody>
      </p:sp>
    </p:spTree>
    <p:extLst>
      <p:ext uri="{BB962C8B-B14F-4D97-AF65-F5344CB8AC3E}">
        <p14:creationId xmlns:p14="http://schemas.microsoft.com/office/powerpoint/2010/main" val="355494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1981" y="260944"/>
            <a:ext cx="9875520" cy="1356360"/>
          </a:xfrm>
        </p:spPr>
        <p:txBody>
          <a:bodyPr/>
          <a:lstStyle/>
          <a:p>
            <a:r>
              <a:rPr kumimoji="1" lang="ja-JP" altLang="en-US" dirty="0"/>
              <a:t>買い物への影響</a:t>
            </a:r>
          </a:p>
        </p:txBody>
      </p:sp>
      <p:sp>
        <p:nvSpPr>
          <p:cNvPr id="3" name="コンテンツ プレースホルダー 2"/>
          <p:cNvSpPr>
            <a:spLocks noGrp="1"/>
          </p:cNvSpPr>
          <p:nvPr>
            <p:ph idx="1"/>
          </p:nvPr>
        </p:nvSpPr>
        <p:spPr>
          <a:xfrm>
            <a:off x="296029" y="1513036"/>
            <a:ext cx="11551700" cy="1243321"/>
          </a:xfrm>
        </p:spPr>
        <p:txBody>
          <a:bodyPr>
            <a:normAutofit fontScale="92500" lnSpcReduction="10000"/>
          </a:bodyPr>
          <a:lstStyle/>
          <a:p>
            <a:pPr marL="45720" indent="0">
              <a:buNone/>
            </a:pPr>
            <a:r>
              <a:rPr lang="ja-JP" altLang="en-US" dirty="0"/>
              <a:t>買う場所や買い方で違う複数税率導入とポイント還元が問題となっています。</a:t>
            </a:r>
            <a:endParaRPr lang="en-US" altLang="ja-JP" dirty="0"/>
          </a:p>
          <a:p>
            <a:pPr marL="45720" indent="0">
              <a:buNone/>
            </a:pPr>
            <a:r>
              <a:rPr lang="ja-JP" altLang="en-US" dirty="0"/>
              <a:t>買うもの、買う場所、買う方法によって何通りもの税率になり、</a:t>
            </a:r>
            <a:endParaRPr lang="en-US" altLang="ja-JP" dirty="0"/>
          </a:p>
          <a:p>
            <a:pPr marL="45720" indent="0">
              <a:buNone/>
            </a:pPr>
            <a:r>
              <a:rPr lang="ja-JP" altLang="en-US" dirty="0"/>
              <a:t>消費者はもちろん、中小小売店にも混乱と負担を広げます。</a:t>
            </a:r>
            <a:endParaRPr lang="en-US" altLang="ja-JP" dirty="0"/>
          </a:p>
          <a:p>
            <a:pPr marL="45720" indent="0">
              <a:buNone/>
            </a:pPr>
            <a:endParaRPr kumimoji="1" lang="ja-JP" altLang="en-US" dirty="0"/>
          </a:p>
        </p:txBody>
      </p:sp>
      <p:sp>
        <p:nvSpPr>
          <p:cNvPr id="4" name="テキスト ボックス 3">
            <a:extLst>
              <a:ext uri="{FF2B5EF4-FFF2-40B4-BE49-F238E27FC236}">
                <a16:creationId xmlns:a16="http://schemas.microsoft.com/office/drawing/2014/main" id="{AF637EEF-A770-428F-B18B-A65CC3EDBDA3}"/>
              </a:ext>
            </a:extLst>
          </p:cNvPr>
          <p:cNvSpPr txBox="1"/>
          <p:nvPr/>
        </p:nvSpPr>
        <p:spPr>
          <a:xfrm>
            <a:off x="368392" y="2953710"/>
            <a:ext cx="7571303" cy="1508105"/>
          </a:xfrm>
          <a:prstGeom prst="rect">
            <a:avLst/>
          </a:prstGeom>
          <a:noFill/>
        </p:spPr>
        <p:txBody>
          <a:bodyPr wrap="none" rtlCol="0">
            <a:spAutoFit/>
          </a:bodyPr>
          <a:lstStyle/>
          <a:p>
            <a:r>
              <a:rPr kumimoji="1" lang="ja-JP" altLang="en-US" sz="2000" b="1" dirty="0"/>
              <a:t>複数税率</a:t>
            </a:r>
          </a:p>
          <a:p>
            <a:r>
              <a:rPr kumimoji="1" lang="ja-JP" altLang="en-US" dirty="0"/>
              <a:t>食料品や定期購読の新聞→８％</a:t>
            </a:r>
          </a:p>
          <a:p>
            <a:r>
              <a:rPr kumimoji="1" lang="ja-JP" altLang="en-US" dirty="0"/>
              <a:t>みりんは酒類なので→１０％　みりん風調味料は食料品なので→８％</a:t>
            </a:r>
          </a:p>
          <a:p>
            <a:r>
              <a:rPr kumimoji="1" lang="ja-JP" altLang="en-US" dirty="0"/>
              <a:t>宅配の新聞→８％ですが　コンビニや駅の売店で買う新聞→１０％</a:t>
            </a:r>
          </a:p>
          <a:p>
            <a:r>
              <a:rPr kumimoji="1" lang="ja-JP" altLang="en-US" dirty="0"/>
              <a:t>生きた牛や豚、熱帯魚→１０％ですが、牛肉・豚肉や食用の魚→８％　</a:t>
            </a:r>
          </a:p>
        </p:txBody>
      </p:sp>
      <p:sp>
        <p:nvSpPr>
          <p:cNvPr id="5" name="テキスト ボックス 4">
            <a:extLst>
              <a:ext uri="{FF2B5EF4-FFF2-40B4-BE49-F238E27FC236}">
                <a16:creationId xmlns:a16="http://schemas.microsoft.com/office/drawing/2014/main" id="{BE570999-FD09-4B50-9517-3989F29D43C3}"/>
              </a:ext>
            </a:extLst>
          </p:cNvPr>
          <p:cNvSpPr txBox="1"/>
          <p:nvPr/>
        </p:nvSpPr>
        <p:spPr>
          <a:xfrm>
            <a:off x="368392" y="4796682"/>
            <a:ext cx="9417963" cy="1785104"/>
          </a:xfrm>
          <a:prstGeom prst="rect">
            <a:avLst/>
          </a:prstGeom>
          <a:noFill/>
        </p:spPr>
        <p:txBody>
          <a:bodyPr wrap="none" rtlCol="0">
            <a:spAutoFit/>
          </a:bodyPr>
          <a:lstStyle/>
          <a:p>
            <a:r>
              <a:rPr kumimoji="1" lang="ja-JP" altLang="en-US" sz="2000" b="1" dirty="0"/>
              <a:t>ポイント還元が加わると、</a:t>
            </a:r>
          </a:p>
          <a:p>
            <a:r>
              <a:rPr kumimoji="1" lang="ja-JP" altLang="en-US" dirty="0"/>
              <a:t>中小商店で買った食料品は、持ち帰れば８％から５％の還元分を引いた３％</a:t>
            </a:r>
          </a:p>
          <a:p>
            <a:r>
              <a:rPr kumimoji="1" lang="ja-JP" altLang="en-US" dirty="0"/>
              <a:t>店内で食べれば、１０％から５％を差し引いた５％に。</a:t>
            </a:r>
          </a:p>
          <a:p>
            <a:r>
              <a:rPr kumimoji="1" lang="ja-JP" altLang="en-US" dirty="0"/>
              <a:t>フランチャイズのコンビニで持ち帰れば、８％から２％を差し引いた６％</a:t>
            </a:r>
          </a:p>
          <a:p>
            <a:r>
              <a:rPr kumimoji="1" lang="ja-JP" altLang="en-US" dirty="0"/>
              <a:t>店内飲食は１０％から２％を差し引いた８％</a:t>
            </a:r>
          </a:p>
          <a:p>
            <a:r>
              <a:rPr kumimoji="1" lang="ja-JP" altLang="en-US" dirty="0"/>
              <a:t>大企業のスーパーなどでは持ち帰りでも店内飲食でも還元がなく、それぞれ８％、１０％</a:t>
            </a:r>
          </a:p>
        </p:txBody>
      </p:sp>
      <p:pic>
        <p:nvPicPr>
          <p:cNvPr id="7" name="図 6">
            <a:extLst>
              <a:ext uri="{FF2B5EF4-FFF2-40B4-BE49-F238E27FC236}">
                <a16:creationId xmlns:a16="http://schemas.microsoft.com/office/drawing/2014/main" id="{6E910118-C1DD-4B5D-BE2F-8068996D0164}"/>
              </a:ext>
            </a:extLst>
          </p:cNvPr>
          <p:cNvPicPr>
            <a:picLocks noChangeAspect="1"/>
          </p:cNvPicPr>
          <p:nvPr/>
        </p:nvPicPr>
        <p:blipFill>
          <a:blip r:embed="rId2"/>
          <a:stretch>
            <a:fillRect/>
          </a:stretch>
        </p:blipFill>
        <p:spPr>
          <a:xfrm>
            <a:off x="8015754" y="2134696"/>
            <a:ext cx="3686202" cy="2886096"/>
          </a:xfrm>
          <a:prstGeom prst="rect">
            <a:avLst/>
          </a:prstGeom>
        </p:spPr>
      </p:pic>
    </p:spTree>
    <p:extLst>
      <p:ext uri="{BB962C8B-B14F-4D97-AF65-F5344CB8AC3E}">
        <p14:creationId xmlns:p14="http://schemas.microsoft.com/office/powerpoint/2010/main" val="38074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33937C-19C9-4050-A5FE-04F65301EDF5}"/>
              </a:ext>
            </a:extLst>
          </p:cNvPr>
          <p:cNvSpPr>
            <a:spLocks noGrp="1"/>
          </p:cNvSpPr>
          <p:nvPr>
            <p:ph type="title"/>
          </p:nvPr>
        </p:nvSpPr>
        <p:spPr/>
        <p:txBody>
          <a:bodyPr/>
          <a:lstStyle/>
          <a:p>
            <a:r>
              <a:rPr kumimoji="1" lang="ja-JP" altLang="en-US" dirty="0"/>
              <a:t>プレミアム商品券について</a:t>
            </a:r>
          </a:p>
        </p:txBody>
      </p:sp>
      <p:sp>
        <p:nvSpPr>
          <p:cNvPr id="3" name="コンテンツ プレースホルダー 2">
            <a:extLst>
              <a:ext uri="{FF2B5EF4-FFF2-40B4-BE49-F238E27FC236}">
                <a16:creationId xmlns:a16="http://schemas.microsoft.com/office/drawing/2014/main" id="{D4393651-507F-4995-AA23-80F8423AD1A3}"/>
              </a:ext>
            </a:extLst>
          </p:cNvPr>
          <p:cNvSpPr>
            <a:spLocks noGrp="1"/>
          </p:cNvSpPr>
          <p:nvPr>
            <p:ph idx="1"/>
          </p:nvPr>
        </p:nvSpPr>
        <p:spPr>
          <a:xfrm>
            <a:off x="353590" y="2209800"/>
            <a:ext cx="9872871" cy="4038600"/>
          </a:xfrm>
        </p:spPr>
        <p:txBody>
          <a:bodyPr>
            <a:normAutofit/>
          </a:bodyPr>
          <a:lstStyle/>
          <a:p>
            <a:r>
              <a:rPr kumimoji="1" lang="ja-JP" altLang="en-US" sz="3800" dirty="0"/>
              <a:t>非課税世帯、子育て世帯へ販売</a:t>
            </a:r>
            <a:endParaRPr kumimoji="1" lang="en-US" altLang="ja-JP" sz="3800" dirty="0"/>
          </a:p>
          <a:p>
            <a:r>
              <a:rPr lang="ja-JP" altLang="en-US" sz="3800" dirty="0"/>
              <a:t>２５０００円分を２００００円で５億円分</a:t>
            </a:r>
            <a:endParaRPr lang="en-US" altLang="ja-JP" sz="3800" dirty="0"/>
          </a:p>
          <a:p>
            <a:r>
              <a:rPr lang="ja-JP" altLang="en-US" sz="3800" dirty="0"/>
              <a:t>システムの構築に３０００万円</a:t>
            </a:r>
            <a:endParaRPr lang="en-US" altLang="ja-JP" sz="3800" dirty="0"/>
          </a:p>
          <a:p>
            <a:r>
              <a:rPr lang="ja-JP" altLang="en-US" sz="3800" dirty="0"/>
              <a:t>あらたに３名職員を雇用</a:t>
            </a:r>
            <a:endParaRPr lang="en-US" altLang="ja-JP" sz="3800" dirty="0"/>
          </a:p>
        </p:txBody>
      </p:sp>
      <p:pic>
        <p:nvPicPr>
          <p:cNvPr id="6" name="図 5">
            <a:extLst>
              <a:ext uri="{FF2B5EF4-FFF2-40B4-BE49-F238E27FC236}">
                <a16:creationId xmlns:a16="http://schemas.microsoft.com/office/drawing/2014/main" id="{A88FB6DA-8B36-46AA-9849-11F21744035D}"/>
              </a:ext>
            </a:extLst>
          </p:cNvPr>
          <p:cNvPicPr>
            <a:picLocks noChangeAspect="1"/>
          </p:cNvPicPr>
          <p:nvPr/>
        </p:nvPicPr>
        <p:blipFill>
          <a:blip r:embed="rId2"/>
          <a:stretch>
            <a:fillRect/>
          </a:stretch>
        </p:blipFill>
        <p:spPr>
          <a:xfrm>
            <a:off x="7405506" y="4276504"/>
            <a:ext cx="4304077" cy="2180542"/>
          </a:xfrm>
          <a:prstGeom prst="rect">
            <a:avLst/>
          </a:prstGeom>
        </p:spPr>
      </p:pic>
    </p:spTree>
    <p:extLst>
      <p:ext uri="{BB962C8B-B14F-4D97-AF65-F5344CB8AC3E}">
        <p14:creationId xmlns:p14="http://schemas.microsoft.com/office/powerpoint/2010/main" val="314683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ライフラインへの影響</a:t>
            </a:r>
          </a:p>
        </p:txBody>
      </p:sp>
      <p:sp>
        <p:nvSpPr>
          <p:cNvPr id="3" name="コンテンツ プレースホルダー 2"/>
          <p:cNvSpPr>
            <a:spLocks noGrp="1"/>
          </p:cNvSpPr>
          <p:nvPr>
            <p:ph idx="1"/>
          </p:nvPr>
        </p:nvSpPr>
        <p:spPr>
          <a:xfrm>
            <a:off x="452266" y="2744003"/>
            <a:ext cx="10753825" cy="2893701"/>
          </a:xfrm>
        </p:spPr>
        <p:txBody>
          <a:bodyPr>
            <a:normAutofit lnSpcReduction="10000"/>
          </a:bodyPr>
          <a:lstStyle/>
          <a:p>
            <a:pPr marL="45720" indent="0">
              <a:buNone/>
            </a:pPr>
            <a:r>
              <a:rPr kumimoji="1" lang="ja-JP" altLang="en-US" sz="3600" dirty="0"/>
              <a:t>金沢市の都市ガス、水道、下水道の値上げ</a:t>
            </a:r>
            <a:r>
              <a:rPr lang="ja-JP" altLang="en-US" sz="3600" dirty="0"/>
              <a:t>　</a:t>
            </a:r>
            <a:endParaRPr lang="en-US" altLang="ja-JP" sz="3600" dirty="0"/>
          </a:p>
          <a:p>
            <a:pPr marL="45720" indent="0">
              <a:buNone/>
            </a:pPr>
            <a:endParaRPr kumimoji="1" lang="en-US" altLang="ja-JP" dirty="0"/>
          </a:p>
          <a:p>
            <a:pPr marL="45720" indent="0">
              <a:buNone/>
            </a:pPr>
            <a:r>
              <a:rPr kumimoji="1" lang="ja-JP" altLang="en-US" sz="3200" dirty="0"/>
              <a:t>１０月</a:t>
            </a:r>
            <a:r>
              <a:rPr lang="ja-JP" altLang="en-US" sz="3200" dirty="0"/>
              <a:t>から３月　１億７７００万円</a:t>
            </a:r>
            <a:endParaRPr lang="en-US" altLang="ja-JP" sz="3200" dirty="0"/>
          </a:p>
          <a:p>
            <a:pPr marL="45720" indent="0">
              <a:buNone/>
            </a:pPr>
            <a:endParaRPr kumimoji="1" lang="en-US" altLang="ja-JP" sz="3200" dirty="0"/>
          </a:p>
          <a:p>
            <a:pPr marL="45720" indent="0">
              <a:buNone/>
            </a:pPr>
            <a:r>
              <a:rPr kumimoji="1" lang="ja-JP" altLang="en-US" sz="3200" dirty="0"/>
              <a:t>年間だと　　　　</a:t>
            </a:r>
            <a:r>
              <a:rPr lang="ja-JP" altLang="en-US" sz="3200" dirty="0"/>
              <a:t>約</a:t>
            </a:r>
            <a:r>
              <a:rPr kumimoji="1" lang="ja-JP" altLang="en-US" sz="3200" dirty="0"/>
              <a:t>３億６千万円？</a:t>
            </a:r>
            <a:endParaRPr kumimoji="1" lang="en-US" altLang="ja-JP" sz="3200" dirty="0"/>
          </a:p>
          <a:p>
            <a:pPr marL="45720" indent="0">
              <a:buNone/>
            </a:pPr>
            <a:endParaRPr lang="en-US" altLang="ja-JP" sz="3200" dirty="0"/>
          </a:p>
          <a:p>
            <a:pPr marL="45720" indent="0">
              <a:buNone/>
            </a:pPr>
            <a:endParaRPr kumimoji="1" lang="en-US" altLang="ja-JP" sz="3200" dirty="0"/>
          </a:p>
          <a:p>
            <a:pPr marL="45720" indent="0">
              <a:buNone/>
            </a:pPr>
            <a:endParaRPr kumimoji="1" lang="ja-JP" altLang="en-US" dirty="0"/>
          </a:p>
        </p:txBody>
      </p:sp>
    </p:spTree>
    <p:extLst>
      <p:ext uri="{BB962C8B-B14F-4D97-AF65-F5344CB8AC3E}">
        <p14:creationId xmlns:p14="http://schemas.microsoft.com/office/powerpoint/2010/main" val="66649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1A3F0-28C2-472F-8DDB-66A4348B097F}"/>
              </a:ext>
            </a:extLst>
          </p:cNvPr>
          <p:cNvSpPr>
            <a:spLocks noGrp="1"/>
          </p:cNvSpPr>
          <p:nvPr>
            <p:ph type="title"/>
          </p:nvPr>
        </p:nvSpPr>
        <p:spPr>
          <a:xfrm>
            <a:off x="261492" y="267697"/>
            <a:ext cx="9875520" cy="1356360"/>
          </a:xfrm>
        </p:spPr>
        <p:txBody>
          <a:bodyPr/>
          <a:lstStyle/>
          <a:p>
            <a:r>
              <a:rPr kumimoji="1" lang="ja-JP" altLang="en-US" dirty="0"/>
              <a:t>使用料、手数料の値上げ</a:t>
            </a:r>
          </a:p>
        </p:txBody>
      </p:sp>
      <p:sp>
        <p:nvSpPr>
          <p:cNvPr id="3" name="コンテンツ プレースホルダー 2">
            <a:extLst>
              <a:ext uri="{FF2B5EF4-FFF2-40B4-BE49-F238E27FC236}">
                <a16:creationId xmlns:a16="http://schemas.microsoft.com/office/drawing/2014/main" id="{F51C2938-7456-4023-B5C2-E0B8E6439B8A}"/>
              </a:ext>
            </a:extLst>
          </p:cNvPr>
          <p:cNvSpPr>
            <a:spLocks noGrp="1"/>
          </p:cNvSpPr>
          <p:nvPr>
            <p:ph idx="1"/>
          </p:nvPr>
        </p:nvSpPr>
        <p:spPr>
          <a:xfrm>
            <a:off x="261492" y="1282373"/>
            <a:ext cx="6599797" cy="923401"/>
          </a:xfrm>
        </p:spPr>
        <p:txBody>
          <a:bodyPr/>
          <a:lstStyle/>
          <a:p>
            <a:pPr marL="45720" indent="0">
              <a:buNone/>
            </a:pPr>
            <a:r>
              <a:rPr lang="ja-JP" altLang="en-US" dirty="0"/>
              <a:t>本市施設の手数料、使用料５５件を引き上がり</a:t>
            </a:r>
            <a:endParaRPr lang="en-US" altLang="ja-JP" dirty="0"/>
          </a:p>
          <a:p>
            <a:pPr marL="45720" indent="0">
              <a:buNone/>
            </a:pPr>
            <a:r>
              <a:rPr lang="ja-JP" altLang="en-US" dirty="0"/>
              <a:t>ます。その総額は、７９０万円です。</a:t>
            </a:r>
          </a:p>
          <a:p>
            <a:pPr marL="45720" indent="0">
              <a:buNone/>
            </a:pPr>
            <a:endParaRPr kumimoji="1" lang="ja-JP" altLang="en-US" dirty="0"/>
          </a:p>
        </p:txBody>
      </p:sp>
      <p:pic>
        <p:nvPicPr>
          <p:cNvPr id="6" name="図 5">
            <a:extLst>
              <a:ext uri="{FF2B5EF4-FFF2-40B4-BE49-F238E27FC236}">
                <a16:creationId xmlns:a16="http://schemas.microsoft.com/office/drawing/2014/main" id="{B0BBB913-E247-44BA-B8D7-950F3B311232}"/>
              </a:ext>
            </a:extLst>
          </p:cNvPr>
          <p:cNvPicPr>
            <a:picLocks noChangeAspect="1"/>
          </p:cNvPicPr>
          <p:nvPr/>
        </p:nvPicPr>
        <p:blipFill>
          <a:blip r:embed="rId2"/>
          <a:stretch>
            <a:fillRect/>
          </a:stretch>
        </p:blipFill>
        <p:spPr>
          <a:xfrm>
            <a:off x="6557039" y="387714"/>
            <a:ext cx="5139672" cy="6210437"/>
          </a:xfrm>
          <a:prstGeom prst="rect">
            <a:avLst/>
          </a:prstGeom>
        </p:spPr>
      </p:pic>
      <p:pic>
        <p:nvPicPr>
          <p:cNvPr id="8" name="図 7">
            <a:extLst>
              <a:ext uri="{FF2B5EF4-FFF2-40B4-BE49-F238E27FC236}">
                <a16:creationId xmlns:a16="http://schemas.microsoft.com/office/drawing/2014/main" id="{5F53B6F0-4490-4F6D-82B9-787B60F7F483}"/>
              </a:ext>
            </a:extLst>
          </p:cNvPr>
          <p:cNvPicPr>
            <a:picLocks noChangeAspect="1"/>
          </p:cNvPicPr>
          <p:nvPr/>
        </p:nvPicPr>
        <p:blipFill>
          <a:blip r:embed="rId3"/>
          <a:stretch>
            <a:fillRect/>
          </a:stretch>
        </p:blipFill>
        <p:spPr>
          <a:xfrm>
            <a:off x="578660" y="2614333"/>
            <a:ext cx="5675879" cy="2786548"/>
          </a:xfrm>
          <a:prstGeom prst="rect">
            <a:avLst/>
          </a:prstGeom>
        </p:spPr>
      </p:pic>
    </p:spTree>
    <p:extLst>
      <p:ext uri="{BB962C8B-B14F-4D97-AF65-F5344CB8AC3E}">
        <p14:creationId xmlns:p14="http://schemas.microsoft.com/office/powerpoint/2010/main" val="303487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07AD3B-3841-4745-965E-41071AC1C780}"/>
              </a:ext>
            </a:extLst>
          </p:cNvPr>
          <p:cNvSpPr>
            <a:spLocks noGrp="1"/>
          </p:cNvSpPr>
          <p:nvPr>
            <p:ph type="title"/>
          </p:nvPr>
        </p:nvSpPr>
        <p:spPr/>
        <p:txBody>
          <a:bodyPr/>
          <a:lstStyle/>
          <a:p>
            <a:r>
              <a:rPr kumimoji="1" lang="ja-JP" altLang="en-US" dirty="0"/>
              <a:t>配食サービスの自己負担値上げ</a:t>
            </a:r>
          </a:p>
        </p:txBody>
      </p:sp>
      <p:sp>
        <p:nvSpPr>
          <p:cNvPr id="3" name="コンテンツ プレースホルダー 2">
            <a:extLst>
              <a:ext uri="{FF2B5EF4-FFF2-40B4-BE49-F238E27FC236}">
                <a16:creationId xmlns:a16="http://schemas.microsoft.com/office/drawing/2014/main" id="{0CF9103B-9F99-4DEC-BF5E-13588A1AC5A2}"/>
              </a:ext>
            </a:extLst>
          </p:cNvPr>
          <p:cNvSpPr>
            <a:spLocks noGrp="1"/>
          </p:cNvSpPr>
          <p:nvPr>
            <p:ph idx="1"/>
          </p:nvPr>
        </p:nvSpPr>
        <p:spPr/>
        <p:txBody>
          <a:bodyPr>
            <a:normAutofit/>
          </a:bodyPr>
          <a:lstStyle/>
          <a:p>
            <a:pPr marL="45720" indent="0">
              <a:buNone/>
            </a:pPr>
            <a:endParaRPr kumimoji="1" lang="en-US" altLang="ja-JP" dirty="0"/>
          </a:p>
          <a:p>
            <a:pPr marL="45720" indent="0">
              <a:buNone/>
            </a:pPr>
            <a:r>
              <a:rPr lang="ja-JP" altLang="en-US" sz="8000" dirty="0"/>
              <a:t>１食     　　</a:t>
            </a:r>
            <a:r>
              <a:rPr lang="ja-JP" altLang="en-US" sz="5400" dirty="0"/>
              <a:t>１０月から</a:t>
            </a:r>
            <a:endParaRPr lang="en-US" altLang="ja-JP" sz="5400" dirty="0"/>
          </a:p>
          <a:p>
            <a:pPr marL="45720" indent="0">
              <a:buNone/>
            </a:pPr>
            <a:r>
              <a:rPr kumimoji="1" lang="ja-JP" altLang="en-US" sz="8000" dirty="0"/>
              <a:t>５００円→５１０円</a:t>
            </a:r>
          </a:p>
        </p:txBody>
      </p:sp>
    </p:spTree>
    <p:extLst>
      <p:ext uri="{BB962C8B-B14F-4D97-AF65-F5344CB8AC3E}">
        <p14:creationId xmlns:p14="http://schemas.microsoft.com/office/powerpoint/2010/main" val="2564696189"/>
      </p:ext>
    </p:extLst>
  </p:cSld>
  <p:clrMapOvr>
    <a:masterClrMapping/>
  </p:clrMapOvr>
</p:sld>
</file>

<file path=ppt/theme/theme1.xml><?xml version="1.0" encoding="utf-8"?>
<a:theme xmlns:a="http://schemas.openxmlformats.org/drawingml/2006/main" name="基礎">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基礎</Template>
  <TotalTime>0</TotalTime>
  <Words>674</Words>
  <Application>Microsoft Office PowerPoint</Application>
  <PresentationFormat>ワイド画面</PresentationFormat>
  <Paragraphs>87</Paragraphs>
  <Slides>19</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19</vt:i4>
      </vt:variant>
    </vt:vector>
  </HeadingPairs>
  <TitlesOfParts>
    <vt:vector size="22" baseType="lpstr">
      <vt:lpstr>Calibri</vt:lpstr>
      <vt:lpstr>Corbel</vt:lpstr>
      <vt:lpstr>基礎</vt:lpstr>
      <vt:lpstr>消費税増税、私たちの 生活にどんな影響が？</vt:lpstr>
      <vt:lpstr>消費税１０％増税について</vt:lpstr>
      <vt:lpstr>本当にあげて大丈夫なのでしょうか？ </vt:lpstr>
      <vt:lpstr>国民への影響</vt:lpstr>
      <vt:lpstr>買い物への影響</vt:lpstr>
      <vt:lpstr>プレミアム商品券について</vt:lpstr>
      <vt:lpstr>ライフラインへの影響</vt:lpstr>
      <vt:lpstr>使用料、手数料の値上げ</vt:lpstr>
      <vt:lpstr>配食サービスの自己負担値上げ</vt:lpstr>
      <vt:lpstr>行政への影響</vt:lpstr>
      <vt:lpstr>消費税分が地方にきても相殺？</vt:lpstr>
      <vt:lpstr>これまで転嫁しないとしてきたものにまで拡大されようとしています。</vt:lpstr>
      <vt:lpstr>医療への影響</vt:lpstr>
      <vt:lpstr>介護への影響</vt:lpstr>
      <vt:lpstr>福祉への影響</vt:lpstr>
      <vt:lpstr>社会保障は充実どころか改悪・・</vt:lpstr>
      <vt:lpstr>PowerPoint プレゼンテーション</vt:lpstr>
      <vt:lpstr>応能負担の原則で</vt:lpstr>
      <vt:lpstr>幼児教育・保育の無償化について</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消費税増税、私たちの 生活にどんな影響が？</dc:title>
  <dc:creator>議会事務局</dc:creator>
  <cp:lastModifiedBy>みよ 広田</cp:lastModifiedBy>
  <cp:revision>39</cp:revision>
  <cp:lastPrinted>2019-05-18T23:41:45Z</cp:lastPrinted>
  <dcterms:created xsi:type="dcterms:W3CDTF">2019-05-14T06:11:06Z</dcterms:created>
  <dcterms:modified xsi:type="dcterms:W3CDTF">2019-05-20T12:54:53Z</dcterms:modified>
</cp:coreProperties>
</file>