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2" r:id="rId3"/>
    <p:sldId id="258" r:id="rId4"/>
    <p:sldId id="257" r:id="rId5"/>
    <p:sldId id="259" r:id="rId6"/>
    <p:sldId id="261" r:id="rId7"/>
    <p:sldId id="263" r:id="rId8"/>
    <p:sldId id="264" r:id="rId9"/>
    <p:sldId id="268" r:id="rId10"/>
    <p:sldId id="260" r:id="rId11"/>
    <p:sldId id="269" r:id="rId12"/>
    <p:sldId id="267" r:id="rId13"/>
    <p:sldId id="266" r:id="rId1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2" autoAdjust="0"/>
    <p:restoredTop sz="94660"/>
  </p:normalViewPr>
  <p:slideViewPr>
    <p:cSldViewPr snapToGrid="0">
      <p:cViewPr varScale="1">
        <p:scale>
          <a:sx n="93" d="100"/>
          <a:sy n="93" d="100"/>
        </p:scale>
        <p:origin x="1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5A412-1E6E-4779-B548-34791642223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2C255F2-89F6-4F71-8102-E681DAC01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2B74FC0-14DF-4667-966A-D2558603FBFD}"/>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5" name="フッター プレースホルダー 4">
            <a:extLst>
              <a:ext uri="{FF2B5EF4-FFF2-40B4-BE49-F238E27FC236}">
                <a16:creationId xmlns:a16="http://schemas.microsoft.com/office/drawing/2014/main" id="{D62DC038-8B94-4AB9-A5ED-0083B6C7A7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C3BDEA-8EE8-4D9A-B0CB-9C102C47A941}"/>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180044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E67987-0A76-4B66-BB72-FC6F4835978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9B98E3-573C-4DF4-92E5-E7267E9805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E5C107-6A93-4E47-9BB0-B87887C0D763}"/>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5" name="フッター プレースホルダー 4">
            <a:extLst>
              <a:ext uri="{FF2B5EF4-FFF2-40B4-BE49-F238E27FC236}">
                <a16:creationId xmlns:a16="http://schemas.microsoft.com/office/drawing/2014/main" id="{76C4F737-34EE-4AB2-9542-0B5996738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21C154-C305-40B9-948E-953723B81DCE}"/>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770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0FAEEB0-35ED-4378-AC43-9631CC39B81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B0E6D6-9B2A-4594-8718-1E7BC263BA4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F5DFBF-A7F6-4706-9616-B1CA18FC0DCC}"/>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5" name="フッター プレースホルダー 4">
            <a:extLst>
              <a:ext uri="{FF2B5EF4-FFF2-40B4-BE49-F238E27FC236}">
                <a16:creationId xmlns:a16="http://schemas.microsoft.com/office/drawing/2014/main" id="{B30748C2-36BC-4F77-90CF-AFAB592789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822D6C-B569-4643-84CC-2F6CB8CB13F8}"/>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50183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F3EFC-78C2-40A2-90EC-78FC4D518D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0A806F-FF82-4F79-96BE-8D2AE5A2B76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0445E3-6576-4E27-BEE9-71F3CF2FCD76}"/>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5" name="フッター プレースホルダー 4">
            <a:extLst>
              <a:ext uri="{FF2B5EF4-FFF2-40B4-BE49-F238E27FC236}">
                <a16:creationId xmlns:a16="http://schemas.microsoft.com/office/drawing/2014/main" id="{661D4C92-7974-4D06-BED5-BF3EA68D7C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1DEF4F-B07E-400C-9E95-7072D2938B59}"/>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10442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39625-8E95-4F4E-B33A-1E30C07DBB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46A88D-2A60-428A-A2B2-0316C096A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47DEB5E-DE29-449F-B573-57FB26505A0A}"/>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5" name="フッター プレースホルダー 4">
            <a:extLst>
              <a:ext uri="{FF2B5EF4-FFF2-40B4-BE49-F238E27FC236}">
                <a16:creationId xmlns:a16="http://schemas.microsoft.com/office/drawing/2014/main" id="{D6481BFF-5BF8-4A4E-AAD8-528EF63DA8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104AB9-66B2-408F-82CA-9BC36DA53436}"/>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48943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F3036-31FE-489C-A051-B39B6234AE2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4209D2-FB8A-46CF-8786-99E4202D46B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444E20-4005-4795-9DB2-90FC7AC8AD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8FD23F0-4549-40AE-A67C-117261549625}"/>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6" name="フッター プレースホルダー 5">
            <a:extLst>
              <a:ext uri="{FF2B5EF4-FFF2-40B4-BE49-F238E27FC236}">
                <a16:creationId xmlns:a16="http://schemas.microsoft.com/office/drawing/2014/main" id="{E314F828-5229-4BB9-8304-CAB0EADF07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EF4F-5A51-4E02-8924-3F8ADB5526BB}"/>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73861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7745F-C08D-475F-AFF1-B7F094D1C13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B39EE3-770E-473C-9E14-69C7FE7BE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82626E5-25C2-4C7C-A6BA-52B24FEFFCF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2155544-3ADF-428B-B677-C6A4BAF88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06498E2-4636-45AC-9D71-3C2AA5B2963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0CFD50-26ED-4620-91E0-C60ACC46E9B3}"/>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8" name="フッター プレースホルダー 7">
            <a:extLst>
              <a:ext uri="{FF2B5EF4-FFF2-40B4-BE49-F238E27FC236}">
                <a16:creationId xmlns:a16="http://schemas.microsoft.com/office/drawing/2014/main" id="{10F2A8D3-E1DD-4051-80CC-A0F23B5C19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E9CFA93-4C0E-405A-9E29-056CFBA546D8}"/>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22205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55120-5EC8-4E72-BE28-03F40C5F15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35FE0A-89C8-4F92-A47F-4B56EA5882C6}"/>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4" name="フッター プレースホルダー 3">
            <a:extLst>
              <a:ext uri="{FF2B5EF4-FFF2-40B4-BE49-F238E27FC236}">
                <a16:creationId xmlns:a16="http://schemas.microsoft.com/office/drawing/2014/main" id="{E926BCA8-2036-40A2-82C6-7F6ED14DA5E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2E40D68-08BC-4871-8AFD-300C7A57C53A}"/>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25784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BC83BE-405D-4873-B554-82C07C52289E}"/>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3" name="フッター プレースホルダー 2">
            <a:extLst>
              <a:ext uri="{FF2B5EF4-FFF2-40B4-BE49-F238E27FC236}">
                <a16:creationId xmlns:a16="http://schemas.microsoft.com/office/drawing/2014/main" id="{567497CF-88BE-45B3-AF4B-D262A111CF5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BB72DA1-F88F-4544-B861-AC7F1D39165F}"/>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67885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B38FA-D9A6-4878-9056-8492EA82F9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ECD895-EE9F-462D-825A-54DEFECAA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2B09110-CE01-490E-A596-39DDF0467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5A2C31-233F-482E-9DCA-ACCEF44973F2}"/>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6" name="フッター プレースホルダー 5">
            <a:extLst>
              <a:ext uri="{FF2B5EF4-FFF2-40B4-BE49-F238E27FC236}">
                <a16:creationId xmlns:a16="http://schemas.microsoft.com/office/drawing/2014/main" id="{5FFDA308-6784-408A-B8E9-3632E10F0C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9C347B-A5D7-4823-B68D-8162E89EFAE9}"/>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48774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D98071-6FA2-4C02-B839-2CA8203E0D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BAAB59-A38D-42E1-829D-1CFEF92B9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F24EFFF-1CE6-49A1-9158-0EF2C8171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060F2B-2DF2-4D44-9512-96A883E717DC}"/>
              </a:ext>
            </a:extLst>
          </p:cNvPr>
          <p:cNvSpPr>
            <a:spLocks noGrp="1"/>
          </p:cNvSpPr>
          <p:nvPr>
            <p:ph type="dt" sz="half" idx="10"/>
          </p:nvPr>
        </p:nvSpPr>
        <p:spPr/>
        <p:txBody>
          <a:bodyPr/>
          <a:lstStyle/>
          <a:p>
            <a:fld id="{4C0EDE32-C1D1-4539-A85B-C66FB4DD90F1}" type="datetimeFigureOut">
              <a:rPr kumimoji="1" lang="ja-JP" altLang="en-US" smtClean="0"/>
              <a:t>2020/11/13</a:t>
            </a:fld>
            <a:endParaRPr kumimoji="1" lang="ja-JP" altLang="en-US"/>
          </a:p>
        </p:txBody>
      </p:sp>
      <p:sp>
        <p:nvSpPr>
          <p:cNvPr id="6" name="フッター プレースホルダー 5">
            <a:extLst>
              <a:ext uri="{FF2B5EF4-FFF2-40B4-BE49-F238E27FC236}">
                <a16:creationId xmlns:a16="http://schemas.microsoft.com/office/drawing/2014/main" id="{36C59841-A2BF-49E2-B2C2-342BA943BC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6782AD-B326-4B4D-978D-918920C2F461}"/>
              </a:ext>
            </a:extLst>
          </p:cNvPr>
          <p:cNvSpPr>
            <a:spLocks noGrp="1"/>
          </p:cNvSpPr>
          <p:nvPr>
            <p:ph type="sldNum" sz="quarter" idx="12"/>
          </p:nvPr>
        </p:nvSpPr>
        <p:spPr/>
        <p:txBody>
          <a:body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251934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BAE1045-8ABD-4BCB-BDA5-07E77672D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67BE7D-FEC9-4E2C-AE4C-919E5BA46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502664-B348-4773-85DB-B83CA3AEE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EDE32-C1D1-4539-A85B-C66FB4DD90F1}" type="datetimeFigureOut">
              <a:rPr kumimoji="1" lang="ja-JP" altLang="en-US" smtClean="0"/>
              <a:t>2020/11/13</a:t>
            </a:fld>
            <a:endParaRPr kumimoji="1" lang="ja-JP" altLang="en-US"/>
          </a:p>
        </p:txBody>
      </p:sp>
      <p:sp>
        <p:nvSpPr>
          <p:cNvPr id="5" name="フッター プレースホルダー 4">
            <a:extLst>
              <a:ext uri="{FF2B5EF4-FFF2-40B4-BE49-F238E27FC236}">
                <a16:creationId xmlns:a16="http://schemas.microsoft.com/office/drawing/2014/main" id="{68B2D1A6-ED8F-4301-919F-ADCAB1FB1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F16728-E58C-4E5D-AC4B-40848D41C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B35F2-9519-407A-939E-1193BA3BDC6B}" type="slidenum">
              <a:rPr kumimoji="1" lang="ja-JP" altLang="en-US" smtClean="0"/>
              <a:t>‹#›</a:t>
            </a:fld>
            <a:endParaRPr kumimoji="1" lang="ja-JP" altLang="en-US"/>
          </a:p>
        </p:txBody>
      </p:sp>
    </p:spTree>
    <p:extLst>
      <p:ext uri="{BB962C8B-B14F-4D97-AF65-F5344CB8AC3E}">
        <p14:creationId xmlns:p14="http://schemas.microsoft.com/office/powerpoint/2010/main" val="3866798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471AF-D5F3-46FC-A7D2-EE9F628904CE}"/>
              </a:ext>
            </a:extLst>
          </p:cNvPr>
          <p:cNvSpPr>
            <a:spLocks noGrp="1"/>
          </p:cNvSpPr>
          <p:nvPr>
            <p:ph type="ctrTitle"/>
          </p:nvPr>
        </p:nvSpPr>
        <p:spPr/>
        <p:txBody>
          <a:bodyPr/>
          <a:lstStyle/>
          <a:p>
            <a:r>
              <a:rPr kumimoji="1" lang="ja-JP" altLang="en-US" b="1" dirty="0"/>
              <a:t>ガス・発電事業の民営化新事実が発覚！</a:t>
            </a:r>
          </a:p>
        </p:txBody>
      </p:sp>
      <p:sp>
        <p:nvSpPr>
          <p:cNvPr id="3" name="字幕 2">
            <a:extLst>
              <a:ext uri="{FF2B5EF4-FFF2-40B4-BE49-F238E27FC236}">
                <a16:creationId xmlns:a16="http://schemas.microsoft.com/office/drawing/2014/main" id="{8E80E54F-3295-41AE-B89F-F4E559656F0E}"/>
              </a:ext>
            </a:extLst>
          </p:cNvPr>
          <p:cNvSpPr>
            <a:spLocks noGrp="1"/>
          </p:cNvSpPr>
          <p:nvPr>
            <p:ph type="subTitle" idx="1"/>
          </p:nvPr>
        </p:nvSpPr>
        <p:spPr>
          <a:xfrm>
            <a:off x="1654628" y="4079875"/>
            <a:ext cx="9144000" cy="1655762"/>
          </a:xfrm>
        </p:spPr>
        <p:txBody>
          <a:bodyPr>
            <a:normAutofit lnSpcReduction="10000"/>
          </a:bodyPr>
          <a:lstStyle/>
          <a:p>
            <a:r>
              <a:rPr kumimoji="1" lang="ja-JP" altLang="en-US" sz="3200" b="1" dirty="0"/>
              <a:t>企業局は、資料を隠し情報操作をしていた？！</a:t>
            </a:r>
            <a:endParaRPr kumimoji="1" lang="en-US" altLang="ja-JP" sz="3200" b="1" dirty="0"/>
          </a:p>
          <a:p>
            <a:endParaRPr lang="en-US" altLang="ja-JP" sz="3200" b="1" dirty="0"/>
          </a:p>
          <a:p>
            <a:r>
              <a:rPr lang="ja-JP" altLang="en-US" sz="3200" b="1" dirty="0"/>
              <a:t>２０２０．１１．１３</a:t>
            </a:r>
            <a:endParaRPr kumimoji="1" lang="ja-JP" altLang="en-US" sz="3200" b="1" dirty="0"/>
          </a:p>
        </p:txBody>
      </p:sp>
    </p:spTree>
    <p:extLst>
      <p:ext uri="{BB962C8B-B14F-4D97-AF65-F5344CB8AC3E}">
        <p14:creationId xmlns:p14="http://schemas.microsoft.com/office/powerpoint/2010/main" val="110672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7BD0A-747F-4BC6-8383-25F1C0D2F91D}"/>
              </a:ext>
            </a:extLst>
          </p:cNvPr>
          <p:cNvSpPr>
            <a:spLocks noGrp="1"/>
          </p:cNvSpPr>
          <p:nvPr>
            <p:ph type="title"/>
          </p:nvPr>
        </p:nvSpPr>
        <p:spPr>
          <a:xfrm>
            <a:off x="330009" y="365125"/>
            <a:ext cx="11023791" cy="1325563"/>
          </a:xfrm>
        </p:spPr>
        <p:txBody>
          <a:bodyPr>
            <a:normAutofit/>
          </a:bodyPr>
          <a:lstStyle/>
          <a:p>
            <a:r>
              <a:rPr lang="en-US" altLang="ja-JP" b="1" dirty="0"/>
              <a:t>2020.2.28</a:t>
            </a:r>
            <a:r>
              <a:rPr lang="ja-JP" altLang="en-US" b="1" dirty="0"/>
              <a:t>　金沢市ガス事業・発電事業あり方検討支援業務最終報告書　結論</a:t>
            </a:r>
            <a:endParaRPr kumimoji="1" lang="ja-JP" altLang="en-US" b="1" dirty="0"/>
          </a:p>
        </p:txBody>
      </p:sp>
      <p:pic>
        <p:nvPicPr>
          <p:cNvPr id="4" name="図 3">
            <a:extLst>
              <a:ext uri="{FF2B5EF4-FFF2-40B4-BE49-F238E27FC236}">
                <a16:creationId xmlns:a16="http://schemas.microsoft.com/office/drawing/2014/main" id="{38DA12EE-2856-46D8-A018-2DA1FEF4E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5" y="1690688"/>
            <a:ext cx="7165018" cy="5066794"/>
          </a:xfrm>
          <a:prstGeom prst="rect">
            <a:avLst/>
          </a:prstGeom>
        </p:spPr>
      </p:pic>
      <p:sp>
        <p:nvSpPr>
          <p:cNvPr id="5" name="テキスト ボックス 4">
            <a:extLst>
              <a:ext uri="{FF2B5EF4-FFF2-40B4-BE49-F238E27FC236}">
                <a16:creationId xmlns:a16="http://schemas.microsoft.com/office/drawing/2014/main" id="{53B49F4C-E9F9-4BC8-98A2-2C9B467C69B3}"/>
              </a:ext>
            </a:extLst>
          </p:cNvPr>
          <p:cNvSpPr txBox="1"/>
          <p:nvPr/>
        </p:nvSpPr>
        <p:spPr>
          <a:xfrm>
            <a:off x="6772060" y="2756951"/>
            <a:ext cx="5416868" cy="830997"/>
          </a:xfrm>
          <a:prstGeom prst="rect">
            <a:avLst/>
          </a:prstGeom>
          <a:noFill/>
        </p:spPr>
        <p:txBody>
          <a:bodyPr wrap="none" rtlCol="0">
            <a:spAutoFit/>
          </a:bodyPr>
          <a:lstStyle/>
          <a:p>
            <a:r>
              <a:rPr kumimoji="1" lang="ja-JP" altLang="en-US" sz="2400" b="1" dirty="0">
                <a:solidFill>
                  <a:srgbClr val="FF0000"/>
                </a:solidFill>
              </a:rPr>
              <a:t>株式会社（事業譲渡）が最も望ましい</a:t>
            </a:r>
            <a:endParaRPr kumimoji="1" lang="en-US" altLang="ja-JP" sz="2400" b="1" dirty="0">
              <a:solidFill>
                <a:srgbClr val="FF0000"/>
              </a:solidFill>
            </a:endParaRPr>
          </a:p>
          <a:p>
            <a:r>
              <a:rPr kumimoji="1" lang="ja-JP" altLang="en-US" sz="2400" b="1" dirty="0">
                <a:solidFill>
                  <a:srgbClr val="FF0000"/>
                </a:solidFill>
              </a:rPr>
              <a:t>経営状態だと考えられる</a:t>
            </a:r>
          </a:p>
        </p:txBody>
      </p:sp>
      <p:sp>
        <p:nvSpPr>
          <p:cNvPr id="7" name="爆発: 14 pt 6">
            <a:extLst>
              <a:ext uri="{FF2B5EF4-FFF2-40B4-BE49-F238E27FC236}">
                <a16:creationId xmlns:a16="http://schemas.microsoft.com/office/drawing/2014/main" id="{F2212763-AE02-459B-A2A6-81BA942CCA30}"/>
              </a:ext>
            </a:extLst>
          </p:cNvPr>
          <p:cNvSpPr/>
          <p:nvPr/>
        </p:nvSpPr>
        <p:spPr>
          <a:xfrm>
            <a:off x="6514472" y="3852061"/>
            <a:ext cx="5276475" cy="26305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コンセッション</a:t>
            </a:r>
            <a:r>
              <a:rPr kumimoji="1" lang="ja-JP" altLang="en-US" sz="2000" b="1" dirty="0"/>
              <a:t>じゃなくなった！</a:t>
            </a:r>
          </a:p>
        </p:txBody>
      </p:sp>
    </p:spTree>
    <p:extLst>
      <p:ext uri="{BB962C8B-B14F-4D97-AF65-F5344CB8AC3E}">
        <p14:creationId xmlns:p14="http://schemas.microsoft.com/office/powerpoint/2010/main" val="365228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B17BD-A30E-4052-AFFB-5946A187D958}"/>
              </a:ext>
            </a:extLst>
          </p:cNvPr>
          <p:cNvSpPr>
            <a:spLocks noGrp="1"/>
          </p:cNvSpPr>
          <p:nvPr>
            <p:ph type="title"/>
          </p:nvPr>
        </p:nvSpPr>
        <p:spPr>
          <a:xfrm>
            <a:off x="693821" y="682732"/>
            <a:ext cx="10515600" cy="5492535"/>
          </a:xfrm>
        </p:spPr>
        <p:txBody>
          <a:bodyPr>
            <a:normAutofit fontScale="90000"/>
          </a:bodyPr>
          <a:lstStyle/>
          <a:p>
            <a:r>
              <a:rPr kumimoji="1" lang="ja-JP" altLang="en-US" dirty="0"/>
              <a:t>まとめ</a:t>
            </a:r>
            <a:br>
              <a:rPr kumimoji="1" lang="en-US" altLang="ja-JP" dirty="0"/>
            </a:br>
            <a:br>
              <a:rPr lang="en-US" altLang="ja-JP" dirty="0"/>
            </a:br>
            <a:r>
              <a:rPr lang="ja-JP" altLang="en-US" dirty="0"/>
              <a:t>・</a:t>
            </a:r>
            <a:r>
              <a:rPr lang="en-US" altLang="ja-JP" dirty="0"/>
              <a:t>2018</a:t>
            </a:r>
            <a:r>
              <a:rPr lang="ja-JP" altLang="en-US" dirty="0"/>
              <a:t>年の</a:t>
            </a:r>
            <a:r>
              <a:rPr lang="en-US" altLang="ja-JP" dirty="0"/>
              <a:t>PWC</a:t>
            </a:r>
            <a:r>
              <a:rPr lang="ja-JP" altLang="en-US" dirty="0"/>
              <a:t>が作成した資料は、ガスも発電も民間譲渡が効果的であるとはしていなかったが、その資料を企業局は、あり方検討委員会のメンバーには見せず、都合のよい資料だけを見せて、株式会社譲渡へと答申が導かれ、</a:t>
            </a:r>
            <a:r>
              <a:rPr lang="en-US" altLang="ja-JP" dirty="0"/>
              <a:t>PWC</a:t>
            </a:r>
            <a:r>
              <a:rPr lang="ja-JP" altLang="en-US" dirty="0"/>
              <a:t>も</a:t>
            </a:r>
            <a:r>
              <a:rPr lang="en-US" altLang="ja-JP" dirty="0"/>
              <a:t>2020</a:t>
            </a:r>
            <a:r>
              <a:rPr lang="ja-JP" altLang="en-US" dirty="0"/>
              <a:t>年の最終報告では、株式会社譲渡が望ましいと結論づけられた。</a:t>
            </a:r>
            <a:br>
              <a:rPr lang="en-US" altLang="ja-JP" dirty="0"/>
            </a:br>
            <a:r>
              <a:rPr lang="ja-JP" altLang="en-US" dirty="0"/>
              <a:t>・</a:t>
            </a:r>
            <a:r>
              <a:rPr lang="ja-JP" altLang="en-US"/>
              <a:t>ガス</a:t>
            </a:r>
            <a:r>
              <a:rPr lang="ja-JP" altLang="en-US" dirty="0"/>
              <a:t>事業では収益が減ることから、将来にわたって有望な水力発電と抱き合わせることによって、民間譲渡の道が生まれたのでは。</a:t>
            </a:r>
            <a:endParaRPr kumimoji="1" lang="ja-JP" altLang="en-US" dirty="0"/>
          </a:p>
        </p:txBody>
      </p:sp>
    </p:spTree>
    <p:extLst>
      <p:ext uri="{BB962C8B-B14F-4D97-AF65-F5344CB8AC3E}">
        <p14:creationId xmlns:p14="http://schemas.microsoft.com/office/powerpoint/2010/main" val="59320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74A669-CD19-42F2-AF95-7CDC30B80CC9}"/>
              </a:ext>
            </a:extLst>
          </p:cNvPr>
          <p:cNvSpPr>
            <a:spLocks noGrp="1"/>
          </p:cNvSpPr>
          <p:nvPr>
            <p:ph type="title"/>
          </p:nvPr>
        </p:nvSpPr>
        <p:spPr>
          <a:xfrm>
            <a:off x="226308" y="0"/>
            <a:ext cx="10515600" cy="1325563"/>
          </a:xfrm>
        </p:spPr>
        <p:txBody>
          <a:bodyPr/>
          <a:lstStyle/>
          <a:p>
            <a:r>
              <a:rPr kumimoji="1" lang="ja-JP" altLang="en-US" dirty="0"/>
              <a:t>これまでの説明とちがうことも記述</a:t>
            </a:r>
          </a:p>
        </p:txBody>
      </p:sp>
      <p:pic>
        <p:nvPicPr>
          <p:cNvPr id="4" name="図 3">
            <a:extLst>
              <a:ext uri="{FF2B5EF4-FFF2-40B4-BE49-F238E27FC236}">
                <a16:creationId xmlns:a16="http://schemas.microsoft.com/office/drawing/2014/main" id="{4161DF91-9A66-4BF3-B894-3DD18A305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147" y="958401"/>
            <a:ext cx="8591783" cy="5899599"/>
          </a:xfrm>
          <a:prstGeom prst="rect">
            <a:avLst/>
          </a:prstGeom>
        </p:spPr>
      </p:pic>
      <p:sp>
        <p:nvSpPr>
          <p:cNvPr id="5" name="テキスト ボックス 4">
            <a:extLst>
              <a:ext uri="{FF2B5EF4-FFF2-40B4-BE49-F238E27FC236}">
                <a16:creationId xmlns:a16="http://schemas.microsoft.com/office/drawing/2014/main" id="{D4BFA71C-47C6-4977-BEEB-59F43D3B3A16}"/>
              </a:ext>
            </a:extLst>
          </p:cNvPr>
          <p:cNvSpPr txBox="1"/>
          <p:nvPr/>
        </p:nvSpPr>
        <p:spPr>
          <a:xfrm>
            <a:off x="288759" y="2557569"/>
            <a:ext cx="3224462" cy="1200329"/>
          </a:xfrm>
          <a:prstGeom prst="rect">
            <a:avLst/>
          </a:prstGeom>
          <a:noFill/>
        </p:spPr>
        <p:txBody>
          <a:bodyPr wrap="square" rtlCol="0">
            <a:spAutoFit/>
          </a:bodyPr>
          <a:lstStyle/>
          <a:p>
            <a:r>
              <a:rPr kumimoji="1" lang="ja-JP" altLang="en-US" b="1" dirty="0"/>
              <a:t>電気の小売りやセット販売について、法的な縛りがあるかのような説明があったが、</a:t>
            </a:r>
            <a:r>
              <a:rPr kumimoji="1" lang="ja-JP" altLang="en-US" b="1" dirty="0">
                <a:solidFill>
                  <a:srgbClr val="FF0000"/>
                </a:solidFill>
              </a:rPr>
              <a:t>「法令上の制約は無し」</a:t>
            </a:r>
          </a:p>
        </p:txBody>
      </p:sp>
    </p:spTree>
    <p:extLst>
      <p:ext uri="{BB962C8B-B14F-4D97-AF65-F5344CB8AC3E}">
        <p14:creationId xmlns:p14="http://schemas.microsoft.com/office/powerpoint/2010/main" val="248378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D4C25-07DF-47E2-B6A0-110B9D044D10}"/>
              </a:ext>
            </a:extLst>
          </p:cNvPr>
          <p:cNvSpPr>
            <a:spLocks noGrp="1"/>
          </p:cNvSpPr>
          <p:nvPr>
            <p:ph type="title"/>
          </p:nvPr>
        </p:nvSpPr>
        <p:spPr>
          <a:xfrm>
            <a:off x="842781" y="1239622"/>
            <a:ext cx="4849683" cy="4378755"/>
          </a:xfrm>
        </p:spPr>
        <p:txBody>
          <a:bodyPr>
            <a:normAutofit fontScale="90000"/>
          </a:bodyPr>
          <a:lstStyle/>
          <a:p>
            <a:r>
              <a:rPr kumimoji="1" lang="ja-JP" altLang="en-US" b="1" dirty="0"/>
              <a:t>出張の謎</a:t>
            </a:r>
            <a:br>
              <a:rPr kumimoji="1" lang="en-US" altLang="ja-JP" b="1" dirty="0"/>
            </a:br>
            <a:br>
              <a:rPr kumimoji="1" lang="en-US" altLang="ja-JP" b="1" dirty="0"/>
            </a:br>
            <a:r>
              <a:rPr kumimoji="1" lang="ja-JP" altLang="en-US" b="1" dirty="0"/>
              <a:t>サウンディングと称した営業ではないのか？</a:t>
            </a:r>
            <a:br>
              <a:rPr kumimoji="1" lang="en-US" altLang="ja-JP" b="1" dirty="0"/>
            </a:br>
            <a:br>
              <a:rPr kumimoji="1" lang="en-US" altLang="ja-JP" b="1" dirty="0"/>
            </a:br>
            <a:r>
              <a:rPr kumimoji="1" lang="ja-JP" altLang="en-US" b="1" dirty="0"/>
              <a:t>企業局「</a:t>
            </a:r>
            <a:r>
              <a:rPr kumimoji="1" lang="en-US" altLang="ja-JP" b="1" dirty="0"/>
              <a:t>PWC</a:t>
            </a:r>
            <a:r>
              <a:rPr kumimoji="1" lang="ja-JP" altLang="en-US" b="1" dirty="0"/>
              <a:t>が選定したところに訪問した」　</a:t>
            </a:r>
          </a:p>
        </p:txBody>
      </p:sp>
      <p:pic>
        <p:nvPicPr>
          <p:cNvPr id="4" name="図 3">
            <a:extLst>
              <a:ext uri="{FF2B5EF4-FFF2-40B4-BE49-F238E27FC236}">
                <a16:creationId xmlns:a16="http://schemas.microsoft.com/office/drawing/2014/main" id="{30E2E018-9FDC-4D06-9127-A371E5031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464" y="0"/>
            <a:ext cx="4849683" cy="6858000"/>
          </a:xfrm>
          <a:prstGeom prst="rect">
            <a:avLst/>
          </a:prstGeom>
        </p:spPr>
      </p:pic>
    </p:spTree>
    <p:extLst>
      <p:ext uri="{BB962C8B-B14F-4D97-AF65-F5344CB8AC3E}">
        <p14:creationId xmlns:p14="http://schemas.microsoft.com/office/powerpoint/2010/main" val="116356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F9676-2305-4330-92D9-99E099265F78}"/>
              </a:ext>
            </a:extLst>
          </p:cNvPr>
          <p:cNvSpPr>
            <a:spLocks noGrp="1"/>
          </p:cNvSpPr>
          <p:nvPr>
            <p:ph type="title"/>
          </p:nvPr>
        </p:nvSpPr>
        <p:spPr>
          <a:xfrm>
            <a:off x="316259" y="365125"/>
            <a:ext cx="11770321" cy="1325563"/>
          </a:xfrm>
        </p:spPr>
        <p:txBody>
          <a:bodyPr>
            <a:normAutofit/>
          </a:bodyPr>
          <a:lstStyle/>
          <a:p>
            <a:r>
              <a:rPr kumimoji="1" lang="ja-JP" altLang="en-US" b="1" dirty="0"/>
              <a:t>２０１８年に</a:t>
            </a:r>
            <a:r>
              <a:rPr kumimoji="1" lang="en-US" altLang="ja-JP" b="1" dirty="0"/>
              <a:t>PWC</a:t>
            </a:r>
            <a:r>
              <a:rPr kumimoji="1" lang="ja-JP" altLang="en-US" b="1" dirty="0"/>
              <a:t>がこんな資料を出していた！</a:t>
            </a:r>
          </a:p>
        </p:txBody>
      </p:sp>
      <p:pic>
        <p:nvPicPr>
          <p:cNvPr id="4" name="図 3">
            <a:extLst>
              <a:ext uri="{FF2B5EF4-FFF2-40B4-BE49-F238E27FC236}">
                <a16:creationId xmlns:a16="http://schemas.microsoft.com/office/drawing/2014/main" id="{27FF6017-24D4-4A41-BB3C-50D48987A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937" y="1636294"/>
            <a:ext cx="6245804" cy="5080764"/>
          </a:xfrm>
          <a:prstGeom prst="rect">
            <a:avLst/>
          </a:prstGeom>
        </p:spPr>
      </p:pic>
      <p:pic>
        <p:nvPicPr>
          <p:cNvPr id="6" name="図 5">
            <a:extLst>
              <a:ext uri="{FF2B5EF4-FFF2-40B4-BE49-F238E27FC236}">
                <a16:creationId xmlns:a16="http://schemas.microsoft.com/office/drawing/2014/main" id="{B5796D8A-2B94-4814-BD03-A0132245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38" y="2187564"/>
            <a:ext cx="5903462" cy="4529494"/>
          </a:xfrm>
          <a:prstGeom prst="rect">
            <a:avLst/>
          </a:prstGeom>
        </p:spPr>
      </p:pic>
    </p:spTree>
    <p:extLst>
      <p:ext uri="{BB962C8B-B14F-4D97-AF65-F5344CB8AC3E}">
        <p14:creationId xmlns:p14="http://schemas.microsoft.com/office/powerpoint/2010/main" val="33121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5924FE-0CF3-4C99-B6AA-BD3D1599FBD3}"/>
              </a:ext>
            </a:extLst>
          </p:cNvPr>
          <p:cNvSpPr>
            <a:spLocks noGrp="1"/>
          </p:cNvSpPr>
          <p:nvPr>
            <p:ph type="title"/>
          </p:nvPr>
        </p:nvSpPr>
        <p:spPr/>
        <p:txBody>
          <a:bodyPr/>
          <a:lstStyle/>
          <a:p>
            <a:r>
              <a:rPr kumimoji="1" lang="ja-JP" altLang="en-US" b="1" dirty="0"/>
              <a:t>ガス事業編　</a:t>
            </a:r>
            <a:r>
              <a:rPr kumimoji="1" lang="en-US" altLang="ja-JP" b="1" dirty="0"/>
              <a:t>P160</a:t>
            </a:r>
            <a:r>
              <a:rPr kumimoji="1" lang="ja-JP" altLang="en-US" b="1" dirty="0"/>
              <a:t>　会計負担増</a:t>
            </a:r>
          </a:p>
        </p:txBody>
      </p:sp>
      <p:pic>
        <p:nvPicPr>
          <p:cNvPr id="4" name="図 3">
            <a:extLst>
              <a:ext uri="{FF2B5EF4-FFF2-40B4-BE49-F238E27FC236}">
                <a16:creationId xmlns:a16="http://schemas.microsoft.com/office/drawing/2014/main" id="{28219B24-CF9D-4DBF-920C-675DC234C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78" y="1271909"/>
            <a:ext cx="7098013" cy="5344719"/>
          </a:xfrm>
          <a:prstGeom prst="rect">
            <a:avLst/>
          </a:prstGeom>
        </p:spPr>
      </p:pic>
      <p:sp>
        <p:nvSpPr>
          <p:cNvPr id="6" name="テキスト ボックス 5">
            <a:extLst>
              <a:ext uri="{FF2B5EF4-FFF2-40B4-BE49-F238E27FC236}">
                <a16:creationId xmlns:a16="http://schemas.microsoft.com/office/drawing/2014/main" id="{0F923D24-8F87-4D57-BD6B-0059AF4B2E3F}"/>
              </a:ext>
            </a:extLst>
          </p:cNvPr>
          <p:cNvSpPr txBox="1"/>
          <p:nvPr/>
        </p:nvSpPr>
        <p:spPr>
          <a:xfrm>
            <a:off x="7617708" y="2344439"/>
            <a:ext cx="4434497" cy="2246769"/>
          </a:xfrm>
          <a:prstGeom prst="rect">
            <a:avLst/>
          </a:prstGeom>
          <a:noFill/>
        </p:spPr>
        <p:txBody>
          <a:bodyPr wrap="square" rtlCol="0">
            <a:spAutoFit/>
          </a:bodyPr>
          <a:lstStyle/>
          <a:p>
            <a:r>
              <a:rPr kumimoji="1" lang="ja-JP" altLang="en-US" sz="2800" b="1" dirty="0"/>
              <a:t>民間譲渡した場合、会計負担の増加が想定されることから、</a:t>
            </a:r>
            <a:r>
              <a:rPr kumimoji="1" lang="ja-JP" altLang="en-US" sz="2800" b="1" dirty="0">
                <a:solidFill>
                  <a:srgbClr val="FF0000"/>
                </a:solidFill>
              </a:rPr>
              <a:t>民間譲渡による収支の改善は難しいと考えられる</a:t>
            </a:r>
            <a:r>
              <a:rPr kumimoji="1" lang="ja-JP" altLang="en-US" sz="2800" b="1" dirty="0"/>
              <a:t>。</a:t>
            </a:r>
          </a:p>
        </p:txBody>
      </p:sp>
    </p:spTree>
    <p:extLst>
      <p:ext uri="{BB962C8B-B14F-4D97-AF65-F5344CB8AC3E}">
        <p14:creationId xmlns:p14="http://schemas.microsoft.com/office/powerpoint/2010/main" val="246544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4C246-109C-486C-883C-87B648A88DCD}"/>
              </a:ext>
            </a:extLst>
          </p:cNvPr>
          <p:cNvSpPr>
            <a:spLocks noGrp="1"/>
          </p:cNvSpPr>
          <p:nvPr>
            <p:ph type="title"/>
          </p:nvPr>
        </p:nvSpPr>
        <p:spPr/>
        <p:txBody>
          <a:bodyPr/>
          <a:lstStyle/>
          <a:p>
            <a:r>
              <a:rPr kumimoji="1" lang="ja-JP" altLang="en-US" b="1" dirty="0"/>
              <a:t>ガス事業編　</a:t>
            </a:r>
            <a:r>
              <a:rPr kumimoji="1" lang="en-US" altLang="ja-JP" b="1" dirty="0"/>
              <a:t>P194</a:t>
            </a:r>
            <a:r>
              <a:rPr kumimoji="1" lang="ja-JP" altLang="en-US" b="1" dirty="0"/>
              <a:t>　財政面での影響</a:t>
            </a:r>
          </a:p>
        </p:txBody>
      </p:sp>
      <p:pic>
        <p:nvPicPr>
          <p:cNvPr id="4" name="図 3">
            <a:extLst>
              <a:ext uri="{FF2B5EF4-FFF2-40B4-BE49-F238E27FC236}">
                <a16:creationId xmlns:a16="http://schemas.microsoft.com/office/drawing/2014/main" id="{C4EB2AE2-38A1-4B72-A587-88A00359F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50" y="1945070"/>
            <a:ext cx="6186309" cy="4682736"/>
          </a:xfrm>
          <a:prstGeom prst="rect">
            <a:avLst/>
          </a:prstGeom>
        </p:spPr>
      </p:pic>
      <p:sp>
        <p:nvSpPr>
          <p:cNvPr id="5" name="テキスト ボックス 4">
            <a:extLst>
              <a:ext uri="{FF2B5EF4-FFF2-40B4-BE49-F238E27FC236}">
                <a16:creationId xmlns:a16="http://schemas.microsoft.com/office/drawing/2014/main" id="{EEBC52DA-741F-4DD7-AAFF-D2D88C8FB7C9}"/>
              </a:ext>
            </a:extLst>
          </p:cNvPr>
          <p:cNvSpPr txBox="1"/>
          <p:nvPr/>
        </p:nvSpPr>
        <p:spPr>
          <a:xfrm>
            <a:off x="6684572" y="2117558"/>
            <a:ext cx="5416868" cy="830997"/>
          </a:xfrm>
          <a:prstGeom prst="rect">
            <a:avLst/>
          </a:prstGeom>
          <a:noFill/>
        </p:spPr>
        <p:txBody>
          <a:bodyPr wrap="none" rtlCol="0">
            <a:spAutoFit/>
          </a:bodyPr>
          <a:lstStyle/>
          <a:p>
            <a:r>
              <a:rPr kumimoji="1" lang="ja-JP" altLang="en-US" sz="2400" b="1" dirty="0"/>
              <a:t>税金や道路占用料の発生によって、</a:t>
            </a:r>
            <a:endParaRPr kumimoji="1" lang="en-US" altLang="ja-JP" sz="2400" b="1" dirty="0"/>
          </a:p>
          <a:p>
            <a:r>
              <a:rPr kumimoji="1" lang="ja-JP" altLang="en-US" sz="2400" b="1" dirty="0">
                <a:solidFill>
                  <a:srgbClr val="FF0000"/>
                </a:solidFill>
              </a:rPr>
              <a:t>およそ５億８千万円の負担</a:t>
            </a:r>
            <a:r>
              <a:rPr kumimoji="1" lang="ja-JP" altLang="en-US" sz="2400" b="1" dirty="0"/>
              <a:t>が増える！</a:t>
            </a:r>
          </a:p>
        </p:txBody>
      </p:sp>
      <p:sp>
        <p:nvSpPr>
          <p:cNvPr id="6" name="テキスト ボックス 5">
            <a:extLst>
              <a:ext uri="{FF2B5EF4-FFF2-40B4-BE49-F238E27FC236}">
                <a16:creationId xmlns:a16="http://schemas.microsoft.com/office/drawing/2014/main" id="{382B1176-E2EB-47B6-822E-0ED4D6E378EB}"/>
              </a:ext>
            </a:extLst>
          </p:cNvPr>
          <p:cNvSpPr txBox="1"/>
          <p:nvPr/>
        </p:nvSpPr>
        <p:spPr>
          <a:xfrm>
            <a:off x="6218544" y="3575098"/>
            <a:ext cx="6186309" cy="923330"/>
          </a:xfrm>
          <a:prstGeom prst="rect">
            <a:avLst/>
          </a:prstGeom>
          <a:noFill/>
        </p:spPr>
        <p:txBody>
          <a:bodyPr wrap="none" rtlCol="0">
            <a:spAutoFit/>
          </a:bodyPr>
          <a:lstStyle/>
          <a:p>
            <a:r>
              <a:rPr kumimoji="1" lang="ja-JP" altLang="en-US" b="1" dirty="0"/>
              <a:t>議員👤「</a:t>
            </a:r>
            <a:r>
              <a:rPr kumimoji="1" lang="ja-JP" altLang="en-US" b="1" dirty="0">
                <a:solidFill>
                  <a:srgbClr val="FF0000"/>
                </a:solidFill>
              </a:rPr>
              <a:t>民間になると収益が悪くなる</a:t>
            </a:r>
            <a:r>
              <a:rPr kumimoji="1" lang="ja-JP" altLang="en-US" b="1" dirty="0"/>
              <a:t>ということか？」</a:t>
            </a:r>
            <a:endParaRPr kumimoji="1" lang="en-US" altLang="ja-JP" b="1" dirty="0"/>
          </a:p>
          <a:p>
            <a:endParaRPr lang="en-US" altLang="ja-JP" b="1" dirty="0"/>
          </a:p>
          <a:p>
            <a:r>
              <a:rPr kumimoji="1" lang="ja-JP" altLang="en-US" b="1" dirty="0"/>
              <a:t>⇒企業局👤「</a:t>
            </a:r>
            <a:r>
              <a:rPr kumimoji="1" lang="ja-JP" altLang="en-US" b="1" dirty="0">
                <a:solidFill>
                  <a:srgbClr val="FF0000"/>
                </a:solidFill>
              </a:rPr>
              <a:t>単純に言うと、そういうことです</a:t>
            </a:r>
            <a:r>
              <a:rPr kumimoji="1" lang="ja-JP" altLang="en-US" b="1" dirty="0"/>
              <a:t>。」</a:t>
            </a:r>
          </a:p>
        </p:txBody>
      </p:sp>
    </p:spTree>
    <p:extLst>
      <p:ext uri="{BB962C8B-B14F-4D97-AF65-F5344CB8AC3E}">
        <p14:creationId xmlns:p14="http://schemas.microsoft.com/office/powerpoint/2010/main" val="280372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C5799B-B26C-4494-9B4A-D08C513A84F5}"/>
              </a:ext>
            </a:extLst>
          </p:cNvPr>
          <p:cNvSpPr>
            <a:spLocks noGrp="1"/>
          </p:cNvSpPr>
          <p:nvPr>
            <p:ph type="title"/>
          </p:nvPr>
        </p:nvSpPr>
        <p:spPr/>
        <p:txBody>
          <a:bodyPr/>
          <a:lstStyle/>
          <a:p>
            <a:r>
              <a:rPr kumimoji="1" lang="ja-JP" altLang="en-US" b="1" dirty="0"/>
              <a:t>ガス事業編　</a:t>
            </a:r>
            <a:r>
              <a:rPr kumimoji="1" lang="en-US" altLang="ja-JP" b="1" dirty="0"/>
              <a:t>P172</a:t>
            </a:r>
            <a:r>
              <a:rPr kumimoji="1" lang="ja-JP" altLang="en-US" b="1" dirty="0"/>
              <a:t>　経営比較</a:t>
            </a:r>
          </a:p>
        </p:txBody>
      </p:sp>
      <p:pic>
        <p:nvPicPr>
          <p:cNvPr id="4" name="図 3">
            <a:extLst>
              <a:ext uri="{FF2B5EF4-FFF2-40B4-BE49-F238E27FC236}">
                <a16:creationId xmlns:a16="http://schemas.microsoft.com/office/drawing/2014/main" id="{9CA841FF-A5BF-4E5C-87ED-A5A8D34E7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5" y="1762360"/>
            <a:ext cx="6402712" cy="4797819"/>
          </a:xfrm>
          <a:prstGeom prst="rect">
            <a:avLst/>
          </a:prstGeom>
        </p:spPr>
      </p:pic>
      <p:sp>
        <p:nvSpPr>
          <p:cNvPr id="5" name="テキスト ボックス 4">
            <a:extLst>
              <a:ext uri="{FF2B5EF4-FFF2-40B4-BE49-F238E27FC236}">
                <a16:creationId xmlns:a16="http://schemas.microsoft.com/office/drawing/2014/main" id="{A3882C32-9D06-40AF-AFA3-DE32E84FB5C7}"/>
              </a:ext>
            </a:extLst>
          </p:cNvPr>
          <p:cNvSpPr txBox="1"/>
          <p:nvPr/>
        </p:nvSpPr>
        <p:spPr>
          <a:xfrm>
            <a:off x="6290797" y="2598003"/>
            <a:ext cx="5724644" cy="830997"/>
          </a:xfrm>
          <a:prstGeom prst="rect">
            <a:avLst/>
          </a:prstGeom>
          <a:noFill/>
        </p:spPr>
        <p:txBody>
          <a:bodyPr wrap="none" rtlCol="0">
            <a:spAutoFit/>
          </a:bodyPr>
          <a:lstStyle/>
          <a:p>
            <a:r>
              <a:rPr kumimoji="1" lang="ja-JP" altLang="en-US" sz="2400" b="1" dirty="0"/>
              <a:t>ガス・発電の</a:t>
            </a:r>
            <a:r>
              <a:rPr kumimoji="1" lang="ja-JP" altLang="en-US" sz="2400" b="1" dirty="0">
                <a:solidFill>
                  <a:srgbClr val="FF0000"/>
                </a:solidFill>
              </a:rPr>
              <a:t>コンセッションが最も有効</a:t>
            </a:r>
            <a:endParaRPr kumimoji="1" lang="en-US" altLang="ja-JP" sz="2400" b="1" dirty="0">
              <a:solidFill>
                <a:srgbClr val="FF0000"/>
              </a:solidFill>
            </a:endParaRPr>
          </a:p>
          <a:p>
            <a:r>
              <a:rPr kumimoji="1" lang="ja-JP" altLang="en-US" sz="2400" b="1" dirty="0"/>
              <a:t>と</a:t>
            </a:r>
            <a:r>
              <a:rPr lang="ja-JP" altLang="en-US" sz="2400" b="1" dirty="0"/>
              <a:t>思われる。</a:t>
            </a:r>
            <a:endParaRPr kumimoji="1" lang="ja-JP" altLang="en-US" sz="2400" b="1" dirty="0"/>
          </a:p>
        </p:txBody>
      </p:sp>
    </p:spTree>
    <p:extLst>
      <p:ext uri="{BB962C8B-B14F-4D97-AF65-F5344CB8AC3E}">
        <p14:creationId xmlns:p14="http://schemas.microsoft.com/office/powerpoint/2010/main" val="49241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A4D3EA-62C9-4558-8871-D233229B7EB6}"/>
              </a:ext>
            </a:extLst>
          </p:cNvPr>
          <p:cNvSpPr>
            <a:spLocks noGrp="1"/>
          </p:cNvSpPr>
          <p:nvPr>
            <p:ph type="title"/>
          </p:nvPr>
        </p:nvSpPr>
        <p:spPr/>
        <p:txBody>
          <a:bodyPr/>
          <a:lstStyle/>
          <a:p>
            <a:r>
              <a:rPr kumimoji="1" lang="ja-JP" altLang="en-US" b="1" dirty="0"/>
              <a:t>発電事業編　</a:t>
            </a:r>
            <a:r>
              <a:rPr kumimoji="1" lang="en-US" altLang="ja-JP" b="1" dirty="0"/>
              <a:t>P116</a:t>
            </a:r>
            <a:r>
              <a:rPr kumimoji="1" lang="ja-JP" altLang="en-US" b="1" dirty="0"/>
              <a:t>　　民間譲渡の緊急性　</a:t>
            </a:r>
          </a:p>
        </p:txBody>
      </p:sp>
      <p:pic>
        <p:nvPicPr>
          <p:cNvPr id="4" name="図 3">
            <a:extLst>
              <a:ext uri="{FF2B5EF4-FFF2-40B4-BE49-F238E27FC236}">
                <a16:creationId xmlns:a16="http://schemas.microsoft.com/office/drawing/2014/main" id="{7216E568-6F95-4BDB-A3F0-047270245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9" y="1795122"/>
            <a:ext cx="6669894" cy="4906549"/>
          </a:xfrm>
          <a:prstGeom prst="rect">
            <a:avLst/>
          </a:prstGeom>
        </p:spPr>
      </p:pic>
      <p:sp>
        <p:nvSpPr>
          <p:cNvPr id="5" name="テキスト ボックス 4">
            <a:extLst>
              <a:ext uri="{FF2B5EF4-FFF2-40B4-BE49-F238E27FC236}">
                <a16:creationId xmlns:a16="http://schemas.microsoft.com/office/drawing/2014/main" id="{1A4957F9-BD99-463F-BA2A-C19535C29CB3}"/>
              </a:ext>
            </a:extLst>
          </p:cNvPr>
          <p:cNvSpPr txBox="1"/>
          <p:nvPr/>
        </p:nvSpPr>
        <p:spPr>
          <a:xfrm>
            <a:off x="6675808" y="3013501"/>
            <a:ext cx="5724644" cy="830997"/>
          </a:xfrm>
          <a:prstGeom prst="rect">
            <a:avLst/>
          </a:prstGeom>
          <a:noFill/>
        </p:spPr>
        <p:txBody>
          <a:bodyPr wrap="none" rtlCol="0">
            <a:spAutoFit/>
          </a:bodyPr>
          <a:lstStyle/>
          <a:p>
            <a:r>
              <a:rPr kumimoji="1" lang="ja-JP" altLang="en-US" sz="2400" b="1" dirty="0"/>
              <a:t>発電事業の民間譲渡について、</a:t>
            </a:r>
            <a:endParaRPr kumimoji="1" lang="en-US" altLang="ja-JP" sz="2400" b="1" dirty="0"/>
          </a:p>
          <a:p>
            <a:r>
              <a:rPr lang="ja-JP" altLang="en-US" sz="2400" b="1" dirty="0">
                <a:solidFill>
                  <a:srgbClr val="FF0000"/>
                </a:solidFill>
              </a:rPr>
              <a:t>民間譲渡の緊急性は低い</a:t>
            </a:r>
            <a:r>
              <a:rPr lang="ja-JP" altLang="en-US" sz="2400" b="1" dirty="0"/>
              <a:t>と考えられる。</a:t>
            </a:r>
            <a:endParaRPr kumimoji="1" lang="ja-JP" altLang="en-US" sz="2400" b="1" dirty="0"/>
          </a:p>
        </p:txBody>
      </p:sp>
    </p:spTree>
    <p:extLst>
      <p:ext uri="{BB962C8B-B14F-4D97-AF65-F5344CB8AC3E}">
        <p14:creationId xmlns:p14="http://schemas.microsoft.com/office/powerpoint/2010/main" val="77953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A6A85-16DD-44DE-893F-29DF76C93793}"/>
              </a:ext>
            </a:extLst>
          </p:cNvPr>
          <p:cNvSpPr>
            <a:spLocks noGrp="1"/>
          </p:cNvSpPr>
          <p:nvPr>
            <p:ph type="title"/>
          </p:nvPr>
        </p:nvSpPr>
        <p:spPr>
          <a:xfrm>
            <a:off x="576942" y="372979"/>
            <a:ext cx="11179630" cy="6112042"/>
          </a:xfrm>
        </p:spPr>
        <p:txBody>
          <a:bodyPr>
            <a:normAutofit fontScale="90000"/>
          </a:bodyPr>
          <a:lstStyle/>
          <a:p>
            <a:r>
              <a:rPr kumimoji="1" lang="ja-JP" altLang="en-US" b="1" dirty="0"/>
              <a:t>議員👤「２０１８年の資料はあり方検討会の基礎資料であるにも関わらず、あり方検討会のメンバーには見せていないのか。」</a:t>
            </a:r>
            <a:br>
              <a:rPr kumimoji="1" lang="en-US" altLang="ja-JP" b="1" dirty="0"/>
            </a:br>
            <a:br>
              <a:rPr kumimoji="1" lang="en-US" altLang="ja-JP" dirty="0"/>
            </a:br>
            <a:r>
              <a:rPr kumimoji="1" lang="ja-JP" altLang="en-US" b="1" dirty="0">
                <a:solidFill>
                  <a:srgbClr val="FF0000"/>
                </a:solidFill>
              </a:rPr>
              <a:t>⇒企業局👤「そうだ。その資料をもとに、委員長と相談して、あり方検討会の資料を作っていた。」</a:t>
            </a:r>
            <a:br>
              <a:rPr kumimoji="1" lang="en-US" altLang="ja-JP" b="1" dirty="0">
                <a:solidFill>
                  <a:srgbClr val="FF0000"/>
                </a:solidFill>
              </a:rPr>
            </a:br>
            <a:br>
              <a:rPr kumimoji="1" lang="en-US" altLang="ja-JP" dirty="0"/>
            </a:br>
            <a:r>
              <a:rPr lang="ja-JP" altLang="en-US" b="1" dirty="0"/>
              <a:t>議員👤「</a:t>
            </a:r>
            <a:r>
              <a:rPr kumimoji="1" lang="ja-JP" altLang="en-US" b="1" dirty="0"/>
              <a:t>資料の隠蔽、情報操作ではないか。譲渡に必要な資料だけを検討会に出して委員会を誘導したということだ。」</a:t>
            </a:r>
          </a:p>
        </p:txBody>
      </p:sp>
    </p:spTree>
    <p:extLst>
      <p:ext uri="{BB962C8B-B14F-4D97-AF65-F5344CB8AC3E}">
        <p14:creationId xmlns:p14="http://schemas.microsoft.com/office/powerpoint/2010/main" val="181259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60796-F7DD-47B0-944F-C8D8D06AC7BC}"/>
              </a:ext>
            </a:extLst>
          </p:cNvPr>
          <p:cNvSpPr>
            <a:spLocks noGrp="1"/>
          </p:cNvSpPr>
          <p:nvPr>
            <p:ph type="title"/>
          </p:nvPr>
        </p:nvSpPr>
        <p:spPr>
          <a:xfrm>
            <a:off x="1326339" y="1038893"/>
            <a:ext cx="9137698" cy="4110622"/>
          </a:xfrm>
        </p:spPr>
        <p:txBody>
          <a:bodyPr>
            <a:noAutofit/>
          </a:bodyPr>
          <a:lstStyle/>
          <a:p>
            <a:r>
              <a:rPr kumimoji="1" lang="ja-JP" altLang="en-US" b="1" dirty="0"/>
              <a:t>あり方検討会は、２０１９年の</a:t>
            </a:r>
            <a:br>
              <a:rPr kumimoji="1" lang="en-US" altLang="ja-JP" b="1" dirty="0"/>
            </a:br>
            <a:r>
              <a:rPr kumimoji="1" lang="ja-JP" altLang="en-US" b="1" dirty="0"/>
              <a:t>６、７、８、９月の計４回開催され、１０月に市長に</a:t>
            </a:r>
            <a:r>
              <a:rPr kumimoji="1" lang="ja-JP" altLang="en-US" b="1" dirty="0">
                <a:solidFill>
                  <a:srgbClr val="FF0000"/>
                </a:solidFill>
              </a:rPr>
              <a:t>答申</a:t>
            </a:r>
            <a:r>
              <a:rPr kumimoji="1" lang="ja-JP" altLang="en-US" b="1" dirty="0"/>
              <a:t>が出された。</a:t>
            </a:r>
            <a:br>
              <a:rPr kumimoji="1" lang="en-US" altLang="ja-JP" b="1" dirty="0"/>
            </a:br>
            <a:br>
              <a:rPr kumimoji="1" lang="en-US" altLang="ja-JP" b="1" dirty="0"/>
            </a:br>
            <a:r>
              <a:rPr kumimoji="1" lang="ja-JP" altLang="en-US" b="1" dirty="0">
                <a:solidFill>
                  <a:srgbClr val="FF0000"/>
                </a:solidFill>
              </a:rPr>
              <a:t>「株式会社への譲渡が適当である」</a:t>
            </a:r>
            <a:br>
              <a:rPr kumimoji="1" lang="en-US" altLang="ja-JP" b="1" dirty="0">
                <a:solidFill>
                  <a:srgbClr val="FF0000"/>
                </a:solidFill>
              </a:rPr>
            </a:br>
            <a:br>
              <a:rPr kumimoji="1" lang="en-US" altLang="ja-JP" b="1" dirty="0">
                <a:solidFill>
                  <a:srgbClr val="FF0000"/>
                </a:solidFill>
              </a:rPr>
            </a:br>
            <a:br>
              <a:rPr kumimoji="1" lang="en-US" altLang="ja-JP" b="1" dirty="0">
                <a:solidFill>
                  <a:srgbClr val="FF0000"/>
                </a:solidFill>
              </a:rPr>
            </a:br>
            <a:r>
              <a:rPr kumimoji="1" lang="ja-JP" altLang="en-US" b="1" dirty="0"/>
              <a:t>その後、</a:t>
            </a:r>
            <a:r>
              <a:rPr kumimoji="1" lang="en-US" altLang="ja-JP" b="1" dirty="0"/>
              <a:t>PWC</a:t>
            </a:r>
            <a:r>
              <a:rPr lang="ja-JP" altLang="en-US" b="1" dirty="0"/>
              <a:t>は</a:t>
            </a:r>
            <a:r>
              <a:rPr kumimoji="1" lang="ja-JP" altLang="en-US" b="1" dirty="0"/>
              <a:t>次の報告書を出した。</a:t>
            </a:r>
          </a:p>
        </p:txBody>
      </p:sp>
    </p:spTree>
    <p:extLst>
      <p:ext uri="{BB962C8B-B14F-4D97-AF65-F5344CB8AC3E}">
        <p14:creationId xmlns:p14="http://schemas.microsoft.com/office/powerpoint/2010/main" val="90665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3E044F-305C-4F33-91CF-A9F0E30B3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462" y="0"/>
            <a:ext cx="9759075" cy="6858000"/>
          </a:xfrm>
          <a:prstGeom prst="rect">
            <a:avLst/>
          </a:prstGeom>
        </p:spPr>
      </p:pic>
    </p:spTree>
    <p:extLst>
      <p:ext uri="{BB962C8B-B14F-4D97-AF65-F5344CB8AC3E}">
        <p14:creationId xmlns:p14="http://schemas.microsoft.com/office/powerpoint/2010/main" val="35332379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ワイド画面</PresentationFormat>
  <Paragraphs>29</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ガス・発電事業の民営化新事実が発覚！</vt:lpstr>
      <vt:lpstr>２０１８年にPWCがこんな資料を出していた！</vt:lpstr>
      <vt:lpstr>ガス事業編　P160　会計負担増</vt:lpstr>
      <vt:lpstr>ガス事業編　P194　財政面での影響</vt:lpstr>
      <vt:lpstr>ガス事業編　P172　経営比較</vt:lpstr>
      <vt:lpstr>発電事業編　P116　　民間譲渡の緊急性　</vt:lpstr>
      <vt:lpstr>議員👤「２０１８年の資料はあり方検討会の基礎資料であるにも関わらず、あり方検討会のメンバーには見せていないのか。」  ⇒企業局👤「そうだ。その資料をもとに、委員長と相談して、あり方検討会の資料を作っていた。」  議員👤「資料の隠蔽、情報操作ではないか。譲渡に必要な資料だけを検討会に出して委員会を誘導したということだ。」</vt:lpstr>
      <vt:lpstr>あり方検討会は、２０１９年の ６、７、８、９月の計４回開催され、１０月に市長に答申が出された。  「株式会社への譲渡が適当である」   その後、PWCは次の報告書を出した。</vt:lpstr>
      <vt:lpstr>PowerPoint プレゼンテーション</vt:lpstr>
      <vt:lpstr>2020.2.28　金沢市ガス事業・発電事業あり方検討支援業務最終報告書　結論</vt:lpstr>
      <vt:lpstr>まとめ  ・2018年のPWCが作成した資料は、ガスも発電も民間譲渡が効果的であるとはしていなかったが、その資料を企業局は、あり方検討委員会のメンバーには見せず、都合のよい資料だけを見せて、株式会社譲渡へと答申が導かれ、PWCも2020年の最終報告では、株式会社譲渡が望ましいと結論づけられた。 ・ガス事業では収益が減ることから、将来にわたって有望な水力発電と抱き合わせることによって、民間譲渡の道が生まれたのでは。</vt:lpstr>
      <vt:lpstr>これまでの説明とちがうことも記述</vt:lpstr>
      <vt:lpstr>出張の謎  サウンディングと称した営業ではないのか？  企業局「PWCが選定したところに訪問した」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２０１８年の資料はあり方検討会の基礎資料であるにも関わらず、あり方検討会のメンバーには見せていないのか。  ⇒そうだ。その資料をもとに、委員長と相談して、あり方検討会の資料を作っていた</dc:title>
  <dc:creator>みよ 広田</dc:creator>
  <cp:lastModifiedBy>みよ 広田</cp:lastModifiedBy>
  <cp:revision>25</cp:revision>
  <cp:lastPrinted>2020-11-13T06:14:58Z</cp:lastPrinted>
  <dcterms:created xsi:type="dcterms:W3CDTF">2020-11-13T02:08:36Z</dcterms:created>
  <dcterms:modified xsi:type="dcterms:W3CDTF">2020-11-13T09:17:17Z</dcterms:modified>
</cp:coreProperties>
</file>