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64" r:id="rId3"/>
    <p:sldId id="263" r:id="rId4"/>
    <p:sldId id="266" r:id="rId5"/>
    <p:sldId id="273" r:id="rId6"/>
    <p:sldId id="272" r:id="rId7"/>
    <p:sldId id="289" r:id="rId8"/>
    <p:sldId id="291" r:id="rId9"/>
    <p:sldId id="290" r:id="rId10"/>
    <p:sldId id="274" r:id="rId11"/>
    <p:sldId id="269" r:id="rId12"/>
    <p:sldId id="275" r:id="rId13"/>
    <p:sldId id="278" r:id="rId14"/>
    <p:sldId id="262" r:id="rId15"/>
    <p:sldId id="258" r:id="rId16"/>
    <p:sldId id="257" r:id="rId17"/>
    <p:sldId id="259" r:id="rId18"/>
    <p:sldId id="261" r:id="rId19"/>
    <p:sldId id="288" r:id="rId20"/>
    <p:sldId id="285" r:id="rId21"/>
    <p:sldId id="279" r:id="rId22"/>
    <p:sldId id="276" r:id="rId23"/>
    <p:sldId id="281" r:id="rId24"/>
    <p:sldId id="260" r:id="rId25"/>
    <p:sldId id="282" r:id="rId26"/>
    <p:sldId id="283" r:id="rId27"/>
    <p:sldId id="286" r:id="rId28"/>
    <p:sldId id="284" r:id="rId29"/>
    <p:sldId id="268" r:id="rId30"/>
    <p:sldId id="287" r:id="rId31"/>
    <p:sldId id="265" r:id="rId32"/>
    <p:sldId id="270" r:id="rId33"/>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A5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varScale="1">
        <p:scale>
          <a:sx n="97" d="100"/>
          <a:sy n="97" d="100"/>
        </p:scale>
        <p:origin x="6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413" cy="495300"/>
          </a:xfrm>
          <a:prstGeom prst="rect">
            <a:avLst/>
          </a:prstGeom>
        </p:spPr>
        <p:txBody>
          <a:bodyPr vert="horz" lIns="91427" tIns="45713" rIns="91427"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1"/>
            <a:ext cx="2919412" cy="495300"/>
          </a:xfrm>
          <a:prstGeom prst="rect">
            <a:avLst/>
          </a:prstGeom>
        </p:spPr>
        <p:txBody>
          <a:bodyPr vert="horz" lIns="91427" tIns="45713" rIns="91427" bIns="45713" rtlCol="0"/>
          <a:lstStyle>
            <a:lvl1pPr algn="r">
              <a:defRPr sz="1200"/>
            </a:lvl1pPr>
          </a:lstStyle>
          <a:p>
            <a:fld id="{3FDFCA00-6CCE-41C9-917A-D21A7DF00986}" type="datetimeFigureOut">
              <a:rPr kumimoji="1" lang="ja-JP" altLang="en-US" smtClean="0"/>
              <a:t>2020/12/19</a:t>
            </a:fld>
            <a:endParaRPr kumimoji="1" lang="ja-JP" altLang="en-US"/>
          </a:p>
        </p:txBody>
      </p:sp>
      <p:sp>
        <p:nvSpPr>
          <p:cNvPr id="4" name="フッター プレースホルダー 3"/>
          <p:cNvSpPr>
            <a:spLocks noGrp="1"/>
          </p:cNvSpPr>
          <p:nvPr>
            <p:ph type="ftr" sz="quarter" idx="2"/>
          </p:nvPr>
        </p:nvSpPr>
        <p:spPr>
          <a:xfrm>
            <a:off x="1" y="9371013"/>
            <a:ext cx="2919413" cy="495300"/>
          </a:xfrm>
          <a:prstGeom prst="rect">
            <a:avLst/>
          </a:prstGeom>
        </p:spPr>
        <p:txBody>
          <a:bodyPr vert="horz" lIns="91427" tIns="45713" rIns="91427"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27" tIns="45713" rIns="91427" bIns="45713" rtlCol="0" anchor="b"/>
          <a:lstStyle>
            <a:lvl1pPr algn="r">
              <a:defRPr sz="1200"/>
            </a:lvl1pPr>
          </a:lstStyle>
          <a:p>
            <a:fld id="{DF15B93B-C3AD-4939-A5B8-A5BA44059DC5}" type="slidenum">
              <a:rPr kumimoji="1" lang="ja-JP" altLang="en-US" smtClean="0"/>
              <a:t>‹#›</a:t>
            </a:fld>
            <a:endParaRPr kumimoji="1" lang="ja-JP" altLang="en-US"/>
          </a:p>
        </p:txBody>
      </p:sp>
    </p:spTree>
    <p:extLst>
      <p:ext uri="{BB962C8B-B14F-4D97-AF65-F5344CB8AC3E}">
        <p14:creationId xmlns:p14="http://schemas.microsoft.com/office/powerpoint/2010/main" val="2196429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97FDBF2A-5A94-46C3-B819-28F43B046E68}" type="datetimeFigureOut">
              <a:rPr kumimoji="1" lang="ja-JP" altLang="en-US" smtClean="0"/>
              <a:t>2020/12/19</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A3198E75-B8E1-4CFA-8988-A4B5B1C02AAE}" type="slidenum">
              <a:rPr kumimoji="1" lang="ja-JP" altLang="en-US" smtClean="0"/>
              <a:t>‹#›</a:t>
            </a:fld>
            <a:endParaRPr kumimoji="1" lang="ja-JP" altLang="en-US"/>
          </a:p>
        </p:txBody>
      </p:sp>
    </p:spTree>
    <p:extLst>
      <p:ext uri="{BB962C8B-B14F-4D97-AF65-F5344CB8AC3E}">
        <p14:creationId xmlns:p14="http://schemas.microsoft.com/office/powerpoint/2010/main" val="30917629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a:t>
            </a:fld>
            <a:endParaRPr kumimoji="1" lang="ja-JP" altLang="en-US"/>
          </a:p>
        </p:txBody>
      </p:sp>
    </p:spTree>
    <p:extLst>
      <p:ext uri="{BB962C8B-B14F-4D97-AF65-F5344CB8AC3E}">
        <p14:creationId xmlns:p14="http://schemas.microsoft.com/office/powerpoint/2010/main" val="3778135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10</a:t>
            </a:fld>
            <a:endParaRPr kumimoji="1" lang="ja-JP" altLang="en-US"/>
          </a:p>
        </p:txBody>
      </p:sp>
    </p:spTree>
    <p:extLst>
      <p:ext uri="{BB962C8B-B14F-4D97-AF65-F5344CB8AC3E}">
        <p14:creationId xmlns:p14="http://schemas.microsoft.com/office/powerpoint/2010/main" val="2184907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11</a:t>
            </a:fld>
            <a:endParaRPr kumimoji="1" lang="ja-JP" altLang="en-US"/>
          </a:p>
        </p:txBody>
      </p:sp>
    </p:spTree>
    <p:extLst>
      <p:ext uri="{BB962C8B-B14F-4D97-AF65-F5344CB8AC3E}">
        <p14:creationId xmlns:p14="http://schemas.microsoft.com/office/powerpoint/2010/main" val="105104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12</a:t>
            </a:fld>
            <a:endParaRPr kumimoji="1" lang="ja-JP" altLang="en-US"/>
          </a:p>
        </p:txBody>
      </p:sp>
    </p:spTree>
    <p:extLst>
      <p:ext uri="{BB962C8B-B14F-4D97-AF65-F5344CB8AC3E}">
        <p14:creationId xmlns:p14="http://schemas.microsoft.com/office/powerpoint/2010/main" val="104394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13</a:t>
            </a:fld>
            <a:endParaRPr kumimoji="1" lang="ja-JP" altLang="en-US"/>
          </a:p>
        </p:txBody>
      </p:sp>
    </p:spTree>
    <p:extLst>
      <p:ext uri="{BB962C8B-B14F-4D97-AF65-F5344CB8AC3E}">
        <p14:creationId xmlns:p14="http://schemas.microsoft.com/office/powerpoint/2010/main" val="610712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14</a:t>
            </a:fld>
            <a:endParaRPr kumimoji="1" lang="ja-JP" altLang="en-US"/>
          </a:p>
        </p:txBody>
      </p:sp>
    </p:spTree>
    <p:extLst>
      <p:ext uri="{BB962C8B-B14F-4D97-AF65-F5344CB8AC3E}">
        <p14:creationId xmlns:p14="http://schemas.microsoft.com/office/powerpoint/2010/main" val="234370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15</a:t>
            </a:fld>
            <a:endParaRPr kumimoji="1" lang="ja-JP" altLang="en-US"/>
          </a:p>
        </p:txBody>
      </p:sp>
    </p:spTree>
    <p:extLst>
      <p:ext uri="{BB962C8B-B14F-4D97-AF65-F5344CB8AC3E}">
        <p14:creationId xmlns:p14="http://schemas.microsoft.com/office/powerpoint/2010/main" val="78783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16</a:t>
            </a:fld>
            <a:endParaRPr kumimoji="1" lang="ja-JP" altLang="en-US"/>
          </a:p>
        </p:txBody>
      </p:sp>
    </p:spTree>
    <p:extLst>
      <p:ext uri="{BB962C8B-B14F-4D97-AF65-F5344CB8AC3E}">
        <p14:creationId xmlns:p14="http://schemas.microsoft.com/office/powerpoint/2010/main" val="239561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17</a:t>
            </a:fld>
            <a:endParaRPr kumimoji="1" lang="ja-JP" altLang="en-US"/>
          </a:p>
        </p:txBody>
      </p:sp>
    </p:spTree>
    <p:extLst>
      <p:ext uri="{BB962C8B-B14F-4D97-AF65-F5344CB8AC3E}">
        <p14:creationId xmlns:p14="http://schemas.microsoft.com/office/powerpoint/2010/main" val="1523787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18</a:t>
            </a:fld>
            <a:endParaRPr kumimoji="1" lang="ja-JP" altLang="en-US"/>
          </a:p>
        </p:txBody>
      </p:sp>
    </p:spTree>
    <p:extLst>
      <p:ext uri="{BB962C8B-B14F-4D97-AF65-F5344CB8AC3E}">
        <p14:creationId xmlns:p14="http://schemas.microsoft.com/office/powerpoint/2010/main" val="198967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19</a:t>
            </a:fld>
            <a:endParaRPr kumimoji="1" lang="ja-JP" altLang="en-US"/>
          </a:p>
        </p:txBody>
      </p:sp>
    </p:spTree>
    <p:extLst>
      <p:ext uri="{BB962C8B-B14F-4D97-AF65-F5344CB8AC3E}">
        <p14:creationId xmlns:p14="http://schemas.microsoft.com/office/powerpoint/2010/main" val="363584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a:t>
            </a:fld>
            <a:endParaRPr kumimoji="1" lang="ja-JP" altLang="en-US"/>
          </a:p>
        </p:txBody>
      </p:sp>
    </p:spTree>
    <p:extLst>
      <p:ext uri="{BB962C8B-B14F-4D97-AF65-F5344CB8AC3E}">
        <p14:creationId xmlns:p14="http://schemas.microsoft.com/office/powerpoint/2010/main" val="804078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20</a:t>
            </a:fld>
            <a:endParaRPr kumimoji="1" lang="ja-JP" altLang="en-US"/>
          </a:p>
        </p:txBody>
      </p:sp>
    </p:spTree>
    <p:extLst>
      <p:ext uri="{BB962C8B-B14F-4D97-AF65-F5344CB8AC3E}">
        <p14:creationId xmlns:p14="http://schemas.microsoft.com/office/powerpoint/2010/main" val="105678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21</a:t>
            </a:fld>
            <a:endParaRPr kumimoji="1" lang="ja-JP" altLang="en-US"/>
          </a:p>
        </p:txBody>
      </p:sp>
    </p:spTree>
    <p:extLst>
      <p:ext uri="{BB962C8B-B14F-4D97-AF65-F5344CB8AC3E}">
        <p14:creationId xmlns:p14="http://schemas.microsoft.com/office/powerpoint/2010/main" val="1006963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22</a:t>
            </a:fld>
            <a:endParaRPr kumimoji="1" lang="ja-JP" altLang="en-US"/>
          </a:p>
        </p:txBody>
      </p:sp>
    </p:spTree>
    <p:extLst>
      <p:ext uri="{BB962C8B-B14F-4D97-AF65-F5344CB8AC3E}">
        <p14:creationId xmlns:p14="http://schemas.microsoft.com/office/powerpoint/2010/main" val="1531771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23</a:t>
            </a:fld>
            <a:endParaRPr kumimoji="1" lang="ja-JP" altLang="en-US"/>
          </a:p>
        </p:txBody>
      </p:sp>
    </p:spTree>
    <p:extLst>
      <p:ext uri="{BB962C8B-B14F-4D97-AF65-F5344CB8AC3E}">
        <p14:creationId xmlns:p14="http://schemas.microsoft.com/office/powerpoint/2010/main" val="919170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24</a:t>
            </a:fld>
            <a:endParaRPr kumimoji="1" lang="ja-JP" altLang="en-US"/>
          </a:p>
        </p:txBody>
      </p:sp>
    </p:spTree>
    <p:extLst>
      <p:ext uri="{BB962C8B-B14F-4D97-AF65-F5344CB8AC3E}">
        <p14:creationId xmlns:p14="http://schemas.microsoft.com/office/powerpoint/2010/main" val="3250738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25</a:t>
            </a:fld>
            <a:endParaRPr kumimoji="1" lang="ja-JP" altLang="en-US"/>
          </a:p>
        </p:txBody>
      </p:sp>
    </p:spTree>
    <p:extLst>
      <p:ext uri="{BB962C8B-B14F-4D97-AF65-F5344CB8AC3E}">
        <p14:creationId xmlns:p14="http://schemas.microsoft.com/office/powerpoint/2010/main" val="2690778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26</a:t>
            </a:fld>
            <a:endParaRPr kumimoji="1" lang="ja-JP" altLang="en-US"/>
          </a:p>
        </p:txBody>
      </p:sp>
    </p:spTree>
    <p:extLst>
      <p:ext uri="{BB962C8B-B14F-4D97-AF65-F5344CB8AC3E}">
        <p14:creationId xmlns:p14="http://schemas.microsoft.com/office/powerpoint/2010/main" val="2657134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27</a:t>
            </a:fld>
            <a:endParaRPr kumimoji="1" lang="ja-JP" altLang="en-US"/>
          </a:p>
        </p:txBody>
      </p:sp>
    </p:spTree>
    <p:extLst>
      <p:ext uri="{BB962C8B-B14F-4D97-AF65-F5344CB8AC3E}">
        <p14:creationId xmlns:p14="http://schemas.microsoft.com/office/powerpoint/2010/main" val="2579562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28</a:t>
            </a:fld>
            <a:endParaRPr kumimoji="1" lang="ja-JP" altLang="en-US"/>
          </a:p>
        </p:txBody>
      </p:sp>
    </p:spTree>
    <p:extLst>
      <p:ext uri="{BB962C8B-B14F-4D97-AF65-F5344CB8AC3E}">
        <p14:creationId xmlns:p14="http://schemas.microsoft.com/office/powerpoint/2010/main" val="2766410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29</a:t>
            </a:fld>
            <a:endParaRPr kumimoji="1" lang="ja-JP" altLang="en-US"/>
          </a:p>
        </p:txBody>
      </p:sp>
    </p:spTree>
    <p:extLst>
      <p:ext uri="{BB962C8B-B14F-4D97-AF65-F5344CB8AC3E}">
        <p14:creationId xmlns:p14="http://schemas.microsoft.com/office/powerpoint/2010/main" val="125091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3</a:t>
            </a:fld>
            <a:endParaRPr kumimoji="1" lang="ja-JP" altLang="en-US"/>
          </a:p>
        </p:txBody>
      </p:sp>
    </p:spTree>
    <p:extLst>
      <p:ext uri="{BB962C8B-B14F-4D97-AF65-F5344CB8AC3E}">
        <p14:creationId xmlns:p14="http://schemas.microsoft.com/office/powerpoint/2010/main" val="4091059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30</a:t>
            </a:fld>
            <a:endParaRPr kumimoji="1" lang="ja-JP" altLang="en-US"/>
          </a:p>
        </p:txBody>
      </p:sp>
    </p:spTree>
    <p:extLst>
      <p:ext uri="{BB962C8B-B14F-4D97-AF65-F5344CB8AC3E}">
        <p14:creationId xmlns:p14="http://schemas.microsoft.com/office/powerpoint/2010/main" val="501576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31</a:t>
            </a:fld>
            <a:endParaRPr kumimoji="1" lang="ja-JP" altLang="en-US"/>
          </a:p>
        </p:txBody>
      </p:sp>
    </p:spTree>
    <p:extLst>
      <p:ext uri="{BB962C8B-B14F-4D97-AF65-F5344CB8AC3E}">
        <p14:creationId xmlns:p14="http://schemas.microsoft.com/office/powerpoint/2010/main" val="25290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32</a:t>
            </a:fld>
            <a:endParaRPr kumimoji="1" lang="ja-JP" altLang="en-US"/>
          </a:p>
        </p:txBody>
      </p:sp>
    </p:spTree>
    <p:extLst>
      <p:ext uri="{BB962C8B-B14F-4D97-AF65-F5344CB8AC3E}">
        <p14:creationId xmlns:p14="http://schemas.microsoft.com/office/powerpoint/2010/main" val="341717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4</a:t>
            </a:fld>
            <a:endParaRPr kumimoji="1" lang="ja-JP" altLang="en-US"/>
          </a:p>
        </p:txBody>
      </p:sp>
    </p:spTree>
    <p:extLst>
      <p:ext uri="{BB962C8B-B14F-4D97-AF65-F5344CB8AC3E}">
        <p14:creationId xmlns:p14="http://schemas.microsoft.com/office/powerpoint/2010/main" val="152284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5</a:t>
            </a:fld>
            <a:endParaRPr kumimoji="1" lang="ja-JP" altLang="en-US"/>
          </a:p>
        </p:txBody>
      </p:sp>
    </p:spTree>
    <p:extLst>
      <p:ext uri="{BB962C8B-B14F-4D97-AF65-F5344CB8AC3E}">
        <p14:creationId xmlns:p14="http://schemas.microsoft.com/office/powerpoint/2010/main" val="6728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6</a:t>
            </a:fld>
            <a:endParaRPr kumimoji="1" lang="ja-JP" altLang="en-US"/>
          </a:p>
        </p:txBody>
      </p:sp>
    </p:spTree>
    <p:extLst>
      <p:ext uri="{BB962C8B-B14F-4D97-AF65-F5344CB8AC3E}">
        <p14:creationId xmlns:p14="http://schemas.microsoft.com/office/powerpoint/2010/main" val="230208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7</a:t>
            </a:fld>
            <a:endParaRPr kumimoji="1" lang="ja-JP" altLang="en-US"/>
          </a:p>
        </p:txBody>
      </p:sp>
    </p:spTree>
    <p:extLst>
      <p:ext uri="{BB962C8B-B14F-4D97-AF65-F5344CB8AC3E}">
        <p14:creationId xmlns:p14="http://schemas.microsoft.com/office/powerpoint/2010/main" val="207072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8</a:t>
            </a:fld>
            <a:endParaRPr kumimoji="1" lang="ja-JP" altLang="en-US"/>
          </a:p>
        </p:txBody>
      </p:sp>
    </p:spTree>
    <p:extLst>
      <p:ext uri="{BB962C8B-B14F-4D97-AF65-F5344CB8AC3E}">
        <p14:creationId xmlns:p14="http://schemas.microsoft.com/office/powerpoint/2010/main" val="405882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3198E75-B8E1-4CFA-8988-A4B5B1C02AAE}" type="slidenum">
              <a:rPr kumimoji="1" lang="ja-JP" altLang="en-US" smtClean="0"/>
              <a:t>9</a:t>
            </a:fld>
            <a:endParaRPr kumimoji="1" lang="ja-JP" altLang="en-US"/>
          </a:p>
        </p:txBody>
      </p:sp>
    </p:spTree>
    <p:extLst>
      <p:ext uri="{BB962C8B-B14F-4D97-AF65-F5344CB8AC3E}">
        <p14:creationId xmlns:p14="http://schemas.microsoft.com/office/powerpoint/2010/main" val="318974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60225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371961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327031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56142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11995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57187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342010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191323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63537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144064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2008910-8BEB-4E49-9C34-1487260BCB02}" type="datetimeFigureOut">
              <a:rPr kumimoji="1" lang="ja-JP" altLang="en-US" smtClean="0"/>
              <a:t>2020/12/19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3385930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08910-8BEB-4E49-9C34-1487260BCB02}" type="datetimeFigureOut">
              <a:rPr kumimoji="1" lang="ja-JP" altLang="en-US" smtClean="0"/>
              <a:t>2020/12/19</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50D7A-F234-4513-A25B-CE8327670DD6}" type="slidenum">
              <a:rPr kumimoji="1" lang="ja-JP" altLang="en-US" smtClean="0"/>
              <a:t>‹#›</a:t>
            </a:fld>
            <a:endParaRPr kumimoji="1" lang="ja-JP" altLang="en-US" dirty="0"/>
          </a:p>
        </p:txBody>
      </p:sp>
    </p:spTree>
    <p:extLst>
      <p:ext uri="{BB962C8B-B14F-4D97-AF65-F5344CB8AC3E}">
        <p14:creationId xmlns:p14="http://schemas.microsoft.com/office/powerpoint/2010/main" val="168339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655998" y="5932499"/>
            <a:ext cx="4350326" cy="687219"/>
          </a:xfrm>
          <a:prstGeom prst="rect">
            <a:avLst/>
          </a:prstGeom>
          <a:noFill/>
          <a:ln w="28575">
            <a:solidFill>
              <a:srgbClr val="FFC000"/>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br>
              <a:rPr lang="en-US" altLang="ja-JP" sz="1400" b="1" dirty="0">
                <a:latin typeface="メイリオ" panose="020B0604030504040204" pitchFamily="50" charset="-128"/>
                <a:ea typeface="メイリオ" panose="020B0604030504040204" pitchFamily="50" charset="-128"/>
              </a:rPr>
            </a:br>
            <a:r>
              <a:rPr lang="en-US" altLang="ja-JP" sz="1400" b="1" dirty="0">
                <a:latin typeface="メイリオ" panose="020B0604030504040204" pitchFamily="50" charset="-128"/>
                <a:ea typeface="メイリオ" panose="020B0604030504040204" pitchFamily="50" charset="-128"/>
              </a:rPr>
              <a:t>2020</a:t>
            </a:r>
            <a:r>
              <a:rPr lang="ja-JP" altLang="en-US" sz="1400" b="1" dirty="0">
                <a:latin typeface="メイリオ" panose="020B0604030504040204" pitchFamily="50" charset="-128"/>
                <a:ea typeface="メイリオ" panose="020B0604030504040204" pitchFamily="50" charset="-128"/>
              </a:rPr>
              <a:t>年</a:t>
            </a:r>
            <a:r>
              <a:rPr lang="en-US" altLang="ja-JP" sz="1400" b="1" dirty="0">
                <a:latin typeface="メイリオ" panose="020B0604030504040204" pitchFamily="50" charset="-128"/>
                <a:ea typeface="メイリオ" panose="020B0604030504040204" pitchFamily="50" charset="-128"/>
              </a:rPr>
              <a:t>1</a:t>
            </a:r>
            <a:r>
              <a:rPr lang="ja-JP" altLang="en-US" sz="1400" b="1" dirty="0">
                <a:latin typeface="メイリオ" panose="020B0604030504040204" pitchFamily="50" charset="-128"/>
                <a:ea typeface="メイリオ" panose="020B0604030504040204" pitchFamily="50" charset="-128"/>
              </a:rPr>
              <a:t>２月１９日</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市民本位の金沢市政をつくる会</a:t>
            </a:r>
          </a:p>
          <a:p>
            <a:endParaRPr lang="ja-JP" altLang="en-US" sz="1400" b="1" dirty="0">
              <a:latin typeface="メイリオ" panose="020B0604030504040204" pitchFamily="50" charset="-128"/>
              <a:ea typeface="メイリオ" panose="020B0604030504040204" pitchFamily="50" charset="-128"/>
            </a:endParaRPr>
          </a:p>
          <a:p>
            <a:endParaRPr lang="ja-JP" altLang="en-US" sz="1400" b="1" dirty="0">
              <a:latin typeface="メイリオ" panose="020B0604030504040204" pitchFamily="50" charset="-128"/>
              <a:ea typeface="メイリオ" panose="020B0604030504040204" pitchFamily="50" charset="-128"/>
            </a:endParaRPr>
          </a:p>
          <a:p>
            <a:endParaRPr lang="ja-JP" altLang="en-US" sz="1400" b="1" dirty="0">
              <a:latin typeface="メイリオ" panose="020B0604030504040204" pitchFamily="50" charset="-128"/>
              <a:ea typeface="メイリオ" panose="020B0604030504040204" pitchFamily="50" charset="-128"/>
            </a:endParaRPr>
          </a:p>
        </p:txBody>
      </p:sp>
      <p:sp>
        <p:nvSpPr>
          <p:cNvPr id="7" name="タイトル 6"/>
          <p:cNvSpPr>
            <a:spLocks noGrp="1"/>
          </p:cNvSpPr>
          <p:nvPr>
            <p:ph type="ctrTitle"/>
          </p:nvPr>
        </p:nvSpPr>
        <p:spPr>
          <a:xfrm>
            <a:off x="1524000" y="581891"/>
            <a:ext cx="9144000" cy="1196254"/>
          </a:xfrm>
        </p:spPr>
        <p:txBody>
          <a:bodyPr>
            <a:normAutofit fontScale="90000"/>
          </a:bodyPr>
          <a:lstStyle/>
          <a:p>
            <a:r>
              <a:rPr kumimoji="1" lang="ja-JP" altLang="en-US" sz="4800" b="1" dirty="0">
                <a:latin typeface="メイリオ" panose="020B0604030504040204" pitchFamily="50" charset="-128"/>
                <a:ea typeface="メイリオ" panose="020B0604030504040204" pitchFamily="50" charset="-128"/>
              </a:rPr>
              <a:t>金沢市ガス・発電事業の民営化とは</a:t>
            </a:r>
            <a:br>
              <a:rPr kumimoji="1" lang="ja-JP" altLang="en-US" sz="4800" b="1" dirty="0">
                <a:latin typeface="メイリオ" panose="020B0604030504040204" pitchFamily="50" charset="-128"/>
                <a:ea typeface="メイリオ" panose="020B0604030504040204" pitchFamily="50" charset="-128"/>
              </a:rPr>
            </a:br>
            <a:endParaRPr kumimoji="1" lang="ja-JP" altLang="en-US" sz="2400" b="1" dirty="0">
              <a:latin typeface="メイリオ" panose="020B0604030504040204" pitchFamily="50" charset="-128"/>
              <a:ea typeface="メイリオ" panose="020B0604030504040204" pitchFamily="50" charset="-128"/>
            </a:endParaRPr>
          </a:p>
        </p:txBody>
      </p:sp>
      <p:pic>
        <p:nvPicPr>
          <p:cNvPr id="12" name="コンテンツ プレースホルダー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tretch>
            <a:fillRect/>
          </a:stretch>
        </p:blipFill>
        <p:spPr>
          <a:xfrm>
            <a:off x="819645" y="2002489"/>
            <a:ext cx="5414901" cy="2768983"/>
          </a:xfrm>
          <a:prstGeom prst="rect">
            <a:avLst/>
          </a:prstGeom>
        </p:spPr>
      </p:pic>
      <p:pic>
        <p:nvPicPr>
          <p:cNvPr id="13" name="コンテンツ プレースホルダー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a:off x="7398840" y="1985525"/>
            <a:ext cx="3585248" cy="4190818"/>
          </a:xfrm>
          <a:prstGeom prst="rect">
            <a:avLst/>
          </a:prstGeom>
        </p:spPr>
      </p:pic>
      <p:sp>
        <p:nvSpPr>
          <p:cNvPr id="14" name="サブタイトル 2"/>
          <p:cNvSpPr txBox="1">
            <a:spLocks/>
          </p:cNvSpPr>
          <p:nvPr/>
        </p:nvSpPr>
        <p:spPr>
          <a:xfrm>
            <a:off x="819645" y="4943288"/>
            <a:ext cx="4571487" cy="3740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b="1" dirty="0">
                <a:latin typeface="メイリオ" panose="020B0604030504040204" pitchFamily="50" charset="-128"/>
                <a:ea typeface="メイリオ" panose="020B0604030504040204" pitchFamily="50" charset="-128"/>
              </a:rPr>
              <a:t>湊エネルギーセンター（金沢市湊３丁目）</a:t>
            </a:r>
          </a:p>
          <a:p>
            <a:endParaRPr lang="ja-JP" altLang="en-US"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
        <p:nvSpPr>
          <p:cNvPr id="2" name="サブタイトル 2">
            <a:extLst>
              <a:ext uri="{FF2B5EF4-FFF2-40B4-BE49-F238E27FC236}">
                <a16:creationId xmlns:a16="http://schemas.microsoft.com/office/drawing/2014/main" id="{A16B2E49-FFDE-4D34-89C6-89958EB1BB1E}"/>
              </a:ext>
            </a:extLst>
          </p:cNvPr>
          <p:cNvSpPr txBox="1">
            <a:spLocks/>
          </p:cNvSpPr>
          <p:nvPr/>
        </p:nvSpPr>
        <p:spPr>
          <a:xfrm>
            <a:off x="6905720" y="6353961"/>
            <a:ext cx="4571487" cy="3740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b="1" dirty="0">
                <a:latin typeface="メイリオ" panose="020B0604030504040204" pitchFamily="50" charset="-128"/>
                <a:ea typeface="メイリオ" panose="020B0604030504040204" pitchFamily="50" charset="-128"/>
              </a:rPr>
              <a:t>上寺津発電所（金沢市寺津町）</a:t>
            </a:r>
          </a:p>
          <a:p>
            <a:endParaRPr lang="ja-JP" altLang="en-US" sz="1600" b="1" dirty="0">
              <a:latin typeface="メイリオ" panose="020B0604030504040204" pitchFamily="50" charset="-128"/>
              <a:ea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9495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173153-CDFD-4853-8FCF-E8334AB26836}"/>
              </a:ext>
            </a:extLst>
          </p:cNvPr>
          <p:cNvSpPr>
            <a:spLocks noGrp="1"/>
          </p:cNvSpPr>
          <p:nvPr>
            <p:ph type="title"/>
          </p:nvPr>
        </p:nvSpPr>
        <p:spPr>
          <a:xfrm>
            <a:off x="1127650" y="766409"/>
            <a:ext cx="10515600" cy="5983048"/>
          </a:xfrm>
        </p:spPr>
        <p:txBody>
          <a:bodyPr>
            <a:normAutofit fontScale="90000"/>
          </a:bodyPr>
          <a:lstStyle/>
          <a:p>
            <a:r>
              <a:rPr kumimoji="1" lang="ja-JP" altLang="en-US" b="1" dirty="0"/>
              <a:t>その問題点は主に５つ</a:t>
            </a:r>
            <a:br>
              <a:rPr kumimoji="1" lang="en-US" altLang="ja-JP" b="1" dirty="0"/>
            </a:br>
            <a:br>
              <a:rPr kumimoji="1" lang="en-US" altLang="ja-JP" b="1" dirty="0"/>
            </a:br>
            <a:r>
              <a:rPr lang="ja-JP" altLang="en-US" b="1" dirty="0"/>
              <a:t>①</a:t>
            </a:r>
            <a:r>
              <a:rPr kumimoji="1" lang="ja-JP" altLang="en-US" b="1" dirty="0"/>
              <a:t>ノーチェックで進むスケジュール</a:t>
            </a:r>
            <a:br>
              <a:rPr kumimoji="1" lang="en-US" altLang="ja-JP" b="1" dirty="0"/>
            </a:br>
            <a:br>
              <a:rPr kumimoji="1" lang="en-US" altLang="ja-JP" b="1" dirty="0"/>
            </a:br>
            <a:r>
              <a:rPr lang="ja-JP" altLang="en-US" b="1" dirty="0"/>
              <a:t>②</a:t>
            </a:r>
            <a:r>
              <a:rPr kumimoji="1" lang="ja-JP" altLang="en-US" b="1" dirty="0"/>
              <a:t>パブコメの公表の仕方に問題</a:t>
            </a:r>
            <a:br>
              <a:rPr kumimoji="1" lang="en-US" altLang="ja-JP" b="1" dirty="0"/>
            </a:br>
            <a:br>
              <a:rPr kumimoji="1" lang="en-US" altLang="ja-JP" b="1" dirty="0"/>
            </a:br>
            <a:r>
              <a:rPr lang="ja-JP" altLang="en-US" b="1" dirty="0"/>
              <a:t>③</a:t>
            </a:r>
            <a:r>
              <a:rPr kumimoji="1" lang="ja-JP" altLang="en-US" b="1" dirty="0"/>
              <a:t>隠された報告書</a:t>
            </a:r>
            <a:br>
              <a:rPr kumimoji="1" lang="en-US" altLang="ja-JP" b="1" dirty="0"/>
            </a:br>
            <a:br>
              <a:rPr kumimoji="1" lang="en-US" altLang="ja-JP" b="1" dirty="0"/>
            </a:br>
            <a:r>
              <a:rPr lang="ja-JP" altLang="en-US" b="1" dirty="0"/>
              <a:t>④</a:t>
            </a:r>
            <a:r>
              <a:rPr kumimoji="1" lang="ja-JP" altLang="en-US" b="1" dirty="0"/>
              <a:t>業者周りはなんのため？</a:t>
            </a:r>
            <a:br>
              <a:rPr kumimoji="1" lang="en-US" altLang="ja-JP" b="1" dirty="0"/>
            </a:br>
            <a:br>
              <a:rPr kumimoji="1" lang="en-US" altLang="ja-JP" b="1" dirty="0"/>
            </a:br>
            <a:r>
              <a:rPr lang="ja-JP" altLang="en-US" b="1" dirty="0"/>
              <a:t>⑤</a:t>
            </a:r>
            <a:r>
              <a:rPr kumimoji="1" lang="ja-JP" altLang="en-US" b="1" dirty="0"/>
              <a:t>公募の中身がひどい</a:t>
            </a:r>
            <a:br>
              <a:rPr kumimoji="1" lang="en-US" altLang="ja-JP" b="1" dirty="0"/>
            </a:br>
            <a:endParaRPr kumimoji="1" lang="ja-JP" altLang="en-US" b="1" dirty="0"/>
          </a:p>
        </p:txBody>
      </p:sp>
    </p:spTree>
    <p:extLst>
      <p:ext uri="{BB962C8B-B14F-4D97-AF65-F5344CB8AC3E}">
        <p14:creationId xmlns:p14="http://schemas.microsoft.com/office/powerpoint/2010/main" val="298748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4998E8-31E2-4C36-B433-3FCC2B3B61B3}"/>
              </a:ext>
            </a:extLst>
          </p:cNvPr>
          <p:cNvSpPr>
            <a:spLocks noGrp="1"/>
          </p:cNvSpPr>
          <p:nvPr>
            <p:ph type="title"/>
          </p:nvPr>
        </p:nvSpPr>
        <p:spPr>
          <a:xfrm>
            <a:off x="950033" y="220378"/>
            <a:ext cx="10515600" cy="1569721"/>
          </a:xfrm>
        </p:spPr>
        <p:txBody>
          <a:bodyPr anchor="t" anchorCtr="0">
            <a:normAutofit/>
          </a:bodyPr>
          <a:lstStyle/>
          <a:p>
            <a:r>
              <a:rPr lang="ja-JP" altLang="en-US" dirty="0">
                <a:latin typeface="メイリオ" panose="020B0604030504040204" pitchFamily="50" charset="-128"/>
                <a:ea typeface="メイリオ" panose="020B0604030504040204" pitchFamily="50" charset="-128"/>
              </a:rPr>
              <a:t>①ノーチェックで進むスケジュール</a:t>
            </a:r>
            <a:r>
              <a:rPr kumimoji="1" lang="ja-JP" altLang="en-US" sz="5400" dirty="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0F07D5DB-FA9C-404B-9DA8-E45AB8440A47}"/>
              </a:ext>
            </a:extLst>
          </p:cNvPr>
          <p:cNvSpPr>
            <a:spLocks noGrp="1"/>
          </p:cNvSpPr>
          <p:nvPr>
            <p:ph idx="1"/>
          </p:nvPr>
        </p:nvSpPr>
        <p:spPr>
          <a:xfrm>
            <a:off x="726367" y="1230165"/>
            <a:ext cx="10515600" cy="5775849"/>
          </a:xfrm>
        </p:spPr>
        <p:txBody>
          <a:bodyPr>
            <a:normAutofit/>
          </a:bodyPr>
          <a:lstStyle/>
          <a:p>
            <a:pPr>
              <a:lnSpc>
                <a:spcPts val="2700"/>
              </a:lnSpc>
            </a:pPr>
            <a:r>
              <a:rPr kumimoji="1" lang="en-US" altLang="ja-JP" sz="2800" dirty="0">
                <a:latin typeface="メイリオ" panose="020B0604030504040204" pitchFamily="50" charset="-128"/>
                <a:ea typeface="メイリオ" panose="020B0604030504040204" pitchFamily="50" charset="-128"/>
              </a:rPr>
              <a:t>10</a:t>
            </a:r>
            <a:r>
              <a:rPr kumimoji="1" lang="ja-JP" altLang="en-US" sz="2800" dirty="0">
                <a:latin typeface="メイリオ" panose="020B0604030504040204" pitchFamily="50" charset="-128"/>
                <a:ea typeface="メイリオ" panose="020B0604030504040204" pitchFamily="50" charset="-128"/>
              </a:rPr>
              <a:t>／</a:t>
            </a:r>
            <a:r>
              <a:rPr kumimoji="1" lang="en-US" altLang="ja-JP" sz="2800" dirty="0">
                <a:latin typeface="メイリオ" panose="020B0604030504040204" pitchFamily="50" charset="-128"/>
                <a:ea typeface="メイリオ" panose="020B0604030504040204" pitchFamily="50" charset="-128"/>
              </a:rPr>
              <a:t>6	</a:t>
            </a:r>
            <a:r>
              <a:rPr kumimoji="1" lang="ja-JP" altLang="en-US" sz="2800" dirty="0">
                <a:latin typeface="メイリオ" panose="020B0604030504040204" pitchFamily="50" charset="-128"/>
                <a:ea typeface="メイリオ" panose="020B0604030504040204" pitchFamily="50" charset="-128"/>
              </a:rPr>
              <a:t>　　公募開始</a:t>
            </a:r>
            <a:endParaRPr kumimoji="1" lang="en-US" altLang="ja-JP" sz="2800" dirty="0">
              <a:latin typeface="メイリオ" panose="020B0604030504040204" pitchFamily="50" charset="-128"/>
              <a:ea typeface="メイリオ" panose="020B0604030504040204" pitchFamily="50" charset="-128"/>
            </a:endParaRPr>
          </a:p>
          <a:p>
            <a:pPr>
              <a:lnSpc>
                <a:spcPts val="2700"/>
              </a:lnSpc>
            </a:pPr>
            <a:r>
              <a:rPr kumimoji="1" lang="en-US" altLang="ja-JP" sz="2800" dirty="0">
                <a:latin typeface="メイリオ" panose="020B0604030504040204" pitchFamily="50" charset="-128"/>
                <a:ea typeface="メイリオ" panose="020B0604030504040204" pitchFamily="50" charset="-128"/>
              </a:rPr>
              <a:t>11</a:t>
            </a:r>
            <a:r>
              <a:rPr kumimoji="1" lang="ja-JP" altLang="en-US" sz="2800" dirty="0">
                <a:latin typeface="メイリオ" panose="020B0604030504040204" pitchFamily="50" charset="-128"/>
                <a:ea typeface="メイリオ" panose="020B0604030504040204" pitchFamily="50" charset="-128"/>
              </a:rPr>
              <a:t>／</a:t>
            </a:r>
            <a:r>
              <a:rPr kumimoji="1" lang="en-US" altLang="ja-JP" sz="2800" dirty="0">
                <a:latin typeface="メイリオ" panose="020B0604030504040204" pitchFamily="50" charset="-128"/>
                <a:ea typeface="メイリオ" panose="020B0604030504040204" pitchFamily="50" charset="-128"/>
              </a:rPr>
              <a:t>12	</a:t>
            </a:r>
            <a:r>
              <a:rPr kumimoji="1" lang="ja-JP" altLang="en-US" sz="2800" dirty="0">
                <a:latin typeface="メイリオ" panose="020B0604030504040204" pitchFamily="50" charset="-128"/>
                <a:ea typeface="メイリオ" panose="020B0604030504040204" pitchFamily="50" charset="-128"/>
              </a:rPr>
              <a:t>　　一次審査受付〆切</a:t>
            </a:r>
            <a:endParaRPr kumimoji="1" lang="en-US" altLang="ja-JP" sz="2800" dirty="0">
              <a:latin typeface="メイリオ" panose="020B0604030504040204" pitchFamily="50" charset="-128"/>
              <a:ea typeface="メイリオ" panose="020B0604030504040204" pitchFamily="50" charset="-128"/>
            </a:endParaRPr>
          </a:p>
          <a:p>
            <a:pPr marL="0" indent="0">
              <a:lnSpc>
                <a:spcPts val="2700"/>
              </a:lnSpc>
              <a:buNone/>
            </a:pPr>
            <a:r>
              <a:rPr kumimoji="1" lang="ja-JP" altLang="en-US" sz="2800" dirty="0">
                <a:latin typeface="メイリオ" panose="020B0604030504040204" pitchFamily="50" charset="-128"/>
                <a:ea typeface="メイリオ" panose="020B0604030504040204" pitchFamily="50" charset="-128"/>
              </a:rPr>
              <a:t>　　　　　　　　一次審査</a:t>
            </a:r>
            <a:endParaRPr kumimoji="1" lang="en-US" altLang="ja-JP" sz="2800" dirty="0">
              <a:latin typeface="メイリオ" panose="020B0604030504040204" pitchFamily="50" charset="-128"/>
              <a:ea typeface="メイリオ" panose="020B0604030504040204" pitchFamily="50" charset="-128"/>
            </a:endParaRPr>
          </a:p>
          <a:p>
            <a:pPr marL="0" indent="0">
              <a:lnSpc>
                <a:spcPts val="2700"/>
              </a:lnSpc>
              <a:buNone/>
            </a:pPr>
            <a:r>
              <a:rPr lang="ja-JP" altLang="en-US" dirty="0">
                <a:latin typeface="メイリオ" panose="020B0604030504040204" pitchFamily="50" charset="-128"/>
                <a:ea typeface="メイリオ" panose="020B0604030504040204" pitchFamily="50" charset="-128"/>
              </a:rPr>
              <a:t>　　　　　　　　二次審査</a:t>
            </a:r>
            <a:endParaRPr lang="en-US" altLang="ja-JP" dirty="0">
              <a:latin typeface="メイリオ" panose="020B0604030504040204" pitchFamily="50" charset="-128"/>
              <a:ea typeface="メイリオ" panose="020B0604030504040204" pitchFamily="50" charset="-128"/>
            </a:endParaRPr>
          </a:p>
          <a:p>
            <a:pPr>
              <a:lnSpc>
                <a:spcPts val="2700"/>
              </a:lnSpc>
            </a:pPr>
            <a:r>
              <a:rPr lang="en-US" altLang="ja-JP" dirty="0">
                <a:latin typeface="メイリオ" panose="020B0604030504040204" pitchFamily="50" charset="-128"/>
                <a:ea typeface="メイリオ" panose="020B0604030504040204" pitchFamily="50" charset="-128"/>
              </a:rPr>
              <a:t>2021</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譲渡先の候補を決定</a:t>
            </a:r>
            <a:endParaRPr lang="en-US" altLang="ja-JP" dirty="0">
              <a:latin typeface="メイリオ" panose="020B0604030504040204" pitchFamily="50" charset="-128"/>
              <a:ea typeface="メイリオ" panose="020B0604030504040204" pitchFamily="50" charset="-128"/>
            </a:endParaRPr>
          </a:p>
          <a:p>
            <a:pPr>
              <a:lnSpc>
                <a:spcPts val="2700"/>
              </a:lnSpc>
            </a:pP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基本協定の締結</a:t>
            </a:r>
            <a:endParaRPr lang="en-US" altLang="ja-JP" dirty="0">
              <a:latin typeface="メイリオ" panose="020B0604030504040204" pitchFamily="50" charset="-128"/>
              <a:ea typeface="メイリオ" panose="020B0604030504040204" pitchFamily="50" charset="-128"/>
            </a:endParaRPr>
          </a:p>
          <a:p>
            <a:pPr>
              <a:lnSpc>
                <a:spcPts val="2700"/>
              </a:lnSpc>
            </a:pP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新会社の設立　／　譲渡の仮契約の締結</a:t>
            </a:r>
            <a:endParaRPr lang="en-US" altLang="ja-JP" dirty="0">
              <a:latin typeface="メイリオ" panose="020B0604030504040204" pitchFamily="50" charset="-128"/>
              <a:ea typeface="メイリオ" panose="020B0604030504040204" pitchFamily="50" charset="-128"/>
            </a:endParaRPr>
          </a:p>
          <a:p>
            <a:pPr marL="0" indent="0">
              <a:lnSpc>
                <a:spcPts val="2700"/>
              </a:lnSpc>
              <a:buNone/>
            </a:pPr>
            <a:endParaRPr lang="en-US" altLang="ja-JP" dirty="0">
              <a:latin typeface="メイリオ" panose="020B0604030504040204" pitchFamily="50" charset="-128"/>
              <a:ea typeface="メイリオ" panose="020B0604030504040204" pitchFamily="50" charset="-128"/>
            </a:endParaRPr>
          </a:p>
          <a:p>
            <a:pPr marL="0" indent="0">
              <a:lnSpc>
                <a:spcPts val="2700"/>
              </a:lnSpc>
              <a:buNone/>
            </a:pPr>
            <a:endParaRPr lang="en-US" altLang="ja-JP" dirty="0">
              <a:latin typeface="メイリオ" panose="020B0604030504040204" pitchFamily="50" charset="-128"/>
              <a:ea typeface="メイリオ" panose="020B0604030504040204" pitchFamily="50" charset="-128"/>
            </a:endParaRPr>
          </a:p>
          <a:p>
            <a:pPr>
              <a:lnSpc>
                <a:spcPts val="2700"/>
              </a:lnSpc>
            </a:pP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　</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事業譲渡</a:t>
            </a:r>
            <a:endParaRPr lang="en-US" altLang="ja-JP" dirty="0">
              <a:latin typeface="メイリオ" panose="020B0604030504040204" pitchFamily="50" charset="-128"/>
              <a:ea typeface="メイリオ" panose="020B0604030504040204" pitchFamily="50" charset="-128"/>
            </a:endParaRPr>
          </a:p>
          <a:p>
            <a:pPr marL="0" indent="0">
              <a:lnSpc>
                <a:spcPts val="2700"/>
              </a:lnSpc>
              <a:buNone/>
            </a:pPr>
            <a:r>
              <a:rPr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rPr>
              <a:t>月　市長選挙　</a:t>
            </a:r>
            <a:endParaRPr kumimoji="1" lang="en-US" altLang="ja-JP" dirty="0">
              <a:latin typeface="メイリオ" panose="020B0604030504040204" pitchFamily="50" charset="-128"/>
              <a:ea typeface="メイリオ" panose="020B0604030504040204" pitchFamily="50" charset="-128"/>
            </a:endParaRPr>
          </a:p>
          <a:p>
            <a:pPr marL="0" indent="0">
              <a:lnSpc>
                <a:spcPts val="2700"/>
              </a:lnSpc>
              <a:buNone/>
            </a:pPr>
            <a:r>
              <a:rPr lang="ja-JP" altLang="en-US"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２０２３年４月市議会議員選挙　</a:t>
            </a:r>
          </a:p>
        </p:txBody>
      </p:sp>
      <p:sp>
        <p:nvSpPr>
          <p:cNvPr id="4" name="テキスト ボックス 3">
            <a:extLst>
              <a:ext uri="{FF2B5EF4-FFF2-40B4-BE49-F238E27FC236}">
                <a16:creationId xmlns:a16="http://schemas.microsoft.com/office/drawing/2014/main" id="{8038C5B4-5C5F-4334-A08C-342C06F0606D}"/>
              </a:ext>
            </a:extLst>
          </p:cNvPr>
          <p:cNvSpPr txBox="1"/>
          <p:nvPr/>
        </p:nvSpPr>
        <p:spPr>
          <a:xfrm>
            <a:off x="660583" y="4619692"/>
            <a:ext cx="10302240" cy="646331"/>
          </a:xfrm>
          <a:prstGeom prst="rect">
            <a:avLst/>
          </a:prstGeom>
          <a:noFill/>
        </p:spPr>
        <p:txBody>
          <a:bodyPr wrap="square" rtlCol="0">
            <a:spAutoFit/>
          </a:bodyPr>
          <a:lstStyle/>
          <a:p>
            <a:r>
              <a:rPr kumimoji="1" lang="ja-JP" altLang="en-US" sz="3600" b="1" dirty="0">
                <a:solidFill>
                  <a:srgbClr val="0000FF"/>
                </a:solidFill>
                <a:latin typeface="メイリオ" panose="020B0604030504040204" pitchFamily="50" charset="-128"/>
                <a:ea typeface="メイリオ" panose="020B0604030504040204" pitchFamily="50" charset="-128"/>
              </a:rPr>
              <a:t>・</a:t>
            </a:r>
            <a:r>
              <a:rPr kumimoji="1" lang="en-US" altLang="ja-JP" sz="3600" b="1" dirty="0">
                <a:solidFill>
                  <a:srgbClr val="0000FF"/>
                </a:solidFill>
                <a:latin typeface="メイリオ" panose="020B0604030504040204" pitchFamily="50" charset="-128"/>
                <a:ea typeface="メイリオ" panose="020B0604030504040204" pitchFamily="50" charset="-128"/>
              </a:rPr>
              <a:t> 2021</a:t>
            </a:r>
            <a:r>
              <a:rPr kumimoji="1" lang="ja-JP" altLang="en-US" sz="3600" b="1" dirty="0">
                <a:solidFill>
                  <a:srgbClr val="0000FF"/>
                </a:solidFill>
                <a:latin typeface="メイリオ" panose="020B0604030504040204" pitchFamily="50" charset="-128"/>
                <a:ea typeface="メイリオ" panose="020B0604030504040204" pitchFamily="50" charset="-128"/>
              </a:rPr>
              <a:t>年</a:t>
            </a:r>
            <a:r>
              <a:rPr kumimoji="1" lang="en-US" altLang="ja-JP" sz="3600" b="1" dirty="0">
                <a:solidFill>
                  <a:srgbClr val="0000FF"/>
                </a:solidFill>
                <a:latin typeface="メイリオ" panose="020B0604030504040204" pitchFamily="50" charset="-128"/>
                <a:ea typeface="メイリオ" panose="020B0604030504040204" pitchFamily="50" charset="-128"/>
              </a:rPr>
              <a:t>6</a:t>
            </a:r>
            <a:r>
              <a:rPr kumimoji="1" lang="ja-JP" altLang="en-US" sz="3600" b="1" dirty="0">
                <a:solidFill>
                  <a:srgbClr val="0000FF"/>
                </a:solidFill>
                <a:latin typeface="メイリオ" panose="020B0604030504040204" pitchFamily="50" charset="-128"/>
                <a:ea typeface="メイリオ" panose="020B0604030504040204" pitchFamily="50" charset="-128"/>
              </a:rPr>
              <a:t>月　市議会への条例改正案の</a:t>
            </a:r>
            <a:r>
              <a:rPr lang="ja-JP" altLang="en-US" sz="3600" b="1" dirty="0">
                <a:solidFill>
                  <a:srgbClr val="0000FF"/>
                </a:solidFill>
                <a:latin typeface="メイリオ" panose="020B0604030504040204" pitchFamily="50" charset="-128"/>
                <a:ea typeface="メイリオ" panose="020B0604030504040204" pitchFamily="50" charset="-128"/>
              </a:rPr>
              <a:t>採決</a:t>
            </a:r>
            <a:r>
              <a:rPr kumimoji="1" lang="ja-JP" altLang="en-US" sz="3600" b="1" dirty="0">
                <a:solidFill>
                  <a:srgbClr val="0000FF"/>
                </a:solidFill>
                <a:latin typeface="メイリオ" panose="020B0604030504040204" pitchFamily="50" charset="-128"/>
                <a:ea typeface="メイリオ" panose="020B0604030504040204" pitchFamily="50" charset="-128"/>
              </a:rPr>
              <a:t>　</a:t>
            </a:r>
          </a:p>
        </p:txBody>
      </p:sp>
      <p:sp>
        <p:nvSpPr>
          <p:cNvPr id="5" name="吹き出し: 角を丸めた四角形 4">
            <a:extLst>
              <a:ext uri="{FF2B5EF4-FFF2-40B4-BE49-F238E27FC236}">
                <a16:creationId xmlns:a16="http://schemas.microsoft.com/office/drawing/2014/main" id="{90227662-F2AE-41ED-89C7-6FB2E711DA34}"/>
              </a:ext>
            </a:extLst>
          </p:cNvPr>
          <p:cNvSpPr/>
          <p:nvPr/>
        </p:nvSpPr>
        <p:spPr>
          <a:xfrm>
            <a:off x="7473081" y="1394624"/>
            <a:ext cx="3230003" cy="1836234"/>
          </a:xfrm>
          <a:prstGeom prst="wedgeRoundRectCallou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a:t>売却先を決めてから、</a:t>
            </a:r>
            <a:endParaRPr kumimoji="1" lang="en-US" altLang="ja-JP" sz="2400" b="1" dirty="0"/>
          </a:p>
          <a:p>
            <a:pPr algn="ctr"/>
            <a:r>
              <a:rPr kumimoji="1" lang="ja-JP" altLang="en-US" sz="2400" b="1" dirty="0"/>
              <a:t>議会で条例改正って</a:t>
            </a:r>
            <a:r>
              <a:rPr lang="ja-JP" altLang="en-US" sz="2400" b="1" dirty="0"/>
              <a:t>議会を軽視？</a:t>
            </a:r>
            <a:endParaRPr kumimoji="1" lang="ja-JP" altLang="en-US" sz="2400" b="1" dirty="0"/>
          </a:p>
        </p:txBody>
      </p:sp>
    </p:spTree>
    <p:extLst>
      <p:ext uri="{BB962C8B-B14F-4D97-AF65-F5344CB8AC3E}">
        <p14:creationId xmlns:p14="http://schemas.microsoft.com/office/powerpoint/2010/main" val="348005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70437CDE-3CD0-4C30-97DE-9C779770948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950" y="1607586"/>
            <a:ext cx="4479735" cy="5174761"/>
          </a:xfrm>
        </p:spPr>
      </p:pic>
      <p:sp>
        <p:nvSpPr>
          <p:cNvPr id="3" name="吹き出し: 角を丸めた四角形 2">
            <a:extLst>
              <a:ext uri="{FF2B5EF4-FFF2-40B4-BE49-F238E27FC236}">
                <a16:creationId xmlns:a16="http://schemas.microsoft.com/office/drawing/2014/main" id="{74D145CC-C5C5-42CF-A1C9-508734A71A8D}"/>
              </a:ext>
            </a:extLst>
          </p:cNvPr>
          <p:cNvSpPr/>
          <p:nvPr/>
        </p:nvSpPr>
        <p:spPr>
          <a:xfrm>
            <a:off x="5251769" y="1351848"/>
            <a:ext cx="6315281" cy="4006256"/>
          </a:xfrm>
          <a:prstGeom prst="wedgeRoundRectCallout">
            <a:avLst>
              <a:gd name="adj1" fmla="val -62578"/>
              <a:gd name="adj2" fmla="val 229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034F68B-EEC8-4C38-945C-5C91DB39B2A1}"/>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②パブコメの公表の仕方に問題</a:t>
            </a:r>
          </a:p>
        </p:txBody>
      </p:sp>
      <p:pic>
        <p:nvPicPr>
          <p:cNvPr id="6" name="図 5">
            <a:extLst>
              <a:ext uri="{FF2B5EF4-FFF2-40B4-BE49-F238E27FC236}">
                <a16:creationId xmlns:a16="http://schemas.microsoft.com/office/drawing/2014/main" id="{2FB4F408-2391-41A8-A080-7164E5ABEB04}"/>
              </a:ext>
            </a:extLst>
          </p:cNvPr>
          <p:cNvPicPr>
            <a:picLocks noChangeAspect="1"/>
          </p:cNvPicPr>
          <p:nvPr/>
        </p:nvPicPr>
        <p:blipFill rotWithShape="1">
          <a:blip r:embed="rId4"/>
          <a:srcRect l="3804" t="38533" r="46575" b="37784"/>
          <a:stretch/>
        </p:blipFill>
        <p:spPr>
          <a:xfrm>
            <a:off x="5491464" y="1690688"/>
            <a:ext cx="5835890" cy="3237407"/>
          </a:xfrm>
          <a:prstGeom prst="rect">
            <a:avLst/>
          </a:prstGeom>
        </p:spPr>
      </p:pic>
      <p:sp>
        <p:nvSpPr>
          <p:cNvPr id="7" name="テキスト ボックス 6">
            <a:extLst>
              <a:ext uri="{FF2B5EF4-FFF2-40B4-BE49-F238E27FC236}">
                <a16:creationId xmlns:a16="http://schemas.microsoft.com/office/drawing/2014/main" id="{18B63C95-A6EC-4D9B-8E62-0B0FCBC24B6E}"/>
              </a:ext>
            </a:extLst>
          </p:cNvPr>
          <p:cNvSpPr txBox="1"/>
          <p:nvPr/>
        </p:nvSpPr>
        <p:spPr>
          <a:xfrm>
            <a:off x="5749538" y="5585076"/>
            <a:ext cx="5493812" cy="646331"/>
          </a:xfrm>
          <a:prstGeom prst="rect">
            <a:avLst/>
          </a:prstGeom>
          <a:noFill/>
        </p:spPr>
        <p:txBody>
          <a:bodyPr wrap="none" rtlCol="0">
            <a:spAutoFit/>
          </a:bodyPr>
          <a:lstStyle/>
          <a:p>
            <a:r>
              <a:rPr lang="ja-JP" altLang="en-US" dirty="0"/>
              <a:t>結果を「賛成」と「反対」のように公表にするのは</a:t>
            </a:r>
            <a:endParaRPr lang="en-US" altLang="ja-JP" dirty="0"/>
          </a:p>
          <a:p>
            <a:r>
              <a:rPr kumimoji="1" lang="ja-JP" altLang="en-US" dirty="0"/>
              <a:t>恣意的です。</a:t>
            </a:r>
          </a:p>
        </p:txBody>
      </p:sp>
    </p:spTree>
    <p:extLst>
      <p:ext uri="{BB962C8B-B14F-4D97-AF65-F5344CB8AC3E}">
        <p14:creationId xmlns:p14="http://schemas.microsoft.com/office/powerpoint/2010/main" val="266144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61243-3C8E-4244-8841-B8AA36BA5AB1}"/>
              </a:ext>
            </a:extLst>
          </p:cNvPr>
          <p:cNvSpPr>
            <a:spLocks noGrp="1"/>
          </p:cNvSpPr>
          <p:nvPr>
            <p:ph type="title"/>
          </p:nvPr>
        </p:nvSpPr>
        <p:spPr>
          <a:xfrm>
            <a:off x="555328" y="2766218"/>
            <a:ext cx="10515600" cy="1325563"/>
          </a:xfrm>
        </p:spPr>
        <p:txBody>
          <a:bodyPr/>
          <a:lstStyle/>
          <a:p>
            <a:r>
              <a:rPr kumimoji="1" lang="ja-JP" altLang="en-US" b="1" dirty="0"/>
              <a:t>③　隠された報告書</a:t>
            </a:r>
          </a:p>
        </p:txBody>
      </p:sp>
    </p:spTree>
    <p:extLst>
      <p:ext uri="{BB962C8B-B14F-4D97-AF65-F5344CB8AC3E}">
        <p14:creationId xmlns:p14="http://schemas.microsoft.com/office/powerpoint/2010/main" val="369214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1F9676-2305-4330-92D9-99E099265F78}"/>
              </a:ext>
            </a:extLst>
          </p:cNvPr>
          <p:cNvSpPr>
            <a:spLocks noGrp="1"/>
          </p:cNvSpPr>
          <p:nvPr>
            <p:ph type="title"/>
          </p:nvPr>
        </p:nvSpPr>
        <p:spPr>
          <a:xfrm>
            <a:off x="316259" y="365125"/>
            <a:ext cx="11770321" cy="1325563"/>
          </a:xfrm>
        </p:spPr>
        <p:txBody>
          <a:bodyPr>
            <a:normAutofit/>
          </a:bodyPr>
          <a:lstStyle/>
          <a:p>
            <a:r>
              <a:rPr kumimoji="1" lang="ja-JP" altLang="en-US" sz="4000" b="1" dirty="0"/>
              <a:t>ＰＷＣが２０１８年</a:t>
            </a:r>
            <a:r>
              <a:rPr lang="ja-JP" altLang="en-US" sz="4000" b="1" dirty="0"/>
              <a:t>１１月にまとめた最終報告書</a:t>
            </a:r>
            <a:endParaRPr kumimoji="1" lang="ja-JP" altLang="en-US" sz="4000" b="1" dirty="0"/>
          </a:p>
        </p:txBody>
      </p:sp>
      <p:pic>
        <p:nvPicPr>
          <p:cNvPr id="4" name="図 3">
            <a:extLst>
              <a:ext uri="{FF2B5EF4-FFF2-40B4-BE49-F238E27FC236}">
                <a16:creationId xmlns:a16="http://schemas.microsoft.com/office/drawing/2014/main" id="{27FF6017-24D4-4A41-BB3C-50D48987A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937" y="1636294"/>
            <a:ext cx="6245804" cy="5080764"/>
          </a:xfrm>
          <a:prstGeom prst="rect">
            <a:avLst/>
          </a:prstGeom>
        </p:spPr>
      </p:pic>
      <p:pic>
        <p:nvPicPr>
          <p:cNvPr id="6" name="図 5">
            <a:extLst>
              <a:ext uri="{FF2B5EF4-FFF2-40B4-BE49-F238E27FC236}">
                <a16:creationId xmlns:a16="http://schemas.microsoft.com/office/drawing/2014/main" id="{B5796D8A-2B94-4814-BD03-A01322455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38" y="2187564"/>
            <a:ext cx="5903462" cy="4529494"/>
          </a:xfrm>
          <a:prstGeom prst="rect">
            <a:avLst/>
          </a:prstGeom>
        </p:spPr>
      </p:pic>
    </p:spTree>
    <p:extLst>
      <p:ext uri="{BB962C8B-B14F-4D97-AF65-F5344CB8AC3E}">
        <p14:creationId xmlns:p14="http://schemas.microsoft.com/office/powerpoint/2010/main" val="33121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5924FE-0CF3-4C99-B6AA-BD3D1599FBD3}"/>
              </a:ext>
            </a:extLst>
          </p:cNvPr>
          <p:cNvSpPr>
            <a:spLocks noGrp="1"/>
          </p:cNvSpPr>
          <p:nvPr>
            <p:ph type="title"/>
          </p:nvPr>
        </p:nvSpPr>
        <p:spPr/>
        <p:txBody>
          <a:bodyPr/>
          <a:lstStyle/>
          <a:p>
            <a:r>
              <a:rPr kumimoji="1" lang="ja-JP" altLang="en-US" b="1" dirty="0"/>
              <a:t>ガス事業編　</a:t>
            </a:r>
            <a:r>
              <a:rPr kumimoji="1" lang="en-US" altLang="ja-JP" b="1" dirty="0"/>
              <a:t>P160</a:t>
            </a:r>
            <a:r>
              <a:rPr kumimoji="1" lang="ja-JP" altLang="en-US" b="1" dirty="0"/>
              <a:t>　会計負担増</a:t>
            </a:r>
          </a:p>
        </p:txBody>
      </p:sp>
      <p:pic>
        <p:nvPicPr>
          <p:cNvPr id="4" name="図 3">
            <a:extLst>
              <a:ext uri="{FF2B5EF4-FFF2-40B4-BE49-F238E27FC236}">
                <a16:creationId xmlns:a16="http://schemas.microsoft.com/office/drawing/2014/main" id="{28219B24-CF9D-4DBF-920C-675DC234C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78" y="1271909"/>
            <a:ext cx="7098013" cy="5344719"/>
          </a:xfrm>
          <a:prstGeom prst="rect">
            <a:avLst/>
          </a:prstGeom>
        </p:spPr>
      </p:pic>
      <p:sp>
        <p:nvSpPr>
          <p:cNvPr id="6" name="テキスト ボックス 5">
            <a:extLst>
              <a:ext uri="{FF2B5EF4-FFF2-40B4-BE49-F238E27FC236}">
                <a16:creationId xmlns:a16="http://schemas.microsoft.com/office/drawing/2014/main" id="{0F923D24-8F87-4D57-BD6B-0059AF4B2E3F}"/>
              </a:ext>
            </a:extLst>
          </p:cNvPr>
          <p:cNvSpPr txBox="1"/>
          <p:nvPr/>
        </p:nvSpPr>
        <p:spPr>
          <a:xfrm>
            <a:off x="7617708" y="2344439"/>
            <a:ext cx="4434497" cy="2246769"/>
          </a:xfrm>
          <a:prstGeom prst="rect">
            <a:avLst/>
          </a:prstGeom>
          <a:noFill/>
        </p:spPr>
        <p:txBody>
          <a:bodyPr wrap="square" rtlCol="0">
            <a:spAutoFit/>
          </a:bodyPr>
          <a:lstStyle/>
          <a:p>
            <a:r>
              <a:rPr kumimoji="1" lang="ja-JP" altLang="en-US" sz="2800" b="1" dirty="0"/>
              <a:t>民間譲渡した場合、会計負担の増加が想定されることから、</a:t>
            </a:r>
            <a:r>
              <a:rPr kumimoji="1" lang="ja-JP" altLang="en-US" sz="2800" b="1" dirty="0">
                <a:solidFill>
                  <a:srgbClr val="FF0000"/>
                </a:solidFill>
              </a:rPr>
              <a:t>民間譲渡による収支の改善は難しいと考えられる</a:t>
            </a:r>
            <a:r>
              <a:rPr kumimoji="1" lang="ja-JP" altLang="en-US" sz="2800" b="1" dirty="0"/>
              <a:t>。</a:t>
            </a:r>
          </a:p>
        </p:txBody>
      </p:sp>
    </p:spTree>
    <p:extLst>
      <p:ext uri="{BB962C8B-B14F-4D97-AF65-F5344CB8AC3E}">
        <p14:creationId xmlns:p14="http://schemas.microsoft.com/office/powerpoint/2010/main" val="246544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74C246-109C-486C-883C-87B648A88DCD}"/>
              </a:ext>
            </a:extLst>
          </p:cNvPr>
          <p:cNvSpPr>
            <a:spLocks noGrp="1"/>
          </p:cNvSpPr>
          <p:nvPr>
            <p:ph type="title"/>
          </p:nvPr>
        </p:nvSpPr>
        <p:spPr/>
        <p:txBody>
          <a:bodyPr/>
          <a:lstStyle/>
          <a:p>
            <a:r>
              <a:rPr kumimoji="1" lang="ja-JP" altLang="en-US" b="1" dirty="0"/>
              <a:t>ガス事業編　</a:t>
            </a:r>
            <a:r>
              <a:rPr kumimoji="1" lang="en-US" altLang="ja-JP" b="1" dirty="0"/>
              <a:t>P194</a:t>
            </a:r>
            <a:r>
              <a:rPr kumimoji="1" lang="ja-JP" altLang="en-US" b="1" dirty="0"/>
              <a:t>　財政面での影響</a:t>
            </a:r>
          </a:p>
        </p:txBody>
      </p:sp>
      <p:pic>
        <p:nvPicPr>
          <p:cNvPr id="4" name="図 3">
            <a:extLst>
              <a:ext uri="{FF2B5EF4-FFF2-40B4-BE49-F238E27FC236}">
                <a16:creationId xmlns:a16="http://schemas.microsoft.com/office/drawing/2014/main" id="{C4EB2AE2-38A1-4B72-A587-88A00359F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50" y="1945070"/>
            <a:ext cx="6186309" cy="4682736"/>
          </a:xfrm>
          <a:prstGeom prst="rect">
            <a:avLst/>
          </a:prstGeom>
        </p:spPr>
      </p:pic>
      <p:sp>
        <p:nvSpPr>
          <p:cNvPr id="5" name="テキスト ボックス 4">
            <a:extLst>
              <a:ext uri="{FF2B5EF4-FFF2-40B4-BE49-F238E27FC236}">
                <a16:creationId xmlns:a16="http://schemas.microsoft.com/office/drawing/2014/main" id="{EEBC52DA-741F-4DD7-AAFF-D2D88C8FB7C9}"/>
              </a:ext>
            </a:extLst>
          </p:cNvPr>
          <p:cNvSpPr txBox="1"/>
          <p:nvPr/>
        </p:nvSpPr>
        <p:spPr>
          <a:xfrm>
            <a:off x="6684572" y="2117558"/>
            <a:ext cx="5416868" cy="830997"/>
          </a:xfrm>
          <a:prstGeom prst="rect">
            <a:avLst/>
          </a:prstGeom>
          <a:noFill/>
        </p:spPr>
        <p:txBody>
          <a:bodyPr wrap="none" rtlCol="0">
            <a:spAutoFit/>
          </a:bodyPr>
          <a:lstStyle/>
          <a:p>
            <a:r>
              <a:rPr kumimoji="1" lang="ja-JP" altLang="en-US" sz="2400" b="1" dirty="0"/>
              <a:t>税金や道路占用料の発生によって、</a:t>
            </a:r>
            <a:endParaRPr kumimoji="1" lang="en-US" altLang="ja-JP" sz="2400" b="1" dirty="0"/>
          </a:p>
          <a:p>
            <a:r>
              <a:rPr kumimoji="1" lang="ja-JP" altLang="en-US" sz="2400" b="1" dirty="0">
                <a:solidFill>
                  <a:srgbClr val="FF0000"/>
                </a:solidFill>
              </a:rPr>
              <a:t>およそ５億８千万円の負担</a:t>
            </a:r>
            <a:r>
              <a:rPr kumimoji="1" lang="ja-JP" altLang="en-US" sz="2400" b="1" dirty="0"/>
              <a:t>が増える！</a:t>
            </a:r>
          </a:p>
        </p:txBody>
      </p:sp>
      <p:sp>
        <p:nvSpPr>
          <p:cNvPr id="6" name="テキスト ボックス 5">
            <a:extLst>
              <a:ext uri="{FF2B5EF4-FFF2-40B4-BE49-F238E27FC236}">
                <a16:creationId xmlns:a16="http://schemas.microsoft.com/office/drawing/2014/main" id="{382B1176-E2EB-47B6-822E-0ED4D6E378EB}"/>
              </a:ext>
            </a:extLst>
          </p:cNvPr>
          <p:cNvSpPr txBox="1"/>
          <p:nvPr/>
        </p:nvSpPr>
        <p:spPr>
          <a:xfrm>
            <a:off x="6218544" y="3575098"/>
            <a:ext cx="6186309" cy="923330"/>
          </a:xfrm>
          <a:prstGeom prst="rect">
            <a:avLst/>
          </a:prstGeom>
          <a:noFill/>
        </p:spPr>
        <p:txBody>
          <a:bodyPr wrap="none" rtlCol="0">
            <a:spAutoFit/>
          </a:bodyPr>
          <a:lstStyle/>
          <a:p>
            <a:r>
              <a:rPr kumimoji="1" lang="ja-JP" altLang="en-US" b="1" dirty="0"/>
              <a:t>議員👤「</a:t>
            </a:r>
            <a:r>
              <a:rPr kumimoji="1" lang="ja-JP" altLang="en-US" b="1" dirty="0">
                <a:solidFill>
                  <a:srgbClr val="FF0000"/>
                </a:solidFill>
              </a:rPr>
              <a:t>民間になると収益が悪くなる</a:t>
            </a:r>
            <a:r>
              <a:rPr kumimoji="1" lang="ja-JP" altLang="en-US" b="1" dirty="0"/>
              <a:t>ということか？」</a:t>
            </a:r>
            <a:endParaRPr kumimoji="1" lang="en-US" altLang="ja-JP" b="1" dirty="0"/>
          </a:p>
          <a:p>
            <a:endParaRPr lang="en-US" altLang="ja-JP" b="1" dirty="0"/>
          </a:p>
          <a:p>
            <a:r>
              <a:rPr kumimoji="1" lang="ja-JP" altLang="en-US" b="1" dirty="0"/>
              <a:t>⇒企業局👤「</a:t>
            </a:r>
            <a:r>
              <a:rPr kumimoji="1" lang="ja-JP" altLang="en-US" b="1" dirty="0">
                <a:solidFill>
                  <a:srgbClr val="FF0000"/>
                </a:solidFill>
              </a:rPr>
              <a:t>単純に言うと、そういうことです</a:t>
            </a:r>
            <a:r>
              <a:rPr kumimoji="1" lang="ja-JP" altLang="en-US" b="1" dirty="0"/>
              <a:t>。」</a:t>
            </a:r>
          </a:p>
        </p:txBody>
      </p:sp>
    </p:spTree>
    <p:extLst>
      <p:ext uri="{BB962C8B-B14F-4D97-AF65-F5344CB8AC3E}">
        <p14:creationId xmlns:p14="http://schemas.microsoft.com/office/powerpoint/2010/main" val="280372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C5799B-B26C-4494-9B4A-D08C513A84F5}"/>
              </a:ext>
            </a:extLst>
          </p:cNvPr>
          <p:cNvSpPr>
            <a:spLocks noGrp="1"/>
          </p:cNvSpPr>
          <p:nvPr>
            <p:ph type="title"/>
          </p:nvPr>
        </p:nvSpPr>
        <p:spPr/>
        <p:txBody>
          <a:bodyPr/>
          <a:lstStyle/>
          <a:p>
            <a:r>
              <a:rPr kumimoji="1" lang="ja-JP" altLang="en-US" b="1" dirty="0"/>
              <a:t>ガス事業編　</a:t>
            </a:r>
            <a:r>
              <a:rPr kumimoji="1" lang="en-US" altLang="ja-JP" b="1" dirty="0"/>
              <a:t>P172</a:t>
            </a:r>
            <a:r>
              <a:rPr kumimoji="1" lang="ja-JP" altLang="en-US" b="1" dirty="0"/>
              <a:t>　経営比較</a:t>
            </a:r>
          </a:p>
        </p:txBody>
      </p:sp>
      <p:pic>
        <p:nvPicPr>
          <p:cNvPr id="4" name="図 3">
            <a:extLst>
              <a:ext uri="{FF2B5EF4-FFF2-40B4-BE49-F238E27FC236}">
                <a16:creationId xmlns:a16="http://schemas.microsoft.com/office/drawing/2014/main" id="{9CA841FF-A5BF-4E5C-87ED-A5A8D34E7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65" y="1762360"/>
            <a:ext cx="6402712" cy="4797819"/>
          </a:xfrm>
          <a:prstGeom prst="rect">
            <a:avLst/>
          </a:prstGeom>
        </p:spPr>
      </p:pic>
      <p:sp>
        <p:nvSpPr>
          <p:cNvPr id="5" name="テキスト ボックス 4">
            <a:extLst>
              <a:ext uri="{FF2B5EF4-FFF2-40B4-BE49-F238E27FC236}">
                <a16:creationId xmlns:a16="http://schemas.microsoft.com/office/drawing/2014/main" id="{A3882C32-9D06-40AF-AFA3-DE32E84FB5C7}"/>
              </a:ext>
            </a:extLst>
          </p:cNvPr>
          <p:cNvSpPr txBox="1"/>
          <p:nvPr/>
        </p:nvSpPr>
        <p:spPr>
          <a:xfrm>
            <a:off x="6290797" y="2598003"/>
            <a:ext cx="5724644" cy="830997"/>
          </a:xfrm>
          <a:prstGeom prst="rect">
            <a:avLst/>
          </a:prstGeom>
          <a:noFill/>
        </p:spPr>
        <p:txBody>
          <a:bodyPr wrap="none" rtlCol="0">
            <a:spAutoFit/>
          </a:bodyPr>
          <a:lstStyle/>
          <a:p>
            <a:r>
              <a:rPr kumimoji="1" lang="ja-JP" altLang="en-US" sz="2400" b="1" dirty="0"/>
              <a:t>ガス・発電の</a:t>
            </a:r>
            <a:r>
              <a:rPr kumimoji="1" lang="ja-JP" altLang="en-US" sz="2400" b="1" dirty="0">
                <a:solidFill>
                  <a:srgbClr val="FF0000"/>
                </a:solidFill>
              </a:rPr>
              <a:t>コンセッションが最も有効</a:t>
            </a:r>
            <a:endParaRPr kumimoji="1" lang="en-US" altLang="ja-JP" sz="2400" b="1" dirty="0">
              <a:solidFill>
                <a:srgbClr val="FF0000"/>
              </a:solidFill>
            </a:endParaRPr>
          </a:p>
          <a:p>
            <a:r>
              <a:rPr kumimoji="1" lang="ja-JP" altLang="en-US" sz="2400" b="1" dirty="0"/>
              <a:t>と</a:t>
            </a:r>
            <a:r>
              <a:rPr lang="ja-JP" altLang="en-US" sz="2400" b="1" dirty="0"/>
              <a:t>思われる。</a:t>
            </a:r>
            <a:endParaRPr kumimoji="1" lang="ja-JP" altLang="en-US" sz="2400" b="1" dirty="0"/>
          </a:p>
        </p:txBody>
      </p:sp>
    </p:spTree>
    <p:extLst>
      <p:ext uri="{BB962C8B-B14F-4D97-AF65-F5344CB8AC3E}">
        <p14:creationId xmlns:p14="http://schemas.microsoft.com/office/powerpoint/2010/main" val="49241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4D3EA-62C9-4558-8871-D233229B7EB6}"/>
              </a:ext>
            </a:extLst>
          </p:cNvPr>
          <p:cNvSpPr>
            <a:spLocks noGrp="1"/>
          </p:cNvSpPr>
          <p:nvPr>
            <p:ph type="title"/>
          </p:nvPr>
        </p:nvSpPr>
        <p:spPr/>
        <p:txBody>
          <a:bodyPr/>
          <a:lstStyle/>
          <a:p>
            <a:r>
              <a:rPr kumimoji="1" lang="ja-JP" altLang="en-US" b="1" dirty="0"/>
              <a:t>発電事業編　</a:t>
            </a:r>
            <a:r>
              <a:rPr kumimoji="1" lang="en-US" altLang="ja-JP" b="1" dirty="0"/>
              <a:t>P116</a:t>
            </a:r>
            <a:r>
              <a:rPr kumimoji="1" lang="ja-JP" altLang="en-US" b="1" dirty="0"/>
              <a:t>　　民間譲渡の緊急性　</a:t>
            </a:r>
          </a:p>
        </p:txBody>
      </p:sp>
      <p:pic>
        <p:nvPicPr>
          <p:cNvPr id="4" name="図 3">
            <a:extLst>
              <a:ext uri="{FF2B5EF4-FFF2-40B4-BE49-F238E27FC236}">
                <a16:creationId xmlns:a16="http://schemas.microsoft.com/office/drawing/2014/main" id="{7216E568-6F95-4BDB-A3F0-047270245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19" y="1795122"/>
            <a:ext cx="6669894" cy="4906549"/>
          </a:xfrm>
          <a:prstGeom prst="rect">
            <a:avLst/>
          </a:prstGeom>
        </p:spPr>
      </p:pic>
      <p:sp>
        <p:nvSpPr>
          <p:cNvPr id="5" name="テキスト ボックス 4">
            <a:extLst>
              <a:ext uri="{FF2B5EF4-FFF2-40B4-BE49-F238E27FC236}">
                <a16:creationId xmlns:a16="http://schemas.microsoft.com/office/drawing/2014/main" id="{1A4957F9-BD99-463F-BA2A-C19535C29CB3}"/>
              </a:ext>
            </a:extLst>
          </p:cNvPr>
          <p:cNvSpPr txBox="1"/>
          <p:nvPr/>
        </p:nvSpPr>
        <p:spPr>
          <a:xfrm>
            <a:off x="6675808" y="3013501"/>
            <a:ext cx="5724644" cy="830997"/>
          </a:xfrm>
          <a:prstGeom prst="rect">
            <a:avLst/>
          </a:prstGeom>
          <a:noFill/>
        </p:spPr>
        <p:txBody>
          <a:bodyPr wrap="none" rtlCol="0">
            <a:spAutoFit/>
          </a:bodyPr>
          <a:lstStyle/>
          <a:p>
            <a:r>
              <a:rPr kumimoji="1" lang="ja-JP" altLang="en-US" sz="2400" b="1" dirty="0"/>
              <a:t>発電事業の民間譲渡について、</a:t>
            </a:r>
            <a:endParaRPr kumimoji="1" lang="en-US" altLang="ja-JP" sz="2400" b="1" dirty="0"/>
          </a:p>
          <a:p>
            <a:r>
              <a:rPr lang="ja-JP" altLang="en-US" sz="2400" b="1" dirty="0">
                <a:solidFill>
                  <a:srgbClr val="FF0000"/>
                </a:solidFill>
              </a:rPr>
              <a:t>民間譲渡の緊急性は低い</a:t>
            </a:r>
            <a:r>
              <a:rPr lang="ja-JP" altLang="en-US" sz="2400" b="1" dirty="0"/>
              <a:t>と考えられる。</a:t>
            </a:r>
            <a:endParaRPr kumimoji="1" lang="ja-JP" altLang="en-US" sz="2400" b="1" dirty="0"/>
          </a:p>
        </p:txBody>
      </p:sp>
    </p:spTree>
    <p:extLst>
      <p:ext uri="{BB962C8B-B14F-4D97-AF65-F5344CB8AC3E}">
        <p14:creationId xmlns:p14="http://schemas.microsoft.com/office/powerpoint/2010/main" val="779534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F86635-1AAF-4E2D-B1C0-8E3E0F637CB8}"/>
              </a:ext>
            </a:extLst>
          </p:cNvPr>
          <p:cNvSpPr>
            <a:spLocks noGrp="1"/>
          </p:cNvSpPr>
          <p:nvPr>
            <p:ph type="title"/>
          </p:nvPr>
        </p:nvSpPr>
        <p:spPr>
          <a:xfrm>
            <a:off x="0" y="2430749"/>
            <a:ext cx="13860724" cy="1325563"/>
          </a:xfrm>
        </p:spPr>
        <p:txBody>
          <a:bodyPr>
            <a:normAutofit fontScale="90000"/>
          </a:bodyPr>
          <a:lstStyle/>
          <a:p>
            <a:r>
              <a:rPr kumimoji="1" lang="ja-JP" altLang="en-US" b="1" dirty="0"/>
              <a:t>２０１９年１０月に出したあり方検討会の答申は、</a:t>
            </a:r>
            <a:br>
              <a:rPr kumimoji="1" lang="en-US" altLang="ja-JP" b="1" dirty="0"/>
            </a:br>
            <a:br>
              <a:rPr kumimoji="1" lang="en-US" altLang="ja-JP" b="1" dirty="0"/>
            </a:br>
            <a:br>
              <a:rPr kumimoji="1" lang="en-US" altLang="ja-JP" b="1" dirty="0"/>
            </a:br>
            <a:r>
              <a:rPr kumimoji="1" lang="ja-JP" altLang="en-US" b="1" dirty="0">
                <a:solidFill>
                  <a:srgbClr val="FF0000"/>
                </a:solidFill>
              </a:rPr>
              <a:t>「両事業併せ株式会社に事業譲渡することが適当」　</a:t>
            </a:r>
            <a:r>
              <a:rPr kumimoji="1" lang="ja-JP" altLang="en-US" b="1" dirty="0"/>
              <a:t>　　　　　</a:t>
            </a:r>
            <a:br>
              <a:rPr kumimoji="1" lang="en-US" altLang="ja-JP" b="1" dirty="0"/>
            </a:br>
            <a:br>
              <a:rPr kumimoji="1" lang="en-US" altLang="ja-JP" b="1" dirty="0"/>
            </a:br>
            <a:r>
              <a:rPr kumimoji="1" lang="ja-JP" altLang="en-US" b="1" dirty="0"/>
              <a:t>という結論だった。</a:t>
            </a:r>
          </a:p>
        </p:txBody>
      </p:sp>
    </p:spTree>
    <p:extLst>
      <p:ext uri="{BB962C8B-B14F-4D97-AF65-F5344CB8AC3E}">
        <p14:creationId xmlns:p14="http://schemas.microsoft.com/office/powerpoint/2010/main" val="179314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38BCF44E-5D16-4039-B2A2-55226B79F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01" y="4471252"/>
            <a:ext cx="7466640" cy="1952814"/>
          </a:xfrm>
          <a:prstGeom prst="rect">
            <a:avLst/>
          </a:prstGeom>
        </p:spPr>
      </p:pic>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3829" y="700762"/>
            <a:ext cx="7639333" cy="2944727"/>
          </a:xfrm>
        </p:spPr>
      </p:pic>
      <p:sp>
        <p:nvSpPr>
          <p:cNvPr id="2" name="タイトル 1"/>
          <p:cNvSpPr>
            <a:spLocks noGrp="1"/>
          </p:cNvSpPr>
          <p:nvPr>
            <p:ph type="title"/>
          </p:nvPr>
        </p:nvSpPr>
        <p:spPr>
          <a:xfrm>
            <a:off x="838200" y="365126"/>
            <a:ext cx="10515600" cy="842786"/>
          </a:xfrm>
        </p:spPr>
        <p:txBody>
          <a:bodyPr/>
          <a:lstStyle/>
          <a:p>
            <a:r>
              <a:rPr lang="ja-JP" altLang="en-US" b="1" dirty="0">
                <a:solidFill>
                  <a:srgbClr val="C00000"/>
                </a:solidFill>
                <a:latin typeface="メイリオ" panose="020B0604030504040204" pitchFamily="50" charset="-128"/>
                <a:ea typeface="メイリオ" panose="020B0604030504040204" pitchFamily="50" charset="-128"/>
              </a:rPr>
              <a:t>金沢市ガス・発電事業民営化計画とは</a:t>
            </a:r>
            <a:endParaRPr kumimoji="1" lang="ja-JP" altLang="en-US" b="1" dirty="0">
              <a:solidFill>
                <a:srgbClr val="C00000"/>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6859460" y="1343493"/>
            <a:ext cx="2317431" cy="461665"/>
          </a:xfrm>
          <a:prstGeom prst="rect">
            <a:avLst/>
          </a:prstGeom>
          <a:noFill/>
        </p:spPr>
        <p:txBody>
          <a:bodyPr wrap="square" rtlCol="0">
            <a:spAutoFit/>
          </a:bodyPr>
          <a:lstStyle/>
          <a:p>
            <a:r>
              <a:rPr kumimoji="1" lang="en-US" altLang="ja-JP" sz="2400" dirty="0">
                <a:latin typeface="HGPｺﾞｼｯｸE" panose="020B0900000000000000" pitchFamily="50" charset="-128"/>
                <a:ea typeface="HGPｺﾞｼｯｸE" panose="020B0900000000000000" pitchFamily="50" charset="-128"/>
              </a:rPr>
              <a:t>2019</a:t>
            </a:r>
            <a:r>
              <a:rPr kumimoji="1" lang="ja-JP" altLang="en-US" sz="2400" dirty="0">
                <a:latin typeface="HGPｺﾞｼｯｸE" panose="020B0900000000000000" pitchFamily="50" charset="-128"/>
                <a:ea typeface="HGPｺﾞｼｯｸE" panose="020B0900000000000000" pitchFamily="50" charset="-128"/>
              </a:rPr>
              <a:t>年</a:t>
            </a:r>
            <a:r>
              <a:rPr kumimoji="1" lang="en-US" altLang="ja-JP" sz="2400" dirty="0">
                <a:latin typeface="HGPｺﾞｼｯｸE" panose="020B0900000000000000" pitchFamily="50" charset="-128"/>
                <a:ea typeface="HGPｺﾞｼｯｸE" panose="020B0900000000000000" pitchFamily="50" charset="-128"/>
              </a:rPr>
              <a:t>10</a:t>
            </a:r>
            <a:r>
              <a:rPr kumimoji="1" lang="ja-JP" altLang="en-US" sz="2400" dirty="0">
                <a:latin typeface="HGPｺﾞｼｯｸE" panose="020B0900000000000000" pitchFamily="50" charset="-128"/>
                <a:ea typeface="HGPｺﾞｼｯｸE" panose="020B0900000000000000" pitchFamily="50" charset="-128"/>
              </a:rPr>
              <a:t>月</a:t>
            </a:r>
            <a:r>
              <a:rPr kumimoji="1" lang="en-US" altLang="ja-JP" sz="2400" dirty="0">
                <a:latin typeface="HGPｺﾞｼｯｸE" panose="020B0900000000000000" pitchFamily="50" charset="-128"/>
                <a:ea typeface="HGPｺﾞｼｯｸE" panose="020B0900000000000000" pitchFamily="50" charset="-128"/>
              </a:rPr>
              <a:t>8</a:t>
            </a:r>
            <a:r>
              <a:rPr kumimoji="1" lang="ja-JP" altLang="en-US" sz="2400" dirty="0">
                <a:latin typeface="HGPｺﾞｼｯｸE" panose="020B0900000000000000" pitchFamily="50" charset="-128"/>
                <a:ea typeface="HGPｺﾞｼｯｸE" panose="020B0900000000000000" pitchFamily="50" charset="-128"/>
              </a:rPr>
              <a:t>日</a:t>
            </a:r>
          </a:p>
        </p:txBody>
      </p:sp>
      <p:sp>
        <p:nvSpPr>
          <p:cNvPr id="7" name="テキスト ボックス 6"/>
          <p:cNvSpPr txBox="1"/>
          <p:nvPr/>
        </p:nvSpPr>
        <p:spPr>
          <a:xfrm>
            <a:off x="625438" y="3771092"/>
            <a:ext cx="8815635" cy="461665"/>
          </a:xfrm>
          <a:prstGeom prst="rect">
            <a:avLst/>
          </a:prstGeom>
          <a:noFill/>
        </p:spPr>
        <p:txBody>
          <a:bodyPr wrap="square" rtlCol="0">
            <a:spAutoFit/>
          </a:bodyPr>
          <a:lstStyle/>
          <a:p>
            <a:r>
              <a:rPr kumimoji="1" lang="ja-JP" altLang="en-US" sz="2000" dirty="0">
                <a:latin typeface="HGPｺﾞｼｯｸE" panose="020B0900000000000000" pitchFamily="50" charset="-128"/>
                <a:ea typeface="HGPｺﾞｼｯｸE" panose="020B0900000000000000" pitchFamily="50" charset="-128"/>
              </a:rPr>
              <a:t>山野金沢市長の</a:t>
            </a:r>
            <a:r>
              <a:rPr kumimoji="1" lang="en-US" altLang="ja-JP" sz="2000" dirty="0">
                <a:latin typeface="HGPｺﾞｼｯｸE" panose="020B0900000000000000" pitchFamily="50" charset="-128"/>
                <a:ea typeface="HGPｺﾞｼｯｸE" panose="020B0900000000000000" pitchFamily="50" charset="-128"/>
              </a:rPr>
              <a:t>3</a:t>
            </a:r>
            <a:r>
              <a:rPr kumimoji="1" lang="ja-JP" altLang="en-US" sz="2000" dirty="0">
                <a:latin typeface="HGPｺﾞｼｯｸE" panose="020B0900000000000000" pitchFamily="50" charset="-128"/>
                <a:ea typeface="HGPｺﾞｼｯｸE" panose="020B0900000000000000" pitchFamily="50" charset="-128"/>
              </a:rPr>
              <a:t>月市議会での提案理由の説明から　　　　　　</a:t>
            </a:r>
            <a:r>
              <a:rPr kumimoji="1" lang="en-US" altLang="ja-JP" sz="2400" dirty="0">
                <a:latin typeface="HGPｺﾞｼｯｸE" panose="020B0900000000000000" pitchFamily="50" charset="-128"/>
                <a:ea typeface="HGPｺﾞｼｯｸE" panose="020B0900000000000000" pitchFamily="50" charset="-128"/>
              </a:rPr>
              <a:t>2020</a:t>
            </a:r>
            <a:r>
              <a:rPr kumimoji="1" lang="ja-JP" altLang="en-US" sz="2400" dirty="0">
                <a:latin typeface="HGPｺﾞｼｯｸE" panose="020B0900000000000000" pitchFamily="50" charset="-128"/>
                <a:ea typeface="HGPｺﾞｼｯｸE" panose="020B0900000000000000" pitchFamily="50" charset="-128"/>
              </a:rPr>
              <a:t>年</a:t>
            </a:r>
            <a:r>
              <a:rPr kumimoji="1" lang="en-US" altLang="ja-JP" sz="2400" dirty="0">
                <a:latin typeface="HGPｺﾞｼｯｸE" panose="020B0900000000000000" pitchFamily="50" charset="-128"/>
                <a:ea typeface="HGPｺﾞｼｯｸE" panose="020B0900000000000000" pitchFamily="50" charset="-128"/>
              </a:rPr>
              <a:t>3</a:t>
            </a:r>
            <a:r>
              <a:rPr kumimoji="1" lang="ja-JP" altLang="en-US" sz="2400" dirty="0">
                <a:latin typeface="HGPｺﾞｼｯｸE" panose="020B0900000000000000" pitchFamily="50" charset="-128"/>
                <a:ea typeface="HGPｺﾞｼｯｸE" panose="020B0900000000000000" pitchFamily="50" charset="-128"/>
              </a:rPr>
              <a:t>月</a:t>
            </a:r>
            <a:r>
              <a:rPr kumimoji="1" lang="en-US" altLang="ja-JP" sz="2400" dirty="0">
                <a:latin typeface="HGPｺﾞｼｯｸE" panose="020B0900000000000000" pitchFamily="50" charset="-128"/>
                <a:ea typeface="HGPｺﾞｼｯｸE" panose="020B0900000000000000" pitchFamily="50" charset="-128"/>
              </a:rPr>
              <a:t>3</a:t>
            </a:r>
            <a:r>
              <a:rPr kumimoji="1" lang="ja-JP" altLang="en-US" sz="2400" dirty="0">
                <a:latin typeface="HGPｺﾞｼｯｸE" panose="020B0900000000000000" pitchFamily="50" charset="-128"/>
                <a:ea typeface="HGPｺﾞｼｯｸE" panose="020B0900000000000000" pitchFamily="50" charset="-128"/>
              </a:rPr>
              <a:t>日</a:t>
            </a:r>
          </a:p>
        </p:txBody>
      </p:sp>
      <p:sp>
        <p:nvSpPr>
          <p:cNvPr id="3" name="正方形/長方形 2">
            <a:extLst>
              <a:ext uri="{FF2B5EF4-FFF2-40B4-BE49-F238E27FC236}">
                <a16:creationId xmlns:a16="http://schemas.microsoft.com/office/drawing/2014/main" id="{9EEEFB49-C78E-4E30-8CD7-AD5B1816CB09}"/>
              </a:ext>
            </a:extLst>
          </p:cNvPr>
          <p:cNvSpPr/>
          <p:nvPr/>
        </p:nvSpPr>
        <p:spPr>
          <a:xfrm rot="21272041">
            <a:off x="5405416" y="2316722"/>
            <a:ext cx="5032147"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rgbClr val="0000FF"/>
                </a:solidFill>
                <a:effectLst/>
                <a:latin typeface="メイリオ" panose="020B0604030504040204" pitchFamily="50" charset="-128"/>
                <a:ea typeface="メイリオ" panose="020B0604030504040204" pitchFamily="50" charset="-128"/>
              </a:rPr>
              <a:t>株式会社に譲渡</a:t>
            </a:r>
          </a:p>
        </p:txBody>
      </p:sp>
      <p:sp>
        <p:nvSpPr>
          <p:cNvPr id="9" name="正方形/長方形 8">
            <a:extLst>
              <a:ext uri="{FF2B5EF4-FFF2-40B4-BE49-F238E27FC236}">
                <a16:creationId xmlns:a16="http://schemas.microsoft.com/office/drawing/2014/main" id="{C883C63B-5821-4F45-A687-FC5C40DE7731}"/>
              </a:ext>
            </a:extLst>
          </p:cNvPr>
          <p:cNvSpPr/>
          <p:nvPr/>
        </p:nvSpPr>
        <p:spPr>
          <a:xfrm rot="21272041">
            <a:off x="4853681" y="4313365"/>
            <a:ext cx="6684101" cy="923330"/>
          </a:xfrm>
          <a:prstGeom prst="rect">
            <a:avLst/>
          </a:prstGeom>
          <a:noFill/>
        </p:spPr>
        <p:txBody>
          <a:bodyPr wrap="square" lIns="91440" tIns="45720" rIns="91440" bIns="45720">
            <a:spAutoFit/>
          </a:bodyPr>
          <a:lstStyle/>
          <a:p>
            <a:pPr algn="ctr"/>
            <a:r>
              <a:rPr lang="ja-JP" altLang="en-US" sz="5400" b="1" cap="none" spc="0" dirty="0">
                <a:ln w="22225">
                  <a:solidFill>
                    <a:schemeClr val="accent2"/>
                  </a:solidFill>
                  <a:prstDash val="solid"/>
                </a:ln>
                <a:solidFill>
                  <a:srgbClr val="0000FF"/>
                </a:solidFill>
                <a:effectLst/>
                <a:latin typeface="メイリオ" panose="020B0604030504040204" pitchFamily="50" charset="-128"/>
                <a:ea typeface="メイリオ" panose="020B0604030504040204" pitchFamily="50" charset="-128"/>
              </a:rPr>
              <a:t>令和４</a:t>
            </a:r>
            <a:r>
              <a:rPr lang="ja-JP" altLang="en-US" sz="5400" b="1" dirty="0">
                <a:ln w="22225">
                  <a:solidFill>
                    <a:schemeClr val="accent2"/>
                  </a:solidFill>
                  <a:prstDash val="solid"/>
                </a:ln>
                <a:solidFill>
                  <a:srgbClr val="0000FF"/>
                </a:solidFill>
                <a:latin typeface="メイリオ" panose="020B0604030504040204" pitchFamily="50" charset="-128"/>
                <a:ea typeface="メイリオ" panose="020B0604030504040204" pitchFamily="50" charset="-128"/>
              </a:rPr>
              <a:t>年度をめどに</a:t>
            </a:r>
            <a:endParaRPr lang="ja-JP" altLang="en-US" sz="5400" b="1" cap="none" spc="0" dirty="0">
              <a:ln w="22225">
                <a:solidFill>
                  <a:schemeClr val="accent2"/>
                </a:solidFill>
                <a:prstDash val="solid"/>
              </a:ln>
              <a:solidFill>
                <a:srgbClr val="0000FF"/>
              </a:solidFill>
              <a:effectLst/>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889E5DD3-01FA-44A5-AC49-490C9A7CAB4A}"/>
              </a:ext>
            </a:extLst>
          </p:cNvPr>
          <p:cNvSpPr txBox="1"/>
          <p:nvPr/>
        </p:nvSpPr>
        <p:spPr>
          <a:xfrm rot="21252398">
            <a:off x="7298259" y="5392552"/>
            <a:ext cx="4227839" cy="1015663"/>
          </a:xfrm>
          <a:prstGeom prst="rect">
            <a:avLst/>
          </a:prstGeom>
          <a:noFill/>
        </p:spPr>
        <p:txBody>
          <a:bodyPr wrap="square" rtlCol="0">
            <a:spAutoFit/>
          </a:bodyPr>
          <a:lstStyle/>
          <a:p>
            <a:r>
              <a:rPr kumimoji="1" lang="ja-JP" altLang="en-US" sz="6000" b="1" dirty="0">
                <a:latin typeface="メイリオ" panose="020B0604030504040204" pitchFamily="50" charset="-128"/>
                <a:ea typeface="メイリオ" panose="020B0604030504040204" pitchFamily="50" charset="-128"/>
              </a:rPr>
              <a:t>あと１年半</a:t>
            </a:r>
          </a:p>
        </p:txBody>
      </p:sp>
      <p:sp>
        <p:nvSpPr>
          <p:cNvPr id="11" name="矢印: 上 10">
            <a:extLst>
              <a:ext uri="{FF2B5EF4-FFF2-40B4-BE49-F238E27FC236}">
                <a16:creationId xmlns:a16="http://schemas.microsoft.com/office/drawing/2014/main" id="{828B7AA3-D7A5-437F-AE0E-13D6FF0AE2F0}"/>
              </a:ext>
            </a:extLst>
          </p:cNvPr>
          <p:cNvSpPr/>
          <p:nvPr/>
        </p:nvSpPr>
        <p:spPr>
          <a:xfrm rot="19706103">
            <a:off x="6847069" y="5165638"/>
            <a:ext cx="643634" cy="7973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33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228DCF-DE6C-4B98-ADB3-A469CF300545}"/>
              </a:ext>
            </a:extLst>
          </p:cNvPr>
          <p:cNvSpPr>
            <a:spLocks noGrp="1"/>
          </p:cNvSpPr>
          <p:nvPr>
            <p:ph type="title"/>
          </p:nvPr>
        </p:nvSpPr>
        <p:spPr>
          <a:xfrm>
            <a:off x="480224" y="430909"/>
            <a:ext cx="10515600" cy="1325563"/>
          </a:xfrm>
        </p:spPr>
        <p:txBody>
          <a:bodyPr>
            <a:normAutofit/>
          </a:bodyPr>
          <a:lstStyle/>
          <a:p>
            <a:r>
              <a:rPr kumimoji="1" lang="ja-JP" altLang="en-US" b="1" dirty="0"/>
              <a:t>２０１８年の資料についてはどんな議論がされたのか気になるところだが、、</a:t>
            </a:r>
          </a:p>
        </p:txBody>
      </p:sp>
      <p:sp>
        <p:nvSpPr>
          <p:cNvPr id="3" name="テキスト ボックス 2">
            <a:extLst>
              <a:ext uri="{FF2B5EF4-FFF2-40B4-BE49-F238E27FC236}">
                <a16:creationId xmlns:a16="http://schemas.microsoft.com/office/drawing/2014/main" id="{42C55D92-F191-4BC0-9E13-B53685573E24}"/>
              </a:ext>
            </a:extLst>
          </p:cNvPr>
          <p:cNvSpPr txBox="1"/>
          <p:nvPr/>
        </p:nvSpPr>
        <p:spPr>
          <a:xfrm>
            <a:off x="480224" y="2697151"/>
            <a:ext cx="11469807" cy="2800767"/>
          </a:xfrm>
          <a:prstGeom prst="rect">
            <a:avLst/>
          </a:prstGeom>
          <a:noFill/>
        </p:spPr>
        <p:txBody>
          <a:bodyPr wrap="none" rtlCol="0">
            <a:spAutoFit/>
          </a:bodyPr>
          <a:lstStyle/>
          <a:p>
            <a:r>
              <a:rPr kumimoji="1" lang="ja-JP" altLang="en-US" sz="4400" dirty="0"/>
              <a:t>２０１８年の資料は、あり方検討委員会にも</a:t>
            </a:r>
            <a:endParaRPr kumimoji="1" lang="en-US" altLang="ja-JP" sz="4400" dirty="0"/>
          </a:p>
          <a:p>
            <a:r>
              <a:rPr kumimoji="1" lang="ja-JP" altLang="en-US" sz="4400" dirty="0"/>
              <a:t>議会にも存在すら明かしていなかった。</a:t>
            </a:r>
            <a:endParaRPr kumimoji="1" lang="en-US" altLang="ja-JP" sz="4400" dirty="0"/>
          </a:p>
          <a:p>
            <a:endParaRPr lang="en-US" altLang="ja-JP" sz="4400" dirty="0"/>
          </a:p>
          <a:p>
            <a:r>
              <a:rPr kumimoji="1" lang="ja-JP" altLang="en-US" sz="4400" dirty="0"/>
              <a:t>委員長すら知らなかった・・</a:t>
            </a:r>
          </a:p>
        </p:txBody>
      </p:sp>
    </p:spTree>
    <p:extLst>
      <p:ext uri="{BB962C8B-B14F-4D97-AF65-F5344CB8AC3E}">
        <p14:creationId xmlns:p14="http://schemas.microsoft.com/office/powerpoint/2010/main" val="181977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2A6A85-16DD-44DE-893F-29DF76C93793}"/>
              </a:ext>
            </a:extLst>
          </p:cNvPr>
          <p:cNvSpPr>
            <a:spLocks noGrp="1"/>
          </p:cNvSpPr>
          <p:nvPr>
            <p:ph type="title"/>
          </p:nvPr>
        </p:nvSpPr>
        <p:spPr>
          <a:xfrm>
            <a:off x="576942" y="372979"/>
            <a:ext cx="11179630" cy="6112042"/>
          </a:xfrm>
        </p:spPr>
        <p:txBody>
          <a:bodyPr>
            <a:normAutofit/>
          </a:bodyPr>
          <a:lstStyle/>
          <a:p>
            <a:br>
              <a:rPr kumimoji="1" lang="en-US" altLang="ja-JP" dirty="0"/>
            </a:br>
            <a:br>
              <a:rPr kumimoji="1" lang="en-US" altLang="ja-JP" dirty="0"/>
            </a:br>
            <a:endParaRPr kumimoji="1" lang="ja-JP" altLang="en-US" b="1" dirty="0"/>
          </a:p>
        </p:txBody>
      </p:sp>
      <p:sp>
        <p:nvSpPr>
          <p:cNvPr id="3" name="テキスト ボックス 2">
            <a:extLst>
              <a:ext uri="{FF2B5EF4-FFF2-40B4-BE49-F238E27FC236}">
                <a16:creationId xmlns:a16="http://schemas.microsoft.com/office/drawing/2014/main" id="{45329A09-913B-4279-86A8-B22EE45E2328}"/>
              </a:ext>
            </a:extLst>
          </p:cNvPr>
          <p:cNvSpPr txBox="1"/>
          <p:nvPr/>
        </p:nvSpPr>
        <p:spPr>
          <a:xfrm>
            <a:off x="7400719" y="6413957"/>
            <a:ext cx="4570482" cy="369332"/>
          </a:xfrm>
          <a:prstGeom prst="rect">
            <a:avLst/>
          </a:prstGeom>
          <a:noFill/>
        </p:spPr>
        <p:txBody>
          <a:bodyPr wrap="none" rtlCol="0">
            <a:spAutoFit/>
          </a:bodyPr>
          <a:lstStyle/>
          <a:p>
            <a:r>
              <a:rPr kumimoji="1" lang="ja-JP" altLang="en-US" dirty="0"/>
              <a:t>２０２０年１１月企業会計決算特別委員会</a:t>
            </a:r>
          </a:p>
        </p:txBody>
      </p:sp>
      <p:sp>
        <p:nvSpPr>
          <p:cNvPr id="4" name="吹き出し: 角を丸めた四角形 3">
            <a:extLst>
              <a:ext uri="{FF2B5EF4-FFF2-40B4-BE49-F238E27FC236}">
                <a16:creationId xmlns:a16="http://schemas.microsoft.com/office/drawing/2014/main" id="{946D1890-F35E-4B39-83E6-FBEBCC54436A}"/>
              </a:ext>
            </a:extLst>
          </p:cNvPr>
          <p:cNvSpPr/>
          <p:nvPr/>
        </p:nvSpPr>
        <p:spPr>
          <a:xfrm>
            <a:off x="3558925" y="159597"/>
            <a:ext cx="7815158" cy="2228368"/>
          </a:xfrm>
          <a:prstGeom prst="wedgeRoundRectCallout">
            <a:avLst>
              <a:gd name="adj1" fmla="val -60630"/>
              <a:gd name="adj2" fmla="val -175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a:t>「２０１８年の資料はあり方検討会の基礎資料であるにも関わらず、あり方検討会のメンバーには見せていないのか。」</a:t>
            </a:r>
            <a:br>
              <a:rPr kumimoji="1" lang="en-US" altLang="ja-JP" sz="3200" b="1"/>
            </a:br>
            <a:endParaRPr kumimoji="1" lang="ja-JP" altLang="en-US" sz="3200"/>
          </a:p>
        </p:txBody>
      </p:sp>
      <p:sp>
        <p:nvSpPr>
          <p:cNvPr id="5" name="吹き出し: 角を丸めた四角形 4">
            <a:extLst>
              <a:ext uri="{FF2B5EF4-FFF2-40B4-BE49-F238E27FC236}">
                <a16:creationId xmlns:a16="http://schemas.microsoft.com/office/drawing/2014/main" id="{143CF395-19BC-4703-9C31-F47646852656}"/>
              </a:ext>
            </a:extLst>
          </p:cNvPr>
          <p:cNvSpPr/>
          <p:nvPr/>
        </p:nvSpPr>
        <p:spPr>
          <a:xfrm>
            <a:off x="4433852" y="2289289"/>
            <a:ext cx="7322720" cy="2488110"/>
          </a:xfrm>
          <a:prstGeom prst="wedgeRoundRectCallout">
            <a:avLst>
              <a:gd name="adj1" fmla="val -66429"/>
              <a:gd name="adj2" fmla="val 439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rgbClr val="FF0000"/>
                </a:solidFill>
              </a:rPr>
              <a:t>「そうだ。その資料をもとに、委員長と相談して、あり方検討会の資料を作っていた。」</a:t>
            </a:r>
            <a:br>
              <a:rPr kumimoji="1" lang="en-US" altLang="ja-JP" sz="3600" b="1" dirty="0">
                <a:solidFill>
                  <a:srgbClr val="FF0000"/>
                </a:solidFill>
              </a:rPr>
            </a:br>
            <a:endParaRPr kumimoji="1" lang="ja-JP" altLang="en-US" sz="3600" dirty="0"/>
          </a:p>
        </p:txBody>
      </p:sp>
      <p:sp>
        <p:nvSpPr>
          <p:cNvPr id="6" name="吹き出し: 角を丸めた四角形 5">
            <a:extLst>
              <a:ext uri="{FF2B5EF4-FFF2-40B4-BE49-F238E27FC236}">
                <a16:creationId xmlns:a16="http://schemas.microsoft.com/office/drawing/2014/main" id="{1B09057E-8E10-4A45-9694-14F4A44D95DE}"/>
              </a:ext>
            </a:extLst>
          </p:cNvPr>
          <p:cNvSpPr/>
          <p:nvPr/>
        </p:nvSpPr>
        <p:spPr>
          <a:xfrm>
            <a:off x="2570710" y="4470036"/>
            <a:ext cx="8803373" cy="1795908"/>
          </a:xfrm>
          <a:prstGeom prst="wedgeRoundRectCallout">
            <a:avLst>
              <a:gd name="adj1" fmla="val -53970"/>
              <a:gd name="adj2" fmla="val -221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a:t>
            </a:r>
            <a:r>
              <a:rPr kumimoji="1" lang="ja-JP" altLang="en-US" sz="3600" b="1" dirty="0">
                <a:solidFill>
                  <a:schemeClr val="tx1"/>
                </a:solidFill>
              </a:rPr>
              <a:t>資料の</a:t>
            </a:r>
            <a:r>
              <a:rPr kumimoji="1" lang="ja-JP" altLang="en-US" sz="3600" b="1" u="sng" dirty="0">
                <a:solidFill>
                  <a:schemeClr val="tx1"/>
                </a:solidFill>
              </a:rPr>
              <a:t>隠蔽、情報操作</a:t>
            </a:r>
            <a:r>
              <a:rPr kumimoji="1" lang="ja-JP" altLang="en-US" sz="3600" b="1" dirty="0">
                <a:solidFill>
                  <a:schemeClr val="tx1"/>
                </a:solidFill>
              </a:rPr>
              <a:t>ではないか。譲渡に必要な資料だけを検討会に出して委員会を誘導したということだ。」</a:t>
            </a:r>
            <a:endParaRPr kumimoji="1" lang="ja-JP" altLang="en-US" sz="3600" dirty="0">
              <a:solidFill>
                <a:schemeClr val="tx1"/>
              </a:solidFill>
            </a:endParaRPr>
          </a:p>
        </p:txBody>
      </p:sp>
      <p:sp>
        <p:nvSpPr>
          <p:cNvPr id="7" name="テキスト ボックス 6">
            <a:extLst>
              <a:ext uri="{FF2B5EF4-FFF2-40B4-BE49-F238E27FC236}">
                <a16:creationId xmlns:a16="http://schemas.microsoft.com/office/drawing/2014/main" id="{CA03A5CD-2115-40BB-AE17-12C35B7BEDF3}"/>
              </a:ext>
            </a:extLst>
          </p:cNvPr>
          <p:cNvSpPr txBox="1"/>
          <p:nvPr/>
        </p:nvSpPr>
        <p:spPr>
          <a:xfrm>
            <a:off x="435428" y="354184"/>
            <a:ext cx="2301194" cy="769441"/>
          </a:xfrm>
          <a:prstGeom prst="rect">
            <a:avLst/>
          </a:prstGeom>
          <a:noFill/>
        </p:spPr>
        <p:txBody>
          <a:bodyPr wrap="square" rtlCol="0">
            <a:spAutoFit/>
          </a:bodyPr>
          <a:lstStyle/>
          <a:p>
            <a:r>
              <a:rPr kumimoji="1" lang="ja-JP" altLang="en-US" sz="4400" b="1" dirty="0"/>
              <a:t>議員👤</a:t>
            </a:r>
            <a:endParaRPr kumimoji="1" lang="ja-JP" altLang="en-US" sz="4400" dirty="0"/>
          </a:p>
        </p:txBody>
      </p:sp>
      <p:sp>
        <p:nvSpPr>
          <p:cNvPr id="8" name="テキスト ボックス 7">
            <a:extLst>
              <a:ext uri="{FF2B5EF4-FFF2-40B4-BE49-F238E27FC236}">
                <a16:creationId xmlns:a16="http://schemas.microsoft.com/office/drawing/2014/main" id="{9B7D7753-8F19-49A3-9A8E-645DB18D53C2}"/>
              </a:ext>
            </a:extLst>
          </p:cNvPr>
          <p:cNvSpPr txBox="1"/>
          <p:nvPr/>
        </p:nvSpPr>
        <p:spPr>
          <a:xfrm>
            <a:off x="913285" y="2592241"/>
            <a:ext cx="2308645" cy="707886"/>
          </a:xfrm>
          <a:prstGeom prst="rect">
            <a:avLst/>
          </a:prstGeom>
          <a:noFill/>
        </p:spPr>
        <p:txBody>
          <a:bodyPr wrap="none" rtlCol="0">
            <a:spAutoFit/>
          </a:bodyPr>
          <a:lstStyle/>
          <a:p>
            <a:r>
              <a:rPr kumimoji="1" lang="ja-JP" altLang="en-US" sz="4000" b="1" dirty="0">
                <a:solidFill>
                  <a:srgbClr val="FF0000"/>
                </a:solidFill>
              </a:rPr>
              <a:t>企業局👤</a:t>
            </a:r>
            <a:endParaRPr kumimoji="1" lang="ja-JP" altLang="en-US" sz="4000" dirty="0"/>
          </a:p>
        </p:txBody>
      </p:sp>
      <p:sp>
        <p:nvSpPr>
          <p:cNvPr id="9" name="テキスト ボックス 8">
            <a:extLst>
              <a:ext uri="{FF2B5EF4-FFF2-40B4-BE49-F238E27FC236}">
                <a16:creationId xmlns:a16="http://schemas.microsoft.com/office/drawing/2014/main" id="{DF5498B4-DDBB-4C2C-A798-1B711CEE763B}"/>
              </a:ext>
            </a:extLst>
          </p:cNvPr>
          <p:cNvSpPr txBox="1"/>
          <p:nvPr/>
        </p:nvSpPr>
        <p:spPr>
          <a:xfrm>
            <a:off x="253691" y="4336338"/>
            <a:ext cx="1957587" cy="769441"/>
          </a:xfrm>
          <a:prstGeom prst="rect">
            <a:avLst/>
          </a:prstGeom>
          <a:noFill/>
        </p:spPr>
        <p:txBody>
          <a:bodyPr wrap="none" rtlCol="0">
            <a:spAutoFit/>
          </a:bodyPr>
          <a:lstStyle/>
          <a:p>
            <a:r>
              <a:rPr lang="ja-JP" altLang="en-US" sz="4400" b="1" dirty="0"/>
              <a:t>議員👤</a:t>
            </a:r>
            <a:endParaRPr kumimoji="1" lang="ja-JP" altLang="en-US" sz="4400" dirty="0"/>
          </a:p>
        </p:txBody>
      </p:sp>
    </p:spTree>
    <p:extLst>
      <p:ext uri="{BB962C8B-B14F-4D97-AF65-F5344CB8AC3E}">
        <p14:creationId xmlns:p14="http://schemas.microsoft.com/office/powerpoint/2010/main" val="181259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61243-3C8E-4244-8841-B8AA36BA5AB1}"/>
              </a:ext>
            </a:extLst>
          </p:cNvPr>
          <p:cNvSpPr>
            <a:spLocks noGrp="1"/>
          </p:cNvSpPr>
          <p:nvPr>
            <p:ph type="title"/>
          </p:nvPr>
        </p:nvSpPr>
        <p:spPr>
          <a:xfrm>
            <a:off x="65784" y="365125"/>
            <a:ext cx="12176651" cy="1325563"/>
          </a:xfrm>
        </p:spPr>
        <p:txBody>
          <a:bodyPr/>
          <a:lstStyle/>
          <a:p>
            <a:r>
              <a:rPr kumimoji="1" lang="ja-JP" altLang="en-US" b="1" dirty="0">
                <a:effectLst>
                  <a:outerShdw blurRad="38100" dist="38100" dir="2700000" algn="tl">
                    <a:srgbClr val="000000">
                      <a:alpha val="43137"/>
                    </a:srgbClr>
                  </a:outerShdw>
                </a:effectLst>
              </a:rPr>
              <a:t>市長も把握していた。</a:t>
            </a:r>
            <a:r>
              <a:rPr kumimoji="1" lang="ja-JP" altLang="en-US" b="1" dirty="0"/>
              <a:t>（市長が命じたのか？）</a:t>
            </a:r>
          </a:p>
        </p:txBody>
      </p:sp>
      <p:sp>
        <p:nvSpPr>
          <p:cNvPr id="3" name="コンテンツ プレースホルダー 2">
            <a:extLst>
              <a:ext uri="{FF2B5EF4-FFF2-40B4-BE49-F238E27FC236}">
                <a16:creationId xmlns:a16="http://schemas.microsoft.com/office/drawing/2014/main" id="{9BCD072C-EECB-4DEF-B285-1B3245B7A12B}"/>
              </a:ext>
            </a:extLst>
          </p:cNvPr>
          <p:cNvSpPr>
            <a:spLocks noGrp="1"/>
          </p:cNvSpPr>
          <p:nvPr>
            <p:ph idx="1"/>
          </p:nvPr>
        </p:nvSpPr>
        <p:spPr>
          <a:xfrm>
            <a:off x="144725" y="1812467"/>
            <a:ext cx="12047275" cy="2956884"/>
          </a:xfrm>
        </p:spPr>
        <p:txBody>
          <a:bodyPr>
            <a:noAutofit/>
          </a:bodyPr>
          <a:lstStyle/>
          <a:p>
            <a:pPr marL="0" indent="0">
              <a:buNone/>
            </a:pPr>
            <a:r>
              <a:rPr lang="ja-JP" altLang="en-US" sz="4400" b="1" dirty="0"/>
              <a:t>議員</a:t>
            </a:r>
            <a:endParaRPr lang="en-US" altLang="ja-JP" sz="4400" b="1" dirty="0"/>
          </a:p>
          <a:p>
            <a:pPr marL="0" indent="0">
              <a:buNone/>
            </a:pPr>
            <a:r>
              <a:rPr kumimoji="1" lang="ja-JP" altLang="en-US" sz="4400" b="1" dirty="0"/>
              <a:t>「なぜあり方検討委員会に見せなかったのか」</a:t>
            </a:r>
            <a:endParaRPr kumimoji="1" lang="en-US" altLang="ja-JP" sz="4400" b="1" dirty="0"/>
          </a:p>
          <a:p>
            <a:pPr marL="0" indent="0">
              <a:buNone/>
            </a:pPr>
            <a:endParaRPr lang="en-US" altLang="ja-JP" sz="4400" b="1" dirty="0"/>
          </a:p>
          <a:p>
            <a:pPr marL="0" indent="0">
              <a:buNone/>
            </a:pPr>
            <a:r>
              <a:rPr kumimoji="1" lang="ja-JP" altLang="en-US" sz="4400" b="1" dirty="0"/>
              <a:t>市長</a:t>
            </a:r>
            <a:endParaRPr kumimoji="1" lang="en-US" altLang="ja-JP" sz="4400" b="1" dirty="0"/>
          </a:p>
          <a:p>
            <a:pPr marL="0" indent="0">
              <a:buNone/>
            </a:pPr>
            <a:r>
              <a:rPr kumimoji="1" lang="ja-JP" altLang="en-US" sz="4400" b="1" dirty="0"/>
              <a:t>「予断をもたずに議論ができるようにした」</a:t>
            </a:r>
            <a:endParaRPr kumimoji="1" lang="en-US" altLang="ja-JP" sz="4400" b="1" dirty="0"/>
          </a:p>
          <a:p>
            <a:pPr marL="0" indent="0">
              <a:buNone/>
            </a:pPr>
            <a:endParaRPr lang="en-US" altLang="ja-JP" sz="4400" dirty="0"/>
          </a:p>
          <a:p>
            <a:pPr marL="0" indent="0">
              <a:buNone/>
            </a:pPr>
            <a:endParaRPr kumimoji="1" lang="en-US" altLang="ja-JP" sz="4400" dirty="0"/>
          </a:p>
        </p:txBody>
      </p:sp>
      <p:sp>
        <p:nvSpPr>
          <p:cNvPr id="4" name="テキスト ボックス 3">
            <a:extLst>
              <a:ext uri="{FF2B5EF4-FFF2-40B4-BE49-F238E27FC236}">
                <a16:creationId xmlns:a16="http://schemas.microsoft.com/office/drawing/2014/main" id="{C38055A4-DDAE-476C-B6FD-8F29B5FF2641}"/>
              </a:ext>
            </a:extLst>
          </p:cNvPr>
          <p:cNvSpPr txBox="1"/>
          <p:nvPr/>
        </p:nvSpPr>
        <p:spPr>
          <a:xfrm>
            <a:off x="7933573" y="6123543"/>
            <a:ext cx="4108817" cy="369332"/>
          </a:xfrm>
          <a:prstGeom prst="rect">
            <a:avLst/>
          </a:prstGeom>
          <a:noFill/>
        </p:spPr>
        <p:txBody>
          <a:bodyPr wrap="none" rtlCol="0">
            <a:spAutoFit/>
          </a:bodyPr>
          <a:lstStyle/>
          <a:p>
            <a:r>
              <a:rPr kumimoji="1" lang="ja-JP" altLang="en-US" dirty="0"/>
              <a:t>２０２０年１２月議会　森尾議員質問</a:t>
            </a:r>
          </a:p>
        </p:txBody>
      </p:sp>
    </p:spTree>
    <p:extLst>
      <p:ext uri="{BB962C8B-B14F-4D97-AF65-F5344CB8AC3E}">
        <p14:creationId xmlns:p14="http://schemas.microsoft.com/office/powerpoint/2010/main" val="1193216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73E044F-305C-4F33-91CF-A9F0E30B3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387" y="818628"/>
            <a:ext cx="8594150" cy="6039372"/>
          </a:xfrm>
          <a:prstGeom prst="rect">
            <a:avLst/>
          </a:prstGeom>
        </p:spPr>
      </p:pic>
      <p:sp>
        <p:nvSpPr>
          <p:cNvPr id="2" name="テキスト ボックス 1">
            <a:extLst>
              <a:ext uri="{FF2B5EF4-FFF2-40B4-BE49-F238E27FC236}">
                <a16:creationId xmlns:a16="http://schemas.microsoft.com/office/drawing/2014/main" id="{4408073D-F5E5-4AC7-970A-08B2576565DC}"/>
              </a:ext>
            </a:extLst>
          </p:cNvPr>
          <p:cNvSpPr txBox="1"/>
          <p:nvPr/>
        </p:nvSpPr>
        <p:spPr>
          <a:xfrm>
            <a:off x="1578820" y="401283"/>
            <a:ext cx="7366119" cy="523220"/>
          </a:xfrm>
          <a:prstGeom prst="rect">
            <a:avLst/>
          </a:prstGeom>
          <a:noFill/>
        </p:spPr>
        <p:txBody>
          <a:bodyPr wrap="none" rtlCol="0">
            <a:spAutoFit/>
          </a:bodyPr>
          <a:lstStyle/>
          <a:p>
            <a:r>
              <a:rPr kumimoji="1" lang="ja-JP" altLang="en-US" sz="2800" b="1" dirty="0"/>
              <a:t>２０２０年２月にＰＷＣが出した最終報告書</a:t>
            </a:r>
          </a:p>
        </p:txBody>
      </p:sp>
    </p:spTree>
    <p:extLst>
      <p:ext uri="{BB962C8B-B14F-4D97-AF65-F5344CB8AC3E}">
        <p14:creationId xmlns:p14="http://schemas.microsoft.com/office/powerpoint/2010/main" val="3533237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7BD0A-747F-4BC6-8383-25F1C0D2F91D}"/>
              </a:ext>
            </a:extLst>
          </p:cNvPr>
          <p:cNvSpPr>
            <a:spLocks noGrp="1"/>
          </p:cNvSpPr>
          <p:nvPr>
            <p:ph type="title"/>
          </p:nvPr>
        </p:nvSpPr>
        <p:spPr>
          <a:xfrm>
            <a:off x="330009" y="365125"/>
            <a:ext cx="11379574" cy="1325563"/>
          </a:xfrm>
        </p:spPr>
        <p:txBody>
          <a:bodyPr>
            <a:normAutofit/>
          </a:bodyPr>
          <a:lstStyle/>
          <a:p>
            <a:r>
              <a:rPr lang="en-US" altLang="ja-JP" b="1" dirty="0"/>
              <a:t>2020.2.28</a:t>
            </a:r>
            <a:r>
              <a:rPr lang="ja-JP" altLang="en-US" b="1" dirty="0"/>
              <a:t>　金沢市ガス事業・発電事業あり方検討支援業務最終報告書　結論</a:t>
            </a:r>
            <a:endParaRPr kumimoji="1" lang="ja-JP" altLang="en-US" b="1" dirty="0"/>
          </a:p>
        </p:txBody>
      </p:sp>
      <p:pic>
        <p:nvPicPr>
          <p:cNvPr id="4" name="図 3">
            <a:extLst>
              <a:ext uri="{FF2B5EF4-FFF2-40B4-BE49-F238E27FC236}">
                <a16:creationId xmlns:a16="http://schemas.microsoft.com/office/drawing/2014/main" id="{38DA12EE-2856-46D8-A018-2DA1FEF4E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75" y="1690688"/>
            <a:ext cx="7165018" cy="5066794"/>
          </a:xfrm>
          <a:prstGeom prst="rect">
            <a:avLst/>
          </a:prstGeom>
        </p:spPr>
      </p:pic>
      <p:sp>
        <p:nvSpPr>
          <p:cNvPr id="5" name="テキスト ボックス 4">
            <a:extLst>
              <a:ext uri="{FF2B5EF4-FFF2-40B4-BE49-F238E27FC236}">
                <a16:creationId xmlns:a16="http://schemas.microsoft.com/office/drawing/2014/main" id="{53B49F4C-E9F9-4BC8-98A2-2C9B467C69B3}"/>
              </a:ext>
            </a:extLst>
          </p:cNvPr>
          <p:cNvSpPr txBox="1"/>
          <p:nvPr/>
        </p:nvSpPr>
        <p:spPr>
          <a:xfrm>
            <a:off x="6772060" y="2756951"/>
            <a:ext cx="5416868" cy="830997"/>
          </a:xfrm>
          <a:prstGeom prst="rect">
            <a:avLst/>
          </a:prstGeom>
          <a:noFill/>
        </p:spPr>
        <p:txBody>
          <a:bodyPr wrap="none" rtlCol="0">
            <a:spAutoFit/>
          </a:bodyPr>
          <a:lstStyle/>
          <a:p>
            <a:r>
              <a:rPr kumimoji="1" lang="ja-JP" altLang="en-US" sz="2400" b="1" dirty="0">
                <a:solidFill>
                  <a:srgbClr val="FF0000"/>
                </a:solidFill>
              </a:rPr>
              <a:t>株式会社（事業譲渡）が最も望ましい</a:t>
            </a:r>
            <a:endParaRPr kumimoji="1" lang="en-US" altLang="ja-JP" sz="2400" b="1" dirty="0">
              <a:solidFill>
                <a:srgbClr val="FF0000"/>
              </a:solidFill>
            </a:endParaRPr>
          </a:p>
          <a:p>
            <a:r>
              <a:rPr kumimoji="1" lang="ja-JP" altLang="en-US" sz="2400" b="1" dirty="0">
                <a:solidFill>
                  <a:srgbClr val="FF0000"/>
                </a:solidFill>
              </a:rPr>
              <a:t>経営状態だと考えられる</a:t>
            </a:r>
          </a:p>
        </p:txBody>
      </p:sp>
      <p:sp>
        <p:nvSpPr>
          <p:cNvPr id="7" name="爆発: 14 pt 6">
            <a:extLst>
              <a:ext uri="{FF2B5EF4-FFF2-40B4-BE49-F238E27FC236}">
                <a16:creationId xmlns:a16="http://schemas.microsoft.com/office/drawing/2014/main" id="{F2212763-AE02-459B-A2A6-81BA942CCA30}"/>
              </a:ext>
            </a:extLst>
          </p:cNvPr>
          <p:cNvSpPr/>
          <p:nvPr/>
        </p:nvSpPr>
        <p:spPr>
          <a:xfrm>
            <a:off x="6514472" y="3852061"/>
            <a:ext cx="5276475" cy="263050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コンセッション</a:t>
            </a:r>
            <a:r>
              <a:rPr kumimoji="1" lang="ja-JP" altLang="en-US" sz="2000" b="1" dirty="0"/>
              <a:t>じゃなくなった！</a:t>
            </a:r>
          </a:p>
        </p:txBody>
      </p:sp>
    </p:spTree>
    <p:extLst>
      <p:ext uri="{BB962C8B-B14F-4D97-AF65-F5344CB8AC3E}">
        <p14:creationId xmlns:p14="http://schemas.microsoft.com/office/powerpoint/2010/main" val="365228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7B17BD-A30E-4052-AFFB-5946A187D958}"/>
              </a:ext>
            </a:extLst>
          </p:cNvPr>
          <p:cNvSpPr>
            <a:spLocks noGrp="1"/>
          </p:cNvSpPr>
          <p:nvPr>
            <p:ph type="title"/>
          </p:nvPr>
        </p:nvSpPr>
        <p:spPr>
          <a:xfrm>
            <a:off x="693821" y="682732"/>
            <a:ext cx="10515600" cy="5492535"/>
          </a:xfrm>
        </p:spPr>
        <p:txBody>
          <a:bodyPr>
            <a:noAutofit/>
          </a:bodyPr>
          <a:lstStyle/>
          <a:p>
            <a:r>
              <a:rPr kumimoji="1" lang="ja-JP" altLang="en-US" sz="3600" dirty="0">
                <a:latin typeface="メイリオ" panose="020B0604030504040204" pitchFamily="50" charset="-128"/>
                <a:ea typeface="メイリオ" panose="020B0604030504040204" pitchFamily="50" charset="-128"/>
              </a:rPr>
              <a:t>まとめ</a:t>
            </a:r>
            <a:br>
              <a:rPr kumimoji="1" lang="en-US" altLang="ja-JP" sz="3600" dirty="0">
                <a:latin typeface="メイリオ" panose="020B0604030504040204" pitchFamily="50" charset="-128"/>
                <a:ea typeface="メイリオ" panose="020B0604030504040204" pitchFamily="50" charset="-128"/>
              </a:rPr>
            </a:br>
            <a:br>
              <a:rPr lang="en-US" altLang="ja-JP" sz="3600" dirty="0">
                <a:latin typeface="メイリオ" panose="020B0604030504040204" pitchFamily="50" charset="-128"/>
                <a:ea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rPr>
              <a:t>・</a:t>
            </a:r>
            <a:r>
              <a:rPr lang="en-US" altLang="ja-JP" sz="3600" u="sng" dirty="0">
                <a:latin typeface="メイリオ" panose="020B0604030504040204" pitchFamily="50" charset="-128"/>
                <a:ea typeface="メイリオ" panose="020B0604030504040204" pitchFamily="50" charset="-128"/>
              </a:rPr>
              <a:t>2018</a:t>
            </a:r>
            <a:r>
              <a:rPr lang="ja-JP" altLang="en-US" sz="3600" u="sng" dirty="0">
                <a:latin typeface="メイリオ" panose="020B0604030504040204" pitchFamily="50" charset="-128"/>
                <a:ea typeface="メイリオ" panose="020B0604030504040204" pitchFamily="50" charset="-128"/>
              </a:rPr>
              <a:t>年の</a:t>
            </a:r>
            <a:r>
              <a:rPr lang="en-US" altLang="ja-JP" sz="3600" u="sng" dirty="0">
                <a:latin typeface="メイリオ" panose="020B0604030504040204" pitchFamily="50" charset="-128"/>
                <a:ea typeface="メイリオ" panose="020B0604030504040204" pitchFamily="50" charset="-128"/>
              </a:rPr>
              <a:t>PWC</a:t>
            </a:r>
            <a:r>
              <a:rPr lang="ja-JP" altLang="en-US" sz="3600" u="sng" dirty="0">
                <a:latin typeface="メイリオ" panose="020B0604030504040204" pitchFamily="50" charset="-128"/>
                <a:ea typeface="メイリオ" panose="020B0604030504040204" pitchFamily="50" charset="-128"/>
              </a:rPr>
              <a:t>が作成した資料</a:t>
            </a:r>
            <a:r>
              <a:rPr lang="ja-JP" altLang="en-US" sz="3600" dirty="0">
                <a:latin typeface="メイリオ" panose="020B0604030504040204" pitchFamily="50" charset="-128"/>
                <a:ea typeface="メイリオ" panose="020B0604030504040204" pitchFamily="50" charset="-128"/>
              </a:rPr>
              <a:t>は、</a:t>
            </a:r>
            <a:r>
              <a:rPr lang="ja-JP" altLang="en-US" sz="3600" dirty="0">
                <a:solidFill>
                  <a:srgbClr val="0070C0"/>
                </a:solidFill>
                <a:latin typeface="メイリオ" panose="020B0604030504040204" pitchFamily="50" charset="-128"/>
                <a:ea typeface="メイリオ" panose="020B0604030504040204" pitchFamily="50" charset="-128"/>
              </a:rPr>
              <a:t>ガスも発電も民間譲渡が効果的であるとはしていなかった</a:t>
            </a:r>
            <a:r>
              <a:rPr lang="ja-JP" altLang="en-US" sz="3600" dirty="0">
                <a:latin typeface="メイリオ" panose="020B0604030504040204" pitchFamily="50" charset="-128"/>
                <a:ea typeface="メイリオ" panose="020B0604030504040204" pitchFamily="50" charset="-128"/>
              </a:rPr>
              <a:t>が、</a:t>
            </a:r>
            <a:r>
              <a:rPr lang="ja-JP" altLang="en-US" sz="3600" u="sng" dirty="0">
                <a:latin typeface="メイリオ" panose="020B0604030504040204" pitchFamily="50" charset="-128"/>
                <a:ea typeface="メイリオ" panose="020B0604030504040204" pitchFamily="50" charset="-128"/>
              </a:rPr>
              <a:t>その資料を企業局は、あり方検討委員会のメンバーには見せず</a:t>
            </a:r>
            <a:r>
              <a:rPr lang="ja-JP" altLang="en-US" sz="3600" dirty="0">
                <a:latin typeface="メイリオ" panose="020B0604030504040204" pitchFamily="50" charset="-128"/>
                <a:ea typeface="メイリオ" panose="020B0604030504040204" pitchFamily="50" charset="-128"/>
              </a:rPr>
              <a:t>、都合のよい資料だけを見せて、</a:t>
            </a:r>
            <a:r>
              <a:rPr lang="ja-JP" altLang="en-US" sz="3600" dirty="0">
                <a:solidFill>
                  <a:srgbClr val="0070C0"/>
                </a:solidFill>
                <a:latin typeface="メイリオ" panose="020B0604030504040204" pitchFamily="50" charset="-128"/>
                <a:ea typeface="メイリオ" panose="020B0604030504040204" pitchFamily="50" charset="-128"/>
              </a:rPr>
              <a:t>株式会社譲渡へと答申が導かれ</a:t>
            </a:r>
            <a:r>
              <a:rPr lang="ja-JP" altLang="en-US" sz="3600" dirty="0">
                <a:latin typeface="メイリオ" panose="020B0604030504040204" pitchFamily="50" charset="-128"/>
                <a:ea typeface="メイリオ" panose="020B0604030504040204" pitchFamily="50" charset="-128"/>
              </a:rPr>
              <a:t>、</a:t>
            </a:r>
            <a:r>
              <a:rPr lang="en-US" altLang="ja-JP" sz="3600" u="sng" dirty="0">
                <a:latin typeface="メイリオ" panose="020B0604030504040204" pitchFamily="50" charset="-128"/>
                <a:ea typeface="メイリオ" panose="020B0604030504040204" pitchFamily="50" charset="-128"/>
              </a:rPr>
              <a:t>PWC</a:t>
            </a:r>
            <a:r>
              <a:rPr lang="ja-JP" altLang="en-US" sz="3600" u="sng" dirty="0">
                <a:latin typeface="メイリオ" panose="020B0604030504040204" pitchFamily="50" charset="-128"/>
                <a:ea typeface="メイリオ" panose="020B0604030504040204" pitchFamily="50" charset="-128"/>
              </a:rPr>
              <a:t>も</a:t>
            </a:r>
            <a:r>
              <a:rPr lang="en-US" altLang="ja-JP" sz="3600" u="sng" dirty="0">
                <a:latin typeface="メイリオ" panose="020B0604030504040204" pitchFamily="50" charset="-128"/>
                <a:ea typeface="メイリオ" panose="020B0604030504040204" pitchFamily="50" charset="-128"/>
              </a:rPr>
              <a:t>2020</a:t>
            </a:r>
            <a:r>
              <a:rPr lang="ja-JP" altLang="en-US" sz="3600" u="sng" dirty="0">
                <a:latin typeface="メイリオ" panose="020B0604030504040204" pitchFamily="50" charset="-128"/>
                <a:ea typeface="メイリオ" panose="020B0604030504040204" pitchFamily="50" charset="-128"/>
              </a:rPr>
              <a:t>年の最終報告</a:t>
            </a:r>
            <a:r>
              <a:rPr lang="ja-JP" altLang="en-US" sz="3600" dirty="0">
                <a:latin typeface="メイリオ" panose="020B0604030504040204" pitchFamily="50" charset="-128"/>
                <a:ea typeface="メイリオ" panose="020B0604030504040204" pitchFamily="50" charset="-128"/>
              </a:rPr>
              <a:t>では、</a:t>
            </a:r>
            <a:r>
              <a:rPr lang="ja-JP" altLang="en-US" sz="3600" dirty="0">
                <a:solidFill>
                  <a:srgbClr val="FF0000"/>
                </a:solidFill>
                <a:latin typeface="メイリオ" panose="020B0604030504040204" pitchFamily="50" charset="-128"/>
                <a:ea typeface="メイリオ" panose="020B0604030504040204" pitchFamily="50" charset="-128"/>
              </a:rPr>
              <a:t>株式会社譲渡が望ましいと結論づけられた</a:t>
            </a:r>
            <a:r>
              <a:rPr lang="ja-JP" altLang="en-US" sz="3600" dirty="0">
                <a:latin typeface="メイリオ" panose="020B0604030504040204" pitchFamily="50" charset="-128"/>
                <a:ea typeface="メイリオ" panose="020B0604030504040204" pitchFamily="50" charset="-128"/>
              </a:rPr>
              <a:t>。</a:t>
            </a:r>
            <a:br>
              <a:rPr lang="en-US" altLang="ja-JP" sz="3600" dirty="0">
                <a:latin typeface="メイリオ" panose="020B0604030504040204" pitchFamily="50" charset="-128"/>
                <a:ea typeface="メイリオ" panose="020B0604030504040204" pitchFamily="50" charset="-128"/>
              </a:rPr>
            </a:br>
            <a:br>
              <a:rPr lang="en-US" altLang="ja-JP" sz="3600" dirty="0">
                <a:latin typeface="メイリオ" panose="020B0604030504040204" pitchFamily="50" charset="-128"/>
                <a:ea typeface="メイリオ" panose="020B0604030504040204" pitchFamily="50" charset="-128"/>
              </a:rPr>
            </a:br>
            <a:r>
              <a:rPr lang="ja-JP" altLang="en-US" sz="3600" dirty="0">
                <a:latin typeface="メイリオ" panose="020B0604030504040204" pitchFamily="50" charset="-128"/>
                <a:ea typeface="メイリオ" panose="020B0604030504040204" pitchFamily="50" charset="-128"/>
              </a:rPr>
              <a:t>・</a:t>
            </a:r>
            <a:r>
              <a:rPr lang="ja-JP" altLang="en-US" sz="3600" u="sng" dirty="0">
                <a:latin typeface="メイリオ" panose="020B0604030504040204" pitchFamily="50" charset="-128"/>
                <a:ea typeface="メイリオ" panose="020B0604030504040204" pitchFamily="50" charset="-128"/>
              </a:rPr>
              <a:t>ガス事業では収益が減ることから、将来にわたって有望な水力発電と抱き合わせ</a:t>
            </a:r>
            <a:r>
              <a:rPr lang="ja-JP" altLang="en-US" sz="3600" dirty="0">
                <a:latin typeface="メイリオ" panose="020B0604030504040204" pitchFamily="50" charset="-128"/>
                <a:ea typeface="メイリオ" panose="020B0604030504040204" pitchFamily="50" charset="-128"/>
              </a:rPr>
              <a:t>ることによって、民間譲渡の道が生まれたのでは。</a:t>
            </a:r>
            <a:endParaRPr kumimoji="1" lang="ja-JP" altLang="en-US" sz="3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93209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74A669-CD19-42F2-AF95-7CDC30B80CC9}"/>
              </a:ext>
            </a:extLst>
          </p:cNvPr>
          <p:cNvSpPr>
            <a:spLocks noGrp="1"/>
          </p:cNvSpPr>
          <p:nvPr>
            <p:ph type="title"/>
          </p:nvPr>
        </p:nvSpPr>
        <p:spPr>
          <a:xfrm>
            <a:off x="226308" y="0"/>
            <a:ext cx="10515600" cy="1325563"/>
          </a:xfrm>
        </p:spPr>
        <p:txBody>
          <a:bodyPr/>
          <a:lstStyle/>
          <a:p>
            <a:r>
              <a:rPr kumimoji="1" lang="ja-JP" altLang="en-US" b="1" dirty="0"/>
              <a:t>これまでの説明とちがうことも記述</a:t>
            </a:r>
          </a:p>
        </p:txBody>
      </p:sp>
      <p:pic>
        <p:nvPicPr>
          <p:cNvPr id="4" name="図 3">
            <a:extLst>
              <a:ext uri="{FF2B5EF4-FFF2-40B4-BE49-F238E27FC236}">
                <a16:creationId xmlns:a16="http://schemas.microsoft.com/office/drawing/2014/main" id="{4161DF91-9A66-4BF3-B894-3DD18A305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147" y="958401"/>
            <a:ext cx="8591783" cy="5899599"/>
          </a:xfrm>
          <a:prstGeom prst="rect">
            <a:avLst/>
          </a:prstGeom>
        </p:spPr>
      </p:pic>
      <p:sp>
        <p:nvSpPr>
          <p:cNvPr id="5" name="テキスト ボックス 4">
            <a:extLst>
              <a:ext uri="{FF2B5EF4-FFF2-40B4-BE49-F238E27FC236}">
                <a16:creationId xmlns:a16="http://schemas.microsoft.com/office/drawing/2014/main" id="{D4BFA71C-47C6-4977-BEEB-59F43D3B3A16}"/>
              </a:ext>
            </a:extLst>
          </p:cNvPr>
          <p:cNvSpPr txBox="1"/>
          <p:nvPr/>
        </p:nvSpPr>
        <p:spPr>
          <a:xfrm>
            <a:off x="288759" y="2557569"/>
            <a:ext cx="3224462" cy="1200329"/>
          </a:xfrm>
          <a:prstGeom prst="rect">
            <a:avLst/>
          </a:prstGeom>
          <a:noFill/>
        </p:spPr>
        <p:txBody>
          <a:bodyPr wrap="square" rtlCol="0">
            <a:spAutoFit/>
          </a:bodyPr>
          <a:lstStyle/>
          <a:p>
            <a:r>
              <a:rPr kumimoji="1" lang="ja-JP" altLang="en-US" b="1" dirty="0"/>
              <a:t>電気の小売りやセット販売について、法的な縛りがあるかのような説明があったが、</a:t>
            </a:r>
            <a:r>
              <a:rPr kumimoji="1" lang="ja-JP" altLang="en-US" b="1" dirty="0">
                <a:solidFill>
                  <a:srgbClr val="FF0000"/>
                </a:solidFill>
              </a:rPr>
              <a:t>「法令上の制約は無し」</a:t>
            </a:r>
          </a:p>
        </p:txBody>
      </p:sp>
    </p:spTree>
    <p:extLst>
      <p:ext uri="{BB962C8B-B14F-4D97-AF65-F5344CB8AC3E}">
        <p14:creationId xmlns:p14="http://schemas.microsoft.com/office/powerpoint/2010/main" val="2483788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17189F-42A6-463E-80F2-571006ACC8C6}"/>
              </a:ext>
            </a:extLst>
          </p:cNvPr>
          <p:cNvSpPr>
            <a:spLocks noGrp="1"/>
          </p:cNvSpPr>
          <p:nvPr>
            <p:ph type="title"/>
          </p:nvPr>
        </p:nvSpPr>
        <p:spPr>
          <a:xfrm>
            <a:off x="252721" y="2766218"/>
            <a:ext cx="10515600" cy="1325563"/>
          </a:xfrm>
        </p:spPr>
        <p:txBody>
          <a:bodyPr/>
          <a:lstStyle/>
          <a:p>
            <a:r>
              <a:rPr kumimoji="1" lang="ja-JP" altLang="en-US" b="1" dirty="0">
                <a:latin typeface="メイリオ" panose="020B0604030504040204" pitchFamily="50" charset="-128"/>
                <a:ea typeface="メイリオ" panose="020B0604030504040204" pitchFamily="50" charset="-128"/>
              </a:rPr>
              <a:t>④　業者周りはなんのため？</a:t>
            </a:r>
          </a:p>
        </p:txBody>
      </p:sp>
    </p:spTree>
    <p:extLst>
      <p:ext uri="{BB962C8B-B14F-4D97-AF65-F5344CB8AC3E}">
        <p14:creationId xmlns:p14="http://schemas.microsoft.com/office/powerpoint/2010/main" val="340880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0E2E018-9FDC-4D06-9127-A371E5031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464" y="0"/>
            <a:ext cx="4849683" cy="6858000"/>
          </a:xfrm>
          <a:prstGeom prst="rect">
            <a:avLst/>
          </a:prstGeom>
        </p:spPr>
      </p:pic>
      <p:sp>
        <p:nvSpPr>
          <p:cNvPr id="2" name="タイトル 1">
            <a:extLst>
              <a:ext uri="{FF2B5EF4-FFF2-40B4-BE49-F238E27FC236}">
                <a16:creationId xmlns:a16="http://schemas.microsoft.com/office/drawing/2014/main" id="{B93D4C25-07DF-47E2-B6A0-110B9D044D10}"/>
              </a:ext>
            </a:extLst>
          </p:cNvPr>
          <p:cNvSpPr>
            <a:spLocks noGrp="1"/>
          </p:cNvSpPr>
          <p:nvPr>
            <p:ph type="title"/>
          </p:nvPr>
        </p:nvSpPr>
        <p:spPr>
          <a:xfrm>
            <a:off x="842781" y="1239622"/>
            <a:ext cx="4849683" cy="4378755"/>
          </a:xfrm>
        </p:spPr>
        <p:txBody>
          <a:bodyPr>
            <a:normAutofit fontScale="90000"/>
          </a:bodyPr>
          <a:lstStyle/>
          <a:p>
            <a:r>
              <a:rPr lang="ja-JP" altLang="en-US" b="1" dirty="0"/>
              <a:t>サウンディングというものらしい。</a:t>
            </a:r>
            <a:br>
              <a:rPr kumimoji="1" lang="en-US" altLang="ja-JP" b="1" dirty="0"/>
            </a:br>
            <a:br>
              <a:rPr kumimoji="1" lang="en-US" altLang="ja-JP" b="1" dirty="0"/>
            </a:br>
            <a:r>
              <a:rPr kumimoji="1" lang="ja-JP" altLang="en-US" b="1" dirty="0"/>
              <a:t>参加意欲と応募要件などの希望を聞いてきた</a:t>
            </a:r>
            <a:r>
              <a:rPr lang="ja-JP" altLang="en-US" b="1" dirty="0"/>
              <a:t>。</a:t>
            </a:r>
            <a:br>
              <a:rPr kumimoji="1" lang="en-US" altLang="ja-JP" b="1" dirty="0"/>
            </a:br>
            <a:br>
              <a:rPr kumimoji="1" lang="en-US" altLang="ja-JP" b="1" dirty="0"/>
            </a:br>
            <a:r>
              <a:rPr kumimoji="1" lang="ja-JP" altLang="en-US" b="1" dirty="0"/>
              <a:t>企業局「</a:t>
            </a:r>
            <a:r>
              <a:rPr kumimoji="1" lang="en-US" altLang="ja-JP" b="1" dirty="0"/>
              <a:t>PWC</a:t>
            </a:r>
            <a:r>
              <a:rPr kumimoji="1" lang="ja-JP" altLang="en-US" b="1" dirty="0"/>
              <a:t>が選定したところに訪問し、ＰＷＣも同行した」　</a:t>
            </a:r>
          </a:p>
        </p:txBody>
      </p:sp>
      <p:sp>
        <p:nvSpPr>
          <p:cNvPr id="3" name="四角形: 角を丸くする 2">
            <a:extLst>
              <a:ext uri="{FF2B5EF4-FFF2-40B4-BE49-F238E27FC236}">
                <a16:creationId xmlns:a16="http://schemas.microsoft.com/office/drawing/2014/main" id="{54B5E488-BA28-4105-9469-D88B1AB18518}"/>
              </a:ext>
            </a:extLst>
          </p:cNvPr>
          <p:cNvSpPr/>
          <p:nvPr/>
        </p:nvSpPr>
        <p:spPr>
          <a:xfrm>
            <a:off x="5946889" y="3315522"/>
            <a:ext cx="4427276" cy="230285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163566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020164-9C82-4E3D-9351-F22251FE570E}"/>
              </a:ext>
            </a:extLst>
          </p:cNvPr>
          <p:cNvSpPr>
            <a:spLocks noGrp="1"/>
          </p:cNvSpPr>
          <p:nvPr>
            <p:ph type="title"/>
          </p:nvPr>
        </p:nvSpPr>
        <p:spPr>
          <a:xfrm>
            <a:off x="313571" y="111285"/>
            <a:ext cx="11564858" cy="2768917"/>
          </a:xfrm>
        </p:spPr>
        <p:txBody>
          <a:bodyPr>
            <a:normAutofit/>
          </a:bodyPr>
          <a:lstStyle/>
          <a:p>
            <a:r>
              <a:rPr kumimoji="1" lang="ja-JP" altLang="en-US" sz="5400" b="1" dirty="0">
                <a:latin typeface="メイリオ" panose="020B0604030504040204" pitchFamily="50" charset="-128"/>
                <a:ea typeface="メイリオ" panose="020B0604030504040204" pitchFamily="50" charset="-128"/>
              </a:rPr>
              <a:t>⑤　公募の中身がひどい</a:t>
            </a:r>
          </a:p>
        </p:txBody>
      </p:sp>
      <p:sp>
        <p:nvSpPr>
          <p:cNvPr id="3" name="コンテンツ プレースホルダー 2">
            <a:extLst>
              <a:ext uri="{FF2B5EF4-FFF2-40B4-BE49-F238E27FC236}">
                <a16:creationId xmlns:a16="http://schemas.microsoft.com/office/drawing/2014/main" id="{20C812C2-EF0E-4B62-8074-F58BA98E12F0}"/>
              </a:ext>
            </a:extLst>
          </p:cNvPr>
          <p:cNvSpPr>
            <a:spLocks noGrp="1"/>
          </p:cNvSpPr>
          <p:nvPr>
            <p:ph idx="1"/>
          </p:nvPr>
        </p:nvSpPr>
        <p:spPr>
          <a:xfrm>
            <a:off x="575062" y="2578740"/>
            <a:ext cx="11252932" cy="4003515"/>
          </a:xfrm>
        </p:spPr>
        <p:txBody>
          <a:bodyPr>
            <a:normAutofit fontScale="92500"/>
          </a:bodyPr>
          <a:lstStyle/>
          <a:p>
            <a:pPr>
              <a:lnSpc>
                <a:spcPts val="3800"/>
              </a:lnSpc>
            </a:pPr>
            <a:r>
              <a:rPr lang="ja-JP" altLang="en-US" b="1" dirty="0">
                <a:latin typeface="メイリオ" panose="020B0604030504040204" pitchFamily="50" charset="-128"/>
                <a:ea typeface="メイリオ" panose="020B0604030504040204" pitchFamily="50" charset="-128"/>
              </a:rPr>
              <a:t>最低譲渡価格　１８６億円（簿価）　⇒　</a:t>
            </a:r>
            <a:r>
              <a:rPr lang="ja-JP" altLang="en-US" b="1" dirty="0">
                <a:solidFill>
                  <a:srgbClr val="0000FF"/>
                </a:solidFill>
                <a:latin typeface="メイリオ" panose="020B0604030504040204" pitchFamily="50" charset="-128"/>
                <a:ea typeface="メイリオ" panose="020B0604030504040204" pitchFamily="50" charset="-128"/>
              </a:rPr>
              <a:t>実際の価値と乖離</a:t>
            </a:r>
            <a:endParaRPr lang="en-US" altLang="ja-JP" b="1" dirty="0">
              <a:solidFill>
                <a:srgbClr val="0000FF"/>
              </a:solidFill>
              <a:latin typeface="メイリオ" panose="020B0604030504040204" pitchFamily="50" charset="-128"/>
              <a:ea typeface="メイリオ" panose="020B0604030504040204" pitchFamily="50" charset="-128"/>
            </a:endParaRPr>
          </a:p>
          <a:p>
            <a:pPr>
              <a:lnSpc>
                <a:spcPts val="3800"/>
              </a:lnSpc>
            </a:pPr>
            <a:r>
              <a:rPr kumimoji="1" lang="ja-JP" altLang="en-US" b="1" dirty="0">
                <a:latin typeface="メイリオ" panose="020B0604030504040204" pitchFamily="50" charset="-128"/>
                <a:ea typeface="メイリオ" panose="020B0604030504040204" pitchFamily="50" charset="-128"/>
              </a:rPr>
              <a:t>新会社への市の出資　３～１０％　⇒　</a:t>
            </a:r>
            <a:r>
              <a:rPr kumimoji="1" lang="ja-JP" altLang="en-US" b="1" dirty="0">
                <a:solidFill>
                  <a:srgbClr val="0000FF"/>
                </a:solidFill>
                <a:latin typeface="メイリオ" panose="020B0604030504040204" pitchFamily="50" charset="-128"/>
                <a:ea typeface="メイリオ" panose="020B0604030504040204" pitchFamily="50" charset="-128"/>
              </a:rPr>
              <a:t>統制力ほぼなし</a:t>
            </a:r>
            <a:endParaRPr kumimoji="1" lang="en-US" altLang="ja-JP" b="1" dirty="0">
              <a:solidFill>
                <a:srgbClr val="0000FF"/>
              </a:solidFill>
              <a:latin typeface="メイリオ" panose="020B0604030504040204" pitchFamily="50" charset="-128"/>
              <a:ea typeface="メイリオ" panose="020B0604030504040204" pitchFamily="50" charset="-128"/>
            </a:endParaRPr>
          </a:p>
          <a:p>
            <a:pPr>
              <a:lnSpc>
                <a:spcPts val="3800"/>
              </a:lnSpc>
            </a:pPr>
            <a:r>
              <a:rPr lang="ja-JP" altLang="en-US" b="1" dirty="0">
                <a:latin typeface="メイリオ" panose="020B0604030504040204" pitchFamily="50" charset="-128"/>
                <a:ea typeface="メイリオ" panose="020B0604030504040204" pitchFamily="50" charset="-128"/>
              </a:rPr>
              <a:t>出資や経営状況の確認は５年後に継続するか判断　⇒　</a:t>
            </a:r>
            <a:r>
              <a:rPr lang="ja-JP" altLang="en-US" b="1" dirty="0">
                <a:solidFill>
                  <a:srgbClr val="0000FF"/>
                </a:solidFill>
                <a:latin typeface="メイリオ" panose="020B0604030504040204" pitchFamily="50" charset="-128"/>
                <a:ea typeface="メイリオ" panose="020B0604030504040204" pitchFamily="50" charset="-128"/>
              </a:rPr>
              <a:t>完全民営化にも</a:t>
            </a:r>
            <a:endParaRPr lang="en-US" altLang="ja-JP" b="1" dirty="0">
              <a:solidFill>
                <a:srgbClr val="0000FF"/>
              </a:solidFill>
              <a:latin typeface="メイリオ" panose="020B0604030504040204" pitchFamily="50" charset="-128"/>
              <a:ea typeface="メイリオ" panose="020B0604030504040204" pitchFamily="50" charset="-128"/>
            </a:endParaRPr>
          </a:p>
          <a:p>
            <a:pPr>
              <a:lnSpc>
                <a:spcPts val="3800"/>
              </a:lnSpc>
            </a:pPr>
            <a:r>
              <a:rPr kumimoji="1" lang="ja-JP" altLang="en-US" b="1" dirty="0">
                <a:latin typeface="メイリオ" panose="020B0604030504040204" pitchFamily="50" charset="-128"/>
                <a:ea typeface="メイリオ" panose="020B0604030504040204" pitchFamily="50" charset="-128"/>
              </a:rPr>
              <a:t>ガス料金は</a:t>
            </a:r>
            <a:r>
              <a:rPr kumimoji="1" lang="en-US" altLang="ja-JP" b="1" dirty="0">
                <a:latin typeface="メイリオ" panose="020B0604030504040204" pitchFamily="50" charset="-128"/>
                <a:ea typeface="メイリオ" panose="020B0604030504040204" pitchFamily="50" charset="-128"/>
              </a:rPr>
              <a:t>5</a:t>
            </a:r>
            <a:r>
              <a:rPr kumimoji="1" lang="ja-JP" altLang="en-US" b="1" dirty="0">
                <a:latin typeface="メイリオ" panose="020B0604030504040204" pitchFamily="50" charset="-128"/>
                <a:ea typeface="メイリオ" panose="020B0604030504040204" pitchFamily="50" charset="-128"/>
              </a:rPr>
              <a:t>年は現行水準を上回らない　⇒　</a:t>
            </a:r>
            <a:r>
              <a:rPr kumimoji="1" lang="en-US" altLang="ja-JP" b="1" dirty="0">
                <a:solidFill>
                  <a:srgbClr val="0000FF"/>
                </a:solidFill>
                <a:latin typeface="メイリオ" panose="020B0604030504040204" pitchFamily="50" charset="-128"/>
                <a:ea typeface="メイリオ" panose="020B0604030504040204" pitchFamily="50" charset="-128"/>
              </a:rPr>
              <a:t>5</a:t>
            </a:r>
            <a:r>
              <a:rPr kumimoji="1" lang="ja-JP" altLang="en-US" b="1" dirty="0">
                <a:solidFill>
                  <a:srgbClr val="0000FF"/>
                </a:solidFill>
                <a:latin typeface="メイリオ" panose="020B0604030504040204" pitchFamily="50" charset="-128"/>
                <a:ea typeface="メイリオ" panose="020B0604030504040204" pitchFamily="50" charset="-128"/>
              </a:rPr>
              <a:t>年しか保障されない</a:t>
            </a:r>
            <a:endParaRPr kumimoji="1" lang="en-US" altLang="ja-JP" b="1" dirty="0">
              <a:solidFill>
                <a:srgbClr val="0000FF"/>
              </a:solidFill>
              <a:latin typeface="メイリオ" panose="020B0604030504040204" pitchFamily="50" charset="-128"/>
              <a:ea typeface="メイリオ" panose="020B0604030504040204" pitchFamily="50" charset="-128"/>
            </a:endParaRPr>
          </a:p>
          <a:p>
            <a:pPr>
              <a:lnSpc>
                <a:spcPts val="3800"/>
              </a:lnSpc>
            </a:pPr>
            <a:r>
              <a:rPr lang="ja-JP" altLang="en-US" b="1" dirty="0">
                <a:latin typeface="メイリオ" panose="020B0604030504040204" pitchFamily="50" charset="-128"/>
                <a:ea typeface="メイリオ" panose="020B0604030504040204" pitchFamily="50" charset="-128"/>
              </a:rPr>
              <a:t>企業局職員は</a:t>
            </a:r>
            <a:r>
              <a:rPr lang="ja-JP" altLang="en-US" b="1" dirty="0">
                <a:solidFill>
                  <a:srgbClr val="0000FF"/>
                </a:solidFill>
                <a:latin typeface="メイリオ" panose="020B0604030504040204" pitchFamily="50" charset="-128"/>
                <a:ea typeface="メイリオ" panose="020B0604030504040204" pitchFamily="50" charset="-128"/>
              </a:rPr>
              <a:t>退職し</a:t>
            </a:r>
            <a:r>
              <a:rPr lang="ja-JP" altLang="en-US" b="1" dirty="0">
                <a:latin typeface="メイリオ" panose="020B0604030504040204" pitchFamily="50" charset="-128"/>
                <a:ea typeface="メイリオ" panose="020B0604030504040204" pitchFamily="50" charset="-128"/>
              </a:rPr>
              <a:t>、新会社の社員になる　⇒　</a:t>
            </a:r>
            <a:r>
              <a:rPr lang="ja-JP" altLang="en-US" b="1" dirty="0">
                <a:solidFill>
                  <a:srgbClr val="0000FF"/>
                </a:solidFill>
                <a:latin typeface="メイリオ" panose="020B0604030504040204" pitchFamily="50" charset="-128"/>
                <a:ea typeface="メイリオ" panose="020B0604030504040204" pitchFamily="50" charset="-128"/>
              </a:rPr>
              <a:t>片道切符</a:t>
            </a:r>
            <a:endParaRPr lang="en-US" altLang="ja-JP" b="1" dirty="0">
              <a:solidFill>
                <a:srgbClr val="0000FF"/>
              </a:solidFill>
              <a:latin typeface="メイリオ" panose="020B0604030504040204" pitchFamily="50" charset="-128"/>
              <a:ea typeface="メイリオ" panose="020B0604030504040204" pitchFamily="50" charset="-128"/>
            </a:endParaRPr>
          </a:p>
          <a:p>
            <a:pPr marL="0" indent="0">
              <a:lnSpc>
                <a:spcPts val="3800"/>
              </a:lnSpc>
              <a:buNone/>
            </a:pPr>
            <a:r>
              <a:rPr lang="ja-JP" altLang="en-US" sz="2000" b="1" dirty="0">
                <a:latin typeface="メイリオ" panose="020B0604030504040204" pitchFamily="50" charset="-128"/>
                <a:ea typeface="メイリオ" panose="020B0604030504040204" pitchFamily="50" charset="-128"/>
              </a:rPr>
              <a:t>（復職可能は</a:t>
            </a:r>
            <a:r>
              <a:rPr lang="en-US" altLang="ja-JP" sz="2000" b="1" dirty="0">
                <a:latin typeface="メイリオ" panose="020B0604030504040204" pitchFamily="50" charset="-128"/>
                <a:ea typeface="メイリオ" panose="020B0604030504040204" pitchFamily="50" charset="-128"/>
              </a:rPr>
              <a:t>3</a:t>
            </a:r>
            <a:r>
              <a:rPr lang="ja-JP" altLang="en-US" sz="2000" b="1" dirty="0">
                <a:latin typeface="メイリオ" panose="020B0604030504040204" pitchFamily="50" charset="-128"/>
                <a:ea typeface="メイリオ" panose="020B0604030504040204" pitchFamily="50" charset="-128"/>
              </a:rPr>
              <a:t>年までだが、戻ってもガス・発電事業はない）</a:t>
            </a:r>
            <a:endParaRPr lang="en-US" altLang="ja-JP" sz="2000" b="1" dirty="0">
              <a:latin typeface="メイリオ" panose="020B0604030504040204" pitchFamily="50" charset="-128"/>
              <a:ea typeface="メイリオ" panose="020B0604030504040204" pitchFamily="50" charset="-128"/>
            </a:endParaRPr>
          </a:p>
          <a:p>
            <a:pPr marL="0" indent="0">
              <a:buNone/>
            </a:pPr>
            <a:endParaRPr kumimoji="1"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0306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p:nvPr>
        </p:nvSpPr>
        <p:spPr>
          <a:xfrm>
            <a:off x="7099685" y="430405"/>
            <a:ext cx="3824879" cy="2461201"/>
          </a:xfrm>
        </p:spPr>
        <p:txBody>
          <a:bodyPr>
            <a:normAutofit fontScale="90000"/>
          </a:bodyPr>
          <a:lstStyle/>
          <a:p>
            <a:pPr>
              <a:lnSpc>
                <a:spcPct val="150000"/>
              </a:lnSpc>
            </a:pPr>
            <a:r>
              <a:rPr lang="ja-JP" altLang="en-US" sz="4000" b="1" dirty="0">
                <a:latin typeface="メイリオ" panose="020B0604030504040204" pitchFamily="50" charset="-128"/>
                <a:ea typeface="メイリオ" panose="020B0604030504040204" pitchFamily="50" charset="-128"/>
              </a:rPr>
              <a:t>金沢市発電事業</a:t>
            </a:r>
            <a:r>
              <a:rPr lang="ja-JP" altLang="en-US" sz="3200" b="1" dirty="0">
                <a:latin typeface="メイリオ" panose="020B0604030504040204" pitchFamily="50" charset="-128"/>
                <a:ea typeface="メイリオ" panose="020B0604030504040204" pitchFamily="50" charset="-128"/>
              </a:rPr>
              <a:t>　</a:t>
            </a:r>
            <a:br>
              <a:rPr lang="ja-JP" altLang="en-US" sz="3200" b="1" dirty="0">
                <a:latin typeface="メイリオ" panose="020B0604030504040204" pitchFamily="50" charset="-128"/>
                <a:ea typeface="メイリオ" panose="020B0604030504040204" pitchFamily="50" charset="-128"/>
              </a:rPr>
            </a:br>
            <a:r>
              <a:rPr lang="ja-JP" altLang="en-US" sz="2700" b="1" dirty="0">
                <a:solidFill>
                  <a:srgbClr val="0000FF"/>
                </a:solidFill>
                <a:latin typeface="メイリオ" panose="020B0604030504040204" pitchFamily="50" charset="-128"/>
                <a:ea typeface="メイリオ" panose="020B0604030504040204" pitchFamily="50" charset="-128"/>
              </a:rPr>
              <a:t>・市内</a:t>
            </a:r>
            <a:r>
              <a:rPr lang="en-US" altLang="ja-JP" sz="2700" b="1" dirty="0">
                <a:solidFill>
                  <a:srgbClr val="0000FF"/>
                </a:solidFill>
                <a:latin typeface="メイリオ" panose="020B0604030504040204" pitchFamily="50" charset="-128"/>
                <a:ea typeface="メイリオ" panose="020B0604030504040204" pitchFamily="50" charset="-128"/>
              </a:rPr>
              <a:t>5</a:t>
            </a:r>
            <a:r>
              <a:rPr lang="ja-JP" altLang="en-US" sz="2700" b="1" dirty="0">
                <a:solidFill>
                  <a:srgbClr val="0000FF"/>
                </a:solidFill>
                <a:latin typeface="メイリオ" panose="020B0604030504040204" pitchFamily="50" charset="-128"/>
                <a:ea typeface="メイリオ" panose="020B0604030504040204" pitchFamily="50" charset="-128"/>
              </a:rPr>
              <a:t>ヶ所の水力発電</a:t>
            </a:r>
            <a:br>
              <a:rPr lang="ja-JP" altLang="en-US" sz="2700" b="1" dirty="0">
                <a:solidFill>
                  <a:srgbClr val="0000FF"/>
                </a:solidFill>
                <a:latin typeface="メイリオ" panose="020B0604030504040204" pitchFamily="50" charset="-128"/>
                <a:ea typeface="メイリオ" panose="020B0604030504040204" pitchFamily="50" charset="-128"/>
              </a:rPr>
            </a:br>
            <a:r>
              <a:rPr lang="ja-JP" altLang="en-US" sz="2700" b="1" dirty="0">
                <a:solidFill>
                  <a:srgbClr val="0000FF"/>
                </a:solidFill>
                <a:latin typeface="メイリオ" panose="020B0604030504040204" pitchFamily="50" charset="-128"/>
                <a:ea typeface="メイリオ" panose="020B0604030504040204" pitchFamily="50" charset="-128"/>
              </a:rPr>
              <a:t>・</a:t>
            </a:r>
            <a:r>
              <a:rPr lang="en-US" altLang="ja-JP" sz="2700" b="1" dirty="0">
                <a:solidFill>
                  <a:srgbClr val="0000FF"/>
                </a:solidFill>
                <a:latin typeface="メイリオ" panose="020B0604030504040204" pitchFamily="50" charset="-128"/>
                <a:ea typeface="メイリオ" panose="020B0604030504040204" pitchFamily="50" charset="-128"/>
              </a:rPr>
              <a:t>4</a:t>
            </a:r>
            <a:r>
              <a:rPr lang="ja-JP" altLang="en-US" sz="2700" b="1" dirty="0">
                <a:solidFill>
                  <a:srgbClr val="0000FF"/>
                </a:solidFill>
                <a:latin typeface="メイリオ" panose="020B0604030504040204" pitchFamily="50" charset="-128"/>
                <a:ea typeface="メイリオ" panose="020B0604030504040204" pitchFamily="50" charset="-128"/>
              </a:rPr>
              <a:t>万戸に相当する発電量</a:t>
            </a:r>
            <a:br>
              <a:rPr lang="ja-JP" altLang="en-US" sz="2700" b="1" dirty="0">
                <a:solidFill>
                  <a:srgbClr val="0000FF"/>
                </a:solidFill>
                <a:latin typeface="メイリオ" panose="020B0604030504040204" pitchFamily="50" charset="-128"/>
                <a:ea typeface="メイリオ" panose="020B0604030504040204" pitchFamily="50" charset="-128"/>
              </a:rPr>
            </a:br>
            <a:r>
              <a:rPr lang="ja-JP" altLang="en-US" sz="2700" b="1" dirty="0">
                <a:solidFill>
                  <a:srgbClr val="0000FF"/>
                </a:solidFill>
                <a:latin typeface="メイリオ" panose="020B0604030504040204" pitchFamily="50" charset="-128"/>
                <a:ea typeface="メイリオ" panose="020B0604030504040204" pitchFamily="50" charset="-128"/>
              </a:rPr>
              <a:t>・北陸電力に売電</a:t>
            </a:r>
            <a:endParaRPr kumimoji="1" lang="ja-JP" altLang="en-US" sz="2700" b="1" dirty="0">
              <a:solidFill>
                <a:srgbClr val="0000FF"/>
              </a:solidFill>
              <a:latin typeface="メイリオ" panose="020B0604030504040204" pitchFamily="50" charset="-128"/>
              <a:ea typeface="メイリオ" panose="020B0604030504040204" pitchFamily="50" charset="-128"/>
            </a:endParaRPr>
          </a:p>
        </p:txBody>
      </p:sp>
      <p:sp>
        <p:nvSpPr>
          <p:cNvPr id="11" name="タイトル 1"/>
          <p:cNvSpPr txBox="1">
            <a:spLocks/>
          </p:cNvSpPr>
          <p:nvPr/>
        </p:nvSpPr>
        <p:spPr>
          <a:xfrm>
            <a:off x="685800" y="430405"/>
            <a:ext cx="5791200" cy="1594814"/>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3600" b="1" dirty="0">
                <a:latin typeface="メイリオ" panose="020B0604030504040204" pitchFamily="50" charset="-128"/>
                <a:ea typeface="メイリオ" panose="020B0604030504040204" pitchFamily="50" charset="-128"/>
              </a:rPr>
              <a:t>金沢市ガス事業（都市ガス）</a:t>
            </a:r>
            <a:r>
              <a:rPr lang="ja-JP" altLang="en-US" sz="3200" b="1" dirty="0">
                <a:latin typeface="メイリオ" panose="020B0604030504040204" pitchFamily="50" charset="-128"/>
                <a:ea typeface="メイリオ" panose="020B0604030504040204" pitchFamily="50" charset="-128"/>
              </a:rPr>
              <a:t>　</a:t>
            </a:r>
          </a:p>
          <a:p>
            <a:pPr>
              <a:lnSpc>
                <a:spcPct val="200000"/>
              </a:lnSpc>
            </a:pPr>
            <a:r>
              <a:rPr lang="ja-JP" altLang="en-US" sz="2600" b="1" dirty="0">
                <a:solidFill>
                  <a:srgbClr val="0000FF"/>
                </a:solidFill>
                <a:latin typeface="メイリオ" panose="020B0604030504040204" pitchFamily="50" charset="-128"/>
                <a:ea typeface="メイリオ" panose="020B0604030504040204" pitchFamily="50" charset="-128"/>
              </a:rPr>
              <a:t>・６万戸利用　（事業所も含む）</a:t>
            </a:r>
          </a:p>
        </p:txBody>
      </p:sp>
      <p:sp>
        <p:nvSpPr>
          <p:cNvPr id="12" name="テキスト ボックス 11"/>
          <p:cNvSpPr txBox="1"/>
          <p:nvPr/>
        </p:nvSpPr>
        <p:spPr>
          <a:xfrm>
            <a:off x="7281694" y="3468150"/>
            <a:ext cx="3642870" cy="2723823"/>
          </a:xfrm>
          <a:prstGeom prst="rect">
            <a:avLst/>
          </a:prstGeom>
          <a:noFill/>
          <a:ln w="28575">
            <a:solidFill>
              <a:schemeClr val="tx1"/>
            </a:solidFill>
          </a:ln>
        </p:spPr>
        <p:txBody>
          <a:bodyPr wrap="square" rtlCol="0">
            <a:spAutoFit/>
          </a:bodyPr>
          <a:lstStyle/>
          <a:p>
            <a:pPr>
              <a:lnSpc>
                <a:spcPct val="150000"/>
              </a:lnSpc>
            </a:pPr>
            <a:r>
              <a:rPr lang="ja-JP" altLang="en-US" sz="2400" b="1" dirty="0">
                <a:latin typeface="メイリオ" panose="020B0604030504040204" pitchFamily="50" charset="-128"/>
                <a:ea typeface="メイリオ" panose="020B0604030504040204" pitchFamily="50" charset="-128"/>
              </a:rPr>
              <a:t>　　</a:t>
            </a:r>
            <a:r>
              <a:rPr lang="ja-JP" altLang="en-US" sz="2400" b="1" u="sng" dirty="0">
                <a:latin typeface="メイリオ" panose="020B0604030504040204" pitchFamily="50" charset="-128"/>
                <a:ea typeface="メイリオ" panose="020B0604030504040204" pitchFamily="50" charset="-128"/>
              </a:rPr>
              <a:t>３億</a:t>
            </a:r>
            <a:r>
              <a:rPr kumimoji="1" lang="ja-JP" altLang="en-US" sz="2400" b="1" u="sng" dirty="0">
                <a:latin typeface="メイリオ" panose="020B0604030504040204" pitchFamily="50" charset="-128"/>
                <a:ea typeface="メイリオ" panose="020B0604030504040204" pitchFamily="50" charset="-128"/>
              </a:rPr>
              <a:t>円の黒字！</a:t>
            </a:r>
            <a:br>
              <a:rPr kumimoji="1" lang="en-US" altLang="ja-JP" sz="2000" b="1" dirty="0">
                <a:latin typeface="メイリオ" panose="020B0604030504040204" pitchFamily="50" charset="-128"/>
                <a:ea typeface="メイリオ" panose="020B0604030504040204" pitchFamily="50" charset="-128"/>
              </a:rPr>
            </a:br>
            <a:r>
              <a:rPr kumimoji="1" lang="ja-JP" altLang="en-US" sz="2000" b="1" dirty="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201</a:t>
            </a:r>
            <a:r>
              <a:rPr kumimoji="1" lang="ja-JP" altLang="en-US" sz="2000" b="1" dirty="0">
                <a:latin typeface="メイリオ" panose="020B0604030504040204" pitchFamily="50" charset="-128"/>
                <a:ea typeface="メイリオ" panose="020B0604030504040204" pitchFamily="50" charset="-128"/>
              </a:rPr>
              <a:t>９年度決算）</a:t>
            </a:r>
          </a:p>
          <a:p>
            <a:pPr>
              <a:lnSpc>
                <a:spcPct val="150000"/>
              </a:lnSpc>
            </a:pPr>
            <a:r>
              <a:rPr kumimoji="1" lang="ja-JP" altLang="en-US" sz="20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資産　</a:t>
            </a:r>
            <a:r>
              <a:rPr lang="en-US" altLang="ja-JP" sz="2400" b="1" dirty="0">
                <a:solidFill>
                  <a:srgbClr val="0000FF"/>
                </a:solidFill>
                <a:latin typeface="メイリオ" panose="020B0604030504040204" pitchFamily="50" charset="-128"/>
                <a:ea typeface="メイリオ" panose="020B0604030504040204" pitchFamily="50" charset="-128"/>
              </a:rPr>
              <a:t>91</a:t>
            </a:r>
            <a:r>
              <a:rPr kumimoji="1" lang="ja-JP" altLang="en-US" sz="2400" b="1" dirty="0">
                <a:solidFill>
                  <a:srgbClr val="0000FF"/>
                </a:solidFill>
                <a:latin typeface="メイリオ" panose="020B0604030504040204" pitchFamily="50" charset="-128"/>
                <a:ea typeface="メイリオ" panose="020B0604030504040204" pitchFamily="50" charset="-128"/>
              </a:rPr>
              <a:t>億円</a:t>
            </a:r>
          </a:p>
          <a:p>
            <a:pPr>
              <a:lnSpc>
                <a:spcPct val="150000"/>
              </a:lnSpc>
            </a:pPr>
            <a:r>
              <a:rPr kumimoji="1" lang="ja-JP" altLang="en-US" sz="2400" dirty="0">
                <a:latin typeface="メイリオ" panose="020B0604030504040204" pitchFamily="50" charset="-128"/>
                <a:ea typeface="メイリオ" panose="020B0604030504040204" pitchFamily="50" charset="-128"/>
              </a:rPr>
              <a:t>　　負債　</a:t>
            </a:r>
            <a:r>
              <a:rPr lang="en-US" altLang="ja-JP" sz="2400" b="1" dirty="0">
                <a:solidFill>
                  <a:srgbClr val="0000FF"/>
                </a:solidFill>
                <a:latin typeface="メイリオ" panose="020B0604030504040204" pitchFamily="50" charset="-128"/>
                <a:ea typeface="メイリオ" panose="020B0604030504040204" pitchFamily="50" charset="-128"/>
              </a:rPr>
              <a:t>13</a:t>
            </a:r>
            <a:r>
              <a:rPr kumimoji="1" lang="ja-JP" altLang="en-US" sz="2400" b="1" dirty="0">
                <a:solidFill>
                  <a:srgbClr val="0000FF"/>
                </a:solidFill>
                <a:latin typeface="メイリオ" panose="020B0604030504040204" pitchFamily="50" charset="-128"/>
                <a:ea typeface="メイリオ" panose="020B0604030504040204" pitchFamily="50" charset="-128"/>
              </a:rPr>
              <a:t>億円</a:t>
            </a:r>
          </a:p>
          <a:p>
            <a:pPr>
              <a:lnSpc>
                <a:spcPct val="150000"/>
              </a:lnSpc>
            </a:pPr>
            <a:r>
              <a:rPr kumimoji="1" lang="ja-JP" altLang="en-US" sz="2400" dirty="0">
                <a:latin typeface="メイリオ" panose="020B0604030504040204" pitchFamily="50" charset="-128"/>
                <a:ea typeface="メイリオ" panose="020B0604030504040204" pitchFamily="50" charset="-128"/>
              </a:rPr>
              <a:t>　　企業債残高　</a:t>
            </a:r>
            <a:r>
              <a:rPr kumimoji="1" lang="en-US" altLang="ja-JP" sz="2400" b="1" dirty="0">
                <a:solidFill>
                  <a:srgbClr val="0000FF"/>
                </a:solidFill>
                <a:latin typeface="メイリオ" panose="020B0604030504040204" pitchFamily="50" charset="-128"/>
                <a:ea typeface="メイリオ" panose="020B0604030504040204" pitchFamily="50" charset="-128"/>
              </a:rPr>
              <a:t>0</a:t>
            </a:r>
            <a:r>
              <a:rPr kumimoji="1" lang="ja-JP" altLang="en-US" sz="2400" b="1" dirty="0">
                <a:solidFill>
                  <a:srgbClr val="0000FF"/>
                </a:solidFill>
                <a:latin typeface="メイリオ" panose="020B0604030504040204" pitchFamily="50" charset="-128"/>
                <a:ea typeface="メイリオ" panose="020B0604030504040204" pitchFamily="50" charset="-128"/>
              </a:rPr>
              <a:t>円</a:t>
            </a:r>
          </a:p>
        </p:txBody>
      </p:sp>
      <p:sp>
        <p:nvSpPr>
          <p:cNvPr id="13" name="タイトル 1"/>
          <p:cNvSpPr txBox="1">
            <a:spLocks/>
          </p:cNvSpPr>
          <p:nvPr/>
        </p:nvSpPr>
        <p:spPr>
          <a:xfrm>
            <a:off x="440755" y="2128201"/>
            <a:ext cx="6183712" cy="2669429"/>
          </a:xfrm>
          <a:prstGeom prst="rect">
            <a:avLst/>
          </a:prstGeom>
          <a:ln w="28575">
            <a:solidFill>
              <a:schemeClr val="tx1"/>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200000"/>
              </a:lnSpc>
            </a:pPr>
            <a:r>
              <a:rPr lang="ja-JP" altLang="en-US" sz="2400" b="1" u="sng" dirty="0">
                <a:latin typeface="メイリオ" panose="020B0604030504040204" pitchFamily="50" charset="-128"/>
                <a:ea typeface="メイリオ" panose="020B0604030504040204" pitchFamily="50" charset="-128"/>
              </a:rPr>
              <a:t>９年連続黒字！</a:t>
            </a:r>
          </a:p>
          <a:p>
            <a:pPr>
              <a:lnSpc>
                <a:spcPct val="200000"/>
              </a:lnSpc>
            </a:pPr>
            <a:r>
              <a:rPr lang="ja-JP" altLang="en-US" sz="2400" dirty="0">
                <a:latin typeface="メイリオ" panose="020B0604030504040204" pitchFamily="50" charset="-128"/>
                <a:ea typeface="メイリオ" panose="020B0604030504040204" pitchFamily="50" charset="-128"/>
              </a:rPr>
              <a:t>累積欠損 　　</a:t>
            </a:r>
            <a:r>
              <a:rPr lang="en-US" altLang="ja-JP" sz="2400" dirty="0">
                <a:solidFill>
                  <a:srgbClr val="FF0000"/>
                </a:solidFill>
                <a:latin typeface="メイリオ" panose="020B0604030504040204" pitchFamily="50" charset="-128"/>
                <a:ea typeface="メイリオ" panose="020B0604030504040204" pitchFamily="50" charset="-128"/>
              </a:rPr>
              <a:t>119</a:t>
            </a:r>
            <a:r>
              <a:rPr lang="ja-JP" altLang="en-US" sz="2400" dirty="0">
                <a:solidFill>
                  <a:srgbClr val="FF0000"/>
                </a:solidFill>
                <a:latin typeface="メイリオ" panose="020B0604030504040204" pitchFamily="50" charset="-128"/>
                <a:ea typeface="メイリオ" panose="020B0604030504040204" pitchFamily="50" charset="-128"/>
              </a:rPr>
              <a:t>億円 </a:t>
            </a:r>
            <a:r>
              <a:rPr lang="ja-JP" altLang="en-US" sz="2400" dirty="0">
                <a:latin typeface="メイリオ" panose="020B0604030504040204" pitchFamily="50" charset="-128"/>
                <a:ea typeface="メイリオ" panose="020B0604030504040204" pitchFamily="50" charset="-128"/>
              </a:rPr>
              <a:t>⇒</a:t>
            </a:r>
            <a:r>
              <a:rPr lang="ja-JP" altLang="en-US" sz="2400" dirty="0">
                <a:solidFill>
                  <a:srgbClr val="FF0000"/>
                </a:solidFill>
                <a:latin typeface="メイリオ" panose="020B0604030504040204" pitchFamily="50" charset="-128"/>
                <a:ea typeface="メイリオ" panose="020B0604030504040204" pitchFamily="50" charset="-128"/>
              </a:rPr>
              <a:t> 　</a:t>
            </a:r>
            <a:r>
              <a:rPr lang="ja-JP" altLang="en-US" sz="2400" dirty="0">
                <a:solidFill>
                  <a:srgbClr val="0000FF"/>
                </a:solidFill>
                <a:latin typeface="メイリオ" panose="020B0604030504040204" pitchFamily="50" charset="-128"/>
                <a:ea typeface="メイリオ" panose="020B0604030504040204" pitchFamily="50" charset="-128"/>
              </a:rPr>
              <a:t>４</a:t>
            </a:r>
            <a:r>
              <a:rPr lang="en-US" altLang="ja-JP" sz="2400" dirty="0">
                <a:solidFill>
                  <a:srgbClr val="0000FF"/>
                </a:solidFill>
                <a:latin typeface="メイリオ" panose="020B0604030504040204" pitchFamily="50" charset="-128"/>
                <a:ea typeface="メイリオ" panose="020B0604030504040204" pitchFamily="50" charset="-128"/>
              </a:rPr>
              <a:t>8</a:t>
            </a:r>
            <a:r>
              <a:rPr lang="ja-JP" altLang="en-US" sz="2400" dirty="0">
                <a:solidFill>
                  <a:srgbClr val="0000FF"/>
                </a:solidFill>
                <a:latin typeface="メイリオ" panose="020B0604030504040204" pitchFamily="50" charset="-128"/>
                <a:ea typeface="メイリオ" panose="020B0604030504040204" pitchFamily="50" charset="-128"/>
              </a:rPr>
              <a:t>億円</a:t>
            </a:r>
          </a:p>
          <a:p>
            <a:pPr>
              <a:lnSpc>
                <a:spcPct val="150000"/>
              </a:lnSpc>
            </a:pPr>
            <a:r>
              <a:rPr lang="ja-JP" altLang="en-US" sz="2400" dirty="0">
                <a:latin typeface="メイリオ" panose="020B0604030504040204" pitchFamily="50" charset="-128"/>
                <a:ea typeface="メイリオ" panose="020B0604030504040204" pitchFamily="50" charset="-128"/>
              </a:rPr>
              <a:t>企業債残高　</a:t>
            </a:r>
            <a:r>
              <a:rPr lang="en-US" altLang="ja-JP" sz="2400" dirty="0">
                <a:solidFill>
                  <a:srgbClr val="FF0000"/>
                </a:solidFill>
                <a:latin typeface="メイリオ" panose="020B0604030504040204" pitchFamily="50" charset="-128"/>
                <a:ea typeface="メイリオ" panose="020B0604030504040204" pitchFamily="50" charset="-128"/>
              </a:rPr>
              <a:t>126</a:t>
            </a:r>
            <a:r>
              <a:rPr lang="ja-JP" altLang="en-US" sz="2400" dirty="0">
                <a:solidFill>
                  <a:srgbClr val="FF0000"/>
                </a:solidFill>
                <a:latin typeface="メイリオ" panose="020B0604030504040204" pitchFamily="50" charset="-128"/>
                <a:ea typeface="メイリオ" panose="020B0604030504040204" pitchFamily="50" charset="-128"/>
              </a:rPr>
              <a:t>億円　</a:t>
            </a:r>
            <a:r>
              <a:rPr lang="ja-JP" altLang="en-US" sz="2400" dirty="0">
                <a:latin typeface="メイリオ" panose="020B0604030504040204" pitchFamily="50" charset="-128"/>
                <a:ea typeface="メイリオ" panose="020B0604030504040204" pitchFamily="50" charset="-128"/>
              </a:rPr>
              <a:t>⇒</a:t>
            </a:r>
            <a:r>
              <a:rPr lang="ja-JP" altLang="en-US" sz="2400" dirty="0">
                <a:solidFill>
                  <a:srgbClr val="0000FF"/>
                </a:solidFill>
                <a:latin typeface="メイリオ" panose="020B0604030504040204" pitchFamily="50" charset="-128"/>
                <a:ea typeface="メイリオ" panose="020B0604030504040204" pitchFamily="50" charset="-128"/>
              </a:rPr>
              <a:t>　</a:t>
            </a:r>
            <a:r>
              <a:rPr lang="en-US" altLang="ja-JP" sz="2400" dirty="0">
                <a:solidFill>
                  <a:srgbClr val="0000FF"/>
                </a:solidFill>
                <a:latin typeface="メイリオ" panose="020B0604030504040204" pitchFamily="50" charset="-128"/>
                <a:ea typeface="メイリオ" panose="020B0604030504040204" pitchFamily="50" charset="-128"/>
              </a:rPr>
              <a:t>105</a:t>
            </a:r>
            <a:r>
              <a:rPr lang="ja-JP" altLang="en-US" sz="2400" dirty="0">
                <a:solidFill>
                  <a:srgbClr val="0000FF"/>
                </a:solidFill>
                <a:latin typeface="メイリオ" panose="020B0604030504040204" pitchFamily="50" charset="-128"/>
                <a:ea typeface="メイリオ" panose="020B0604030504040204" pitchFamily="50" charset="-128"/>
              </a:rPr>
              <a:t>億円</a:t>
            </a:r>
          </a:p>
        </p:txBody>
      </p:sp>
      <p:sp>
        <p:nvSpPr>
          <p:cNvPr id="15" name="テキスト ボックス 14"/>
          <p:cNvSpPr txBox="1"/>
          <p:nvPr/>
        </p:nvSpPr>
        <p:spPr>
          <a:xfrm>
            <a:off x="2650389" y="2706940"/>
            <a:ext cx="2941266" cy="369332"/>
          </a:xfrm>
          <a:prstGeom prst="rect">
            <a:avLst/>
          </a:prstGeom>
          <a:noFill/>
        </p:spPr>
        <p:txBody>
          <a:bodyPr wrap="square" rtlCol="0">
            <a:spAutoFit/>
          </a:bodyPr>
          <a:lstStyle/>
          <a:p>
            <a:r>
              <a:rPr kumimoji="1" lang="en-US" altLang="ja-JP" dirty="0">
                <a:latin typeface="メイリオ" panose="020B0604030504040204" pitchFamily="50" charset="-128"/>
                <a:ea typeface="メイリオ" panose="020B0604030504040204" pitchFamily="50" charset="-128"/>
              </a:rPr>
              <a:t>2010</a:t>
            </a:r>
            <a:r>
              <a:rPr kumimoji="1" lang="ja-JP" altLang="en-US" dirty="0">
                <a:latin typeface="メイリオ" panose="020B0604030504040204" pitchFamily="50" charset="-128"/>
                <a:ea typeface="メイリオ" panose="020B0604030504040204" pitchFamily="50" charset="-128"/>
              </a:rPr>
              <a:t>年　　　　　</a:t>
            </a:r>
            <a:r>
              <a:rPr kumimoji="1" lang="en-US" altLang="ja-JP" dirty="0">
                <a:latin typeface="メイリオ" panose="020B0604030504040204" pitchFamily="50" charset="-128"/>
                <a:ea typeface="メイリオ" panose="020B0604030504040204" pitchFamily="50" charset="-128"/>
              </a:rPr>
              <a:t>201</a:t>
            </a:r>
            <a:r>
              <a:rPr lang="en-US" altLang="ja-JP" dirty="0">
                <a:latin typeface="メイリオ" panose="020B0604030504040204" pitchFamily="50" charset="-128"/>
                <a:ea typeface="メイリオ" panose="020B0604030504040204" pitchFamily="50" charset="-128"/>
              </a:rPr>
              <a:t>9</a:t>
            </a:r>
            <a:r>
              <a:rPr kumimoji="1" lang="ja-JP" altLang="en-US" dirty="0">
                <a:latin typeface="メイリオ" panose="020B0604030504040204" pitchFamily="50" charset="-128"/>
                <a:ea typeface="メイリオ" panose="020B0604030504040204" pitchFamily="50" charset="-128"/>
              </a:rPr>
              <a:t>年</a:t>
            </a:r>
          </a:p>
        </p:txBody>
      </p:sp>
      <p:sp>
        <p:nvSpPr>
          <p:cNvPr id="2" name="テキスト ボックス 1">
            <a:extLst>
              <a:ext uri="{FF2B5EF4-FFF2-40B4-BE49-F238E27FC236}">
                <a16:creationId xmlns:a16="http://schemas.microsoft.com/office/drawing/2014/main" id="{DDD74938-2F16-453E-813E-B64E5500892C}"/>
              </a:ext>
            </a:extLst>
          </p:cNvPr>
          <p:cNvSpPr txBox="1"/>
          <p:nvPr/>
        </p:nvSpPr>
        <p:spPr>
          <a:xfrm>
            <a:off x="317968" y="5233373"/>
            <a:ext cx="6017047" cy="523220"/>
          </a:xfrm>
          <a:prstGeom prst="rect">
            <a:avLst/>
          </a:prstGeom>
          <a:solidFill>
            <a:schemeClr val="accent4">
              <a:lumMod val="60000"/>
              <a:lumOff val="40000"/>
            </a:schemeClr>
          </a:solidFill>
        </p:spPr>
        <p:txBody>
          <a:bodyPr wrap="square" rtlCol="0">
            <a:spAutoFit/>
          </a:bodyPr>
          <a:lstStyle/>
          <a:p>
            <a:r>
              <a:rPr kumimoji="1" lang="ja-JP" altLang="en-US" sz="2800" b="1" dirty="0">
                <a:latin typeface="メイリオ" panose="020B0604030504040204" pitchFamily="50" charset="-128"/>
                <a:ea typeface="メイリオ" panose="020B0604030504040204" pitchFamily="50" charset="-128"/>
              </a:rPr>
              <a:t>ガスも発電事業も経営は良好です！</a:t>
            </a:r>
          </a:p>
        </p:txBody>
      </p:sp>
    </p:spTree>
    <p:extLst>
      <p:ext uri="{BB962C8B-B14F-4D97-AF65-F5344CB8AC3E}">
        <p14:creationId xmlns:p14="http://schemas.microsoft.com/office/powerpoint/2010/main" val="4117794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0D41F5-016B-489C-9B18-3BB6E969B4D6}"/>
              </a:ext>
            </a:extLst>
          </p:cNvPr>
          <p:cNvSpPr>
            <a:spLocks noGrp="1"/>
          </p:cNvSpPr>
          <p:nvPr>
            <p:ph type="title"/>
          </p:nvPr>
        </p:nvSpPr>
        <p:spPr/>
        <p:txBody>
          <a:bodyPr/>
          <a:lstStyle/>
          <a:p>
            <a:r>
              <a:rPr lang="ja-JP" altLang="en-US" b="1" dirty="0"/>
              <a:t>最低譲渡価格（評価額）について</a:t>
            </a:r>
            <a:endParaRPr kumimoji="1" lang="ja-JP" altLang="en-US" b="1" dirty="0"/>
          </a:p>
        </p:txBody>
      </p:sp>
      <p:sp>
        <p:nvSpPr>
          <p:cNvPr id="3" name="コンテンツ プレースホルダー 2">
            <a:extLst>
              <a:ext uri="{FF2B5EF4-FFF2-40B4-BE49-F238E27FC236}">
                <a16:creationId xmlns:a16="http://schemas.microsoft.com/office/drawing/2014/main" id="{A2F1B15E-D714-4A6B-829A-DF967EB50F86}"/>
              </a:ext>
            </a:extLst>
          </p:cNvPr>
          <p:cNvSpPr>
            <a:spLocks noGrp="1"/>
          </p:cNvSpPr>
          <p:nvPr>
            <p:ph idx="1"/>
          </p:nvPr>
        </p:nvSpPr>
        <p:spPr>
          <a:xfrm>
            <a:off x="417180" y="2045958"/>
            <a:ext cx="11516069" cy="4351338"/>
          </a:xfrm>
        </p:spPr>
        <p:txBody>
          <a:bodyPr>
            <a:normAutofit/>
          </a:bodyPr>
          <a:lstStyle/>
          <a:p>
            <a:pPr marL="0" indent="0">
              <a:lnSpc>
                <a:spcPts val="4000"/>
              </a:lnSpc>
              <a:buNone/>
            </a:pPr>
            <a:r>
              <a:rPr lang="en-US" altLang="ja-JP" sz="3800" b="0" i="0" dirty="0">
                <a:solidFill>
                  <a:srgbClr val="000000"/>
                </a:solidFill>
                <a:effectLst/>
                <a:latin typeface="ヒラギノ角ゴ Pro W3"/>
              </a:rPr>
              <a:t>2018</a:t>
            </a:r>
            <a:r>
              <a:rPr lang="ja-JP" altLang="en-US" sz="3800" b="0" i="0" dirty="0">
                <a:solidFill>
                  <a:srgbClr val="000000"/>
                </a:solidFill>
                <a:effectLst/>
                <a:latin typeface="ヒラギノ角ゴ Pro W3"/>
              </a:rPr>
              <a:t>年の調査報告書では、</a:t>
            </a:r>
            <a:endParaRPr lang="en-US" altLang="ja-JP" sz="3800" b="0" i="0" dirty="0">
              <a:solidFill>
                <a:srgbClr val="000000"/>
              </a:solidFill>
              <a:effectLst/>
              <a:latin typeface="ヒラギノ角ゴ Pro W3"/>
            </a:endParaRPr>
          </a:p>
          <a:p>
            <a:pPr marL="0" indent="0">
              <a:lnSpc>
                <a:spcPts val="4000"/>
              </a:lnSpc>
              <a:buNone/>
            </a:pPr>
            <a:endParaRPr lang="en-US" altLang="ja-JP" dirty="0">
              <a:solidFill>
                <a:srgbClr val="000000"/>
              </a:solidFill>
              <a:latin typeface="ヒラギノ角ゴ Pro W3"/>
            </a:endParaRPr>
          </a:p>
          <a:p>
            <a:pPr marL="0" indent="0">
              <a:lnSpc>
                <a:spcPts val="4000"/>
              </a:lnSpc>
              <a:buNone/>
            </a:pPr>
            <a:r>
              <a:rPr lang="ja-JP" altLang="en-US" b="0" i="0" u="sng" dirty="0">
                <a:solidFill>
                  <a:srgbClr val="000000"/>
                </a:solidFill>
                <a:effectLst/>
                <a:latin typeface="ヒラギノ角ゴ Pro W3"/>
              </a:rPr>
              <a:t>発電事業について</a:t>
            </a:r>
            <a:r>
              <a:rPr lang="ja-JP" altLang="en-US" b="0" i="0" dirty="0">
                <a:solidFill>
                  <a:srgbClr val="000000"/>
                </a:solidFill>
                <a:effectLst/>
                <a:latin typeface="ヒラギノ角ゴ Pro W3"/>
              </a:rPr>
              <a:t>「売電価格が現在よりも</a:t>
            </a:r>
            <a:r>
              <a:rPr lang="en-US" altLang="ja-JP" b="0" i="0" dirty="0">
                <a:solidFill>
                  <a:srgbClr val="000000"/>
                </a:solidFill>
                <a:effectLst/>
                <a:latin typeface="ヒラギノ角ゴ Pro W3"/>
              </a:rPr>
              <a:t>1.93</a:t>
            </a:r>
            <a:r>
              <a:rPr lang="ja-JP" altLang="en-US" b="0" i="0" dirty="0">
                <a:solidFill>
                  <a:srgbClr val="000000"/>
                </a:solidFill>
                <a:effectLst/>
                <a:latin typeface="ヒラギノ角ゴ Pro W3"/>
              </a:rPr>
              <a:t>円上がると</a:t>
            </a:r>
            <a:br>
              <a:rPr lang="en-US" altLang="ja-JP" b="0" i="0" dirty="0">
                <a:solidFill>
                  <a:srgbClr val="000000"/>
                </a:solidFill>
                <a:effectLst/>
                <a:latin typeface="ヒラギノ角ゴ Pro W3"/>
              </a:rPr>
            </a:br>
            <a:r>
              <a:rPr lang="ja-JP" altLang="en-US" sz="3500" b="1" i="0" dirty="0">
                <a:solidFill>
                  <a:srgbClr val="FF0000"/>
                </a:solidFill>
                <a:effectLst/>
                <a:latin typeface="ヒラギノ角ゴ Pro W3"/>
              </a:rPr>
              <a:t>純利益が</a:t>
            </a:r>
            <a:r>
              <a:rPr lang="ja-JP" altLang="en-US" sz="3500" b="1" dirty="0">
                <a:solidFill>
                  <a:srgbClr val="FF0000"/>
                </a:solidFill>
                <a:latin typeface="ヒラギノ角ゴ Pro W3"/>
              </a:rPr>
              <a:t>２</a:t>
            </a:r>
            <a:r>
              <a:rPr lang="ja-JP" altLang="en-US" sz="3500" b="1" i="0" dirty="0">
                <a:solidFill>
                  <a:srgbClr val="FF0000"/>
                </a:solidFill>
                <a:effectLst/>
                <a:latin typeface="ヒラギノ角ゴ Pro W3"/>
              </a:rPr>
              <a:t>倍</a:t>
            </a:r>
            <a:r>
              <a:rPr lang="ja-JP" altLang="en-US" b="0" i="0" dirty="0">
                <a:solidFill>
                  <a:srgbClr val="000000"/>
                </a:solidFill>
                <a:effectLst/>
                <a:latin typeface="ヒラギノ角ゴ Pro W3"/>
              </a:rPr>
              <a:t>以上になっている」</a:t>
            </a:r>
            <a:endParaRPr lang="en-US" altLang="ja-JP" b="0" i="0" dirty="0">
              <a:solidFill>
                <a:srgbClr val="000000"/>
              </a:solidFill>
              <a:effectLst/>
              <a:latin typeface="ヒラギノ角ゴ Pro W3"/>
            </a:endParaRPr>
          </a:p>
          <a:p>
            <a:pPr marL="0" indent="0">
              <a:lnSpc>
                <a:spcPts val="4000"/>
              </a:lnSpc>
              <a:buNone/>
            </a:pPr>
            <a:endParaRPr lang="en-US" altLang="ja-JP" dirty="0">
              <a:solidFill>
                <a:srgbClr val="000000"/>
              </a:solidFill>
              <a:latin typeface="ヒラギノ角ゴ Pro W3"/>
            </a:endParaRPr>
          </a:p>
          <a:p>
            <a:pPr marL="0" indent="0">
              <a:lnSpc>
                <a:spcPts val="4000"/>
              </a:lnSpc>
              <a:buNone/>
            </a:pPr>
            <a:r>
              <a:rPr lang="ja-JP" altLang="en-US" b="0" i="0" dirty="0">
                <a:solidFill>
                  <a:srgbClr val="000000"/>
                </a:solidFill>
                <a:effectLst/>
                <a:latin typeface="ヒラギノ角ゴ Pro W3"/>
              </a:rPr>
              <a:t>「他の公営の入札価格や非化石価値を考慮した場合、</a:t>
            </a:r>
            <a:r>
              <a:rPr lang="ja-JP" altLang="en-US" b="0" i="0" u="sng" dirty="0">
                <a:solidFill>
                  <a:srgbClr val="000000"/>
                </a:solidFill>
                <a:effectLst/>
                <a:latin typeface="ヒラギノ角ゴ Pro W3"/>
              </a:rPr>
              <a:t>金沢市発電事業</a:t>
            </a:r>
            <a:r>
              <a:rPr lang="ja-JP" altLang="en-US" b="0" i="0" dirty="0">
                <a:solidFill>
                  <a:srgbClr val="000000"/>
                </a:solidFill>
                <a:effectLst/>
                <a:latin typeface="ヒラギノ角ゴ Pro W3"/>
              </a:rPr>
              <a:t>の事業価値評価が</a:t>
            </a:r>
            <a:r>
              <a:rPr lang="en-US" altLang="ja-JP" sz="4800" b="0" i="0" dirty="0">
                <a:solidFill>
                  <a:srgbClr val="FF0000"/>
                </a:solidFill>
                <a:effectLst/>
                <a:latin typeface="ヒラギノ角ゴ Pro W3"/>
              </a:rPr>
              <a:t>472</a:t>
            </a:r>
            <a:r>
              <a:rPr lang="ja-JP" altLang="en-US" sz="4800" b="0" i="0" dirty="0">
                <a:solidFill>
                  <a:srgbClr val="FF0000"/>
                </a:solidFill>
                <a:effectLst/>
                <a:latin typeface="ヒラギノ角ゴ Pro W3"/>
              </a:rPr>
              <a:t>億円から</a:t>
            </a:r>
            <a:r>
              <a:rPr lang="en-US" altLang="ja-JP" sz="4800" b="0" i="0" dirty="0">
                <a:solidFill>
                  <a:srgbClr val="FF0000"/>
                </a:solidFill>
                <a:effectLst/>
                <a:latin typeface="ヒラギノ角ゴ Pro W3"/>
              </a:rPr>
              <a:t>1098</a:t>
            </a:r>
            <a:r>
              <a:rPr lang="ja-JP" altLang="en-US" sz="4800" b="0" i="0" dirty="0">
                <a:solidFill>
                  <a:srgbClr val="FF0000"/>
                </a:solidFill>
                <a:effectLst/>
                <a:latin typeface="ヒラギノ角ゴ Pro W3"/>
              </a:rPr>
              <a:t>億円</a:t>
            </a:r>
            <a:r>
              <a:rPr lang="ja-JP" altLang="en-US" b="0" i="0" dirty="0">
                <a:solidFill>
                  <a:srgbClr val="000000"/>
                </a:solidFill>
                <a:effectLst/>
                <a:latin typeface="ヒラギノ角ゴ Pro W3"/>
              </a:rPr>
              <a:t>」との記載</a:t>
            </a:r>
            <a:endParaRPr kumimoji="1" lang="ja-JP" altLang="en-US" dirty="0"/>
          </a:p>
        </p:txBody>
      </p:sp>
    </p:spTree>
    <p:extLst>
      <p:ext uri="{BB962C8B-B14F-4D97-AF65-F5344CB8AC3E}">
        <p14:creationId xmlns:p14="http://schemas.microsoft.com/office/powerpoint/2010/main" val="125560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923894" y="517525"/>
            <a:ext cx="10490866" cy="1325563"/>
          </a:xfrm>
        </p:spPr>
        <p:txBody>
          <a:bodyPr>
            <a:noAutofit/>
          </a:bodyPr>
          <a:lstStyle/>
          <a:p>
            <a:r>
              <a:rPr kumimoji="1" lang="ja-JP" altLang="en-US" sz="6000" b="1" dirty="0">
                <a:latin typeface="メイリオ" panose="020B0604030504040204" pitchFamily="50" charset="-128"/>
                <a:ea typeface="メイリオ" panose="020B0604030504040204" pitchFamily="50" charset="-128"/>
              </a:rPr>
              <a:t>どうしたら</a:t>
            </a:r>
            <a:r>
              <a:rPr kumimoji="1" lang="ja-JP" altLang="en-US" sz="6000" b="1" dirty="0">
                <a:solidFill>
                  <a:srgbClr val="FF0000"/>
                </a:solidFill>
                <a:latin typeface="メイリオ" panose="020B0604030504040204" pitchFamily="50" charset="-128"/>
                <a:ea typeface="メイリオ" panose="020B0604030504040204" pitchFamily="50" charset="-128"/>
              </a:rPr>
              <a:t>ストップ</a:t>
            </a:r>
            <a:r>
              <a:rPr kumimoji="1" lang="ja-JP" altLang="en-US" sz="6000" b="1" dirty="0">
                <a:latin typeface="メイリオ" panose="020B0604030504040204" pitchFamily="50" charset="-128"/>
                <a:ea typeface="メイリオ" panose="020B0604030504040204" pitchFamily="50" charset="-128"/>
              </a:rPr>
              <a:t>できるか</a:t>
            </a:r>
          </a:p>
        </p:txBody>
      </p:sp>
      <p:sp>
        <p:nvSpPr>
          <p:cNvPr id="9" name="タイトル 1"/>
          <p:cNvSpPr txBox="1">
            <a:spLocks/>
          </p:cNvSpPr>
          <p:nvPr/>
        </p:nvSpPr>
        <p:spPr>
          <a:xfrm>
            <a:off x="923893" y="1691640"/>
            <a:ext cx="5009839" cy="4465144"/>
          </a:xfrm>
          <a:prstGeom prst="rect">
            <a:avLst/>
          </a:prstGeom>
          <a:ln w="28575">
            <a:solidFill>
              <a:srgbClr val="0000FF"/>
            </a:solidFill>
          </a:ln>
        </p:spPr>
        <p:txBody>
          <a:bodyPr vert="horz"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4800" b="1" dirty="0">
                <a:solidFill>
                  <a:srgbClr val="0000FF"/>
                </a:solidFill>
                <a:latin typeface="メイリオ" panose="020B0604030504040204" pitchFamily="50" charset="-128"/>
                <a:ea typeface="メイリオ" panose="020B0604030504040204" pitchFamily="50" charset="-128"/>
              </a:rPr>
              <a:t>議会</a:t>
            </a:r>
          </a:p>
          <a:p>
            <a:pPr>
              <a:lnSpc>
                <a:spcPct val="150000"/>
              </a:lnSpc>
            </a:pPr>
            <a:r>
              <a:rPr lang="ja-JP" altLang="en-US" sz="3200" b="1" dirty="0">
                <a:latin typeface="メイリオ" panose="020B0604030504040204" pitchFamily="50" charset="-128"/>
                <a:ea typeface="メイリオ" panose="020B0604030504040204" pitchFamily="50" charset="-128"/>
              </a:rPr>
              <a:t>・「ガス・発電事業民営化特別委員会」が設置された　</a:t>
            </a:r>
            <a:endParaRPr lang="en-US" altLang="ja-JP" sz="3200" b="1" dirty="0">
              <a:latin typeface="メイリオ" panose="020B0604030504040204" pitchFamily="50" charset="-128"/>
              <a:ea typeface="メイリオ" panose="020B0604030504040204" pitchFamily="50" charset="-128"/>
            </a:endParaRPr>
          </a:p>
          <a:p>
            <a:pPr>
              <a:lnSpc>
                <a:spcPct val="150000"/>
              </a:lnSpc>
            </a:pPr>
            <a:r>
              <a:rPr lang="ja-JP" altLang="en-US" sz="3200" b="1" dirty="0">
                <a:latin typeface="メイリオ" panose="020B0604030504040204" pitchFamily="50" charset="-128"/>
                <a:ea typeface="メイリオ" panose="020B0604030504040204" pitchFamily="50" charset="-128"/>
              </a:rPr>
              <a:t>→内容を明らかにし、問題点を</a:t>
            </a:r>
            <a:r>
              <a:rPr lang="ja-JP" altLang="en-US" sz="3200" b="1">
                <a:latin typeface="メイリオ" panose="020B0604030504040204" pitchFamily="50" charset="-128"/>
                <a:ea typeface="メイリオ" panose="020B0604030504040204" pitchFamily="50" charset="-128"/>
              </a:rPr>
              <a:t>追求する！</a:t>
            </a:r>
            <a:endParaRPr lang="en-US" altLang="ja-JP" sz="3200" b="1" dirty="0">
              <a:latin typeface="メイリオ" panose="020B0604030504040204" pitchFamily="50" charset="-128"/>
              <a:ea typeface="メイリオ" panose="020B0604030504040204" pitchFamily="50" charset="-128"/>
            </a:endParaRPr>
          </a:p>
          <a:p>
            <a:pPr>
              <a:lnSpc>
                <a:spcPct val="150000"/>
              </a:lnSpc>
            </a:pPr>
            <a:r>
              <a:rPr lang="ja-JP" altLang="en-US" sz="3200" b="1" dirty="0">
                <a:latin typeface="メイリオ" panose="020B0604030504040204" pitchFamily="50" charset="-128"/>
                <a:ea typeface="メイリオ" panose="020B0604030504040204" pitchFamily="50" charset="-128"/>
              </a:rPr>
              <a:t>・条例改正では、</a:t>
            </a:r>
            <a:r>
              <a:rPr lang="ja-JP" altLang="en-US" sz="3200" b="1" dirty="0">
                <a:solidFill>
                  <a:srgbClr val="FF0000"/>
                </a:solidFill>
                <a:latin typeface="メイリオ" panose="020B0604030504040204" pitchFamily="50" charset="-128"/>
                <a:ea typeface="メイリオ" panose="020B0604030504040204" pitchFamily="50" charset="-128"/>
              </a:rPr>
              <a:t>議員２</a:t>
            </a:r>
            <a:r>
              <a:rPr lang="en-US" altLang="ja-JP" sz="3200" b="1" dirty="0">
                <a:solidFill>
                  <a:srgbClr val="FF0000"/>
                </a:solidFill>
                <a:latin typeface="メイリオ" panose="020B0604030504040204" pitchFamily="50" charset="-128"/>
                <a:ea typeface="メイリオ" panose="020B0604030504040204" pitchFamily="50" charset="-128"/>
              </a:rPr>
              <a:t>/</a:t>
            </a:r>
            <a:r>
              <a:rPr lang="ja-JP" altLang="en-US" sz="3200" b="1" dirty="0">
                <a:solidFill>
                  <a:srgbClr val="FF0000"/>
                </a:solidFill>
                <a:latin typeface="メイリオ" panose="020B0604030504040204" pitchFamily="50" charset="-128"/>
                <a:ea typeface="メイリオ" panose="020B0604030504040204" pitchFamily="50" charset="-128"/>
              </a:rPr>
              <a:t>３の賛成が必要！</a:t>
            </a:r>
          </a:p>
        </p:txBody>
      </p:sp>
      <p:sp>
        <p:nvSpPr>
          <p:cNvPr id="10" name="タイトル 1"/>
          <p:cNvSpPr txBox="1">
            <a:spLocks/>
          </p:cNvSpPr>
          <p:nvPr/>
        </p:nvSpPr>
        <p:spPr>
          <a:xfrm>
            <a:off x="6575582" y="1691640"/>
            <a:ext cx="5067777" cy="4400347"/>
          </a:xfrm>
          <a:prstGeom prst="rect">
            <a:avLst/>
          </a:prstGeom>
          <a:ln w="28575">
            <a:solidFill>
              <a:srgbClr val="0000FF"/>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4800" b="1" dirty="0">
                <a:solidFill>
                  <a:srgbClr val="0000FF"/>
                </a:solidFill>
                <a:latin typeface="メイリオ" panose="020B0604030504040204" pitchFamily="50" charset="-128"/>
                <a:ea typeface="メイリオ" panose="020B0604030504040204" pitchFamily="50" charset="-128"/>
              </a:rPr>
              <a:t>世論を広げる</a:t>
            </a:r>
          </a:p>
          <a:p>
            <a:pPr>
              <a:lnSpc>
                <a:spcPct val="150000"/>
              </a:lnSpc>
            </a:pPr>
            <a:r>
              <a:rPr lang="ja-JP" altLang="en-US" sz="3200" b="1" dirty="0">
                <a:latin typeface="メイリオ" panose="020B0604030504040204" pitchFamily="50" charset="-128"/>
                <a:ea typeface="メイリオ" panose="020B0604030504040204" pitchFamily="50" charset="-128"/>
              </a:rPr>
              <a:t>・署名運動</a:t>
            </a:r>
            <a:endParaRPr lang="en-US" altLang="ja-JP" sz="3200" b="1" dirty="0">
              <a:latin typeface="メイリオ" panose="020B0604030504040204" pitchFamily="50" charset="-128"/>
              <a:ea typeface="メイリオ" panose="020B0604030504040204" pitchFamily="50" charset="-128"/>
            </a:endParaRPr>
          </a:p>
          <a:p>
            <a:pPr>
              <a:lnSpc>
                <a:spcPct val="150000"/>
              </a:lnSpc>
            </a:pPr>
            <a:r>
              <a:rPr lang="ja-JP" altLang="en-US" sz="3200" b="1" dirty="0">
                <a:latin typeface="メイリオ" panose="020B0604030504040204" pitchFamily="50" charset="-128"/>
                <a:ea typeface="メイリオ" panose="020B0604030504040204" pitchFamily="50" charset="-128"/>
              </a:rPr>
              <a:t>・議会傍聴</a:t>
            </a:r>
          </a:p>
          <a:p>
            <a:pPr>
              <a:lnSpc>
                <a:spcPct val="150000"/>
              </a:lnSpc>
            </a:pPr>
            <a:r>
              <a:rPr lang="ja-JP" altLang="en-US" sz="3200" b="1" dirty="0">
                <a:latin typeface="メイリオ" panose="020B0604030504040204" pitchFamily="50" charset="-128"/>
                <a:ea typeface="メイリオ" panose="020B0604030504040204" pitchFamily="50" charset="-128"/>
              </a:rPr>
              <a:t>・監査請求・住民訴訟</a:t>
            </a:r>
          </a:p>
          <a:p>
            <a:pPr>
              <a:lnSpc>
                <a:spcPct val="150000"/>
              </a:lnSpc>
            </a:pPr>
            <a:r>
              <a:rPr lang="ja-JP" altLang="en-US" sz="3200" b="1" dirty="0">
                <a:latin typeface="メイリオ" panose="020B0604030504040204" pitchFamily="50" charset="-128"/>
                <a:ea typeface="メイリオ" panose="020B0604030504040204" pitchFamily="50" charset="-128"/>
              </a:rPr>
              <a:t>・申し入れなど</a:t>
            </a:r>
          </a:p>
        </p:txBody>
      </p:sp>
    </p:spTree>
    <p:extLst>
      <p:ext uri="{BB962C8B-B14F-4D97-AF65-F5344CB8AC3E}">
        <p14:creationId xmlns:p14="http://schemas.microsoft.com/office/powerpoint/2010/main" val="3341644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6D2BA8-4076-49C6-9E79-CE794A60C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818" y="0"/>
            <a:ext cx="4848363" cy="6858000"/>
          </a:xfrm>
          <a:prstGeom prst="rect">
            <a:avLst/>
          </a:prstGeom>
        </p:spPr>
      </p:pic>
    </p:spTree>
    <p:extLst>
      <p:ext uri="{BB962C8B-B14F-4D97-AF65-F5344CB8AC3E}">
        <p14:creationId xmlns:p14="http://schemas.microsoft.com/office/powerpoint/2010/main" val="165118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6887" y="1539240"/>
            <a:ext cx="7264839" cy="5137383"/>
          </a:xfrm>
        </p:spPr>
      </p:pic>
      <p:sp>
        <p:nvSpPr>
          <p:cNvPr id="2" name="正方形/長方形 1">
            <a:extLst>
              <a:ext uri="{FF2B5EF4-FFF2-40B4-BE49-F238E27FC236}">
                <a16:creationId xmlns:a16="http://schemas.microsoft.com/office/drawing/2014/main" id="{141F1C06-B9EB-4CE2-81CB-C829351D325D}"/>
              </a:ext>
            </a:extLst>
          </p:cNvPr>
          <p:cNvSpPr/>
          <p:nvPr/>
        </p:nvSpPr>
        <p:spPr>
          <a:xfrm>
            <a:off x="1213247" y="465542"/>
            <a:ext cx="8494633" cy="923330"/>
          </a:xfrm>
          <a:prstGeom prst="rect">
            <a:avLst/>
          </a:prstGeom>
          <a:noFill/>
        </p:spPr>
        <p:txBody>
          <a:bodyPr wrap="none" lIns="91440" tIns="45720" rIns="91440" bIns="45720">
            <a:spAutoFit/>
          </a:bodyPr>
          <a:lstStyle/>
          <a:p>
            <a:pPr algn="ctr"/>
            <a:r>
              <a:rPr lang="ja-JP" alt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メイリオ" panose="020B0604030504040204" pitchFamily="50" charset="-128"/>
                <a:ea typeface="メイリオ" panose="020B0604030504040204" pitchFamily="50" charset="-128"/>
              </a:rPr>
              <a:t>全国で唯一　市営の発電所</a:t>
            </a:r>
          </a:p>
        </p:txBody>
      </p:sp>
      <p:sp>
        <p:nvSpPr>
          <p:cNvPr id="3" name="テキスト ボックス 2">
            <a:extLst>
              <a:ext uri="{FF2B5EF4-FFF2-40B4-BE49-F238E27FC236}">
                <a16:creationId xmlns:a16="http://schemas.microsoft.com/office/drawing/2014/main" id="{6BA15DD4-4F9F-4627-A9DF-5FD1C0538CB5}"/>
              </a:ext>
            </a:extLst>
          </p:cNvPr>
          <p:cNvSpPr txBox="1"/>
          <p:nvPr/>
        </p:nvSpPr>
        <p:spPr>
          <a:xfrm>
            <a:off x="7543800" y="1762906"/>
            <a:ext cx="4328160" cy="3847207"/>
          </a:xfrm>
          <a:prstGeom prst="rect">
            <a:avLst/>
          </a:prstGeom>
          <a:noFill/>
        </p:spPr>
        <p:txBody>
          <a:bodyPr wrap="square" rtlCol="0">
            <a:spAutoFit/>
          </a:bodyPr>
          <a:lstStyle/>
          <a:p>
            <a:r>
              <a:rPr lang="ja-JP" altLang="en-US" sz="3600" b="1" dirty="0">
                <a:latin typeface="メイリオ" panose="020B0604030504040204" pitchFamily="50" charset="-128"/>
                <a:ea typeface="メイリオ" panose="020B0604030504040204" pitchFamily="50" charset="-128"/>
              </a:rPr>
              <a:t>民間に譲渡する計画の発電所</a:t>
            </a:r>
            <a:endParaRPr lang="en-US" altLang="ja-JP" sz="3600" b="1" dirty="0">
              <a:latin typeface="メイリオ" panose="020B0604030504040204" pitchFamily="50" charset="-128"/>
              <a:ea typeface="メイリオ" panose="020B0604030504040204" pitchFamily="50" charset="-128"/>
            </a:endParaRPr>
          </a:p>
          <a:p>
            <a:endParaRPr lang="en-US" altLang="ja-JP" sz="3600" b="1" dirty="0">
              <a:latin typeface="メイリオ" panose="020B0604030504040204" pitchFamily="50" charset="-128"/>
              <a:ea typeface="メイリオ" panose="020B0604030504040204" pitchFamily="50" charset="-128"/>
            </a:endParaRPr>
          </a:p>
          <a:p>
            <a:r>
              <a:rPr kumimoji="1" lang="ja-JP" altLang="en-US" sz="3600" b="1" dirty="0">
                <a:latin typeface="メイリオ" panose="020B0604030504040204" pitchFamily="50" charset="-128"/>
                <a:ea typeface="メイリオ" panose="020B0604030504040204" pitchFamily="50" charset="-128"/>
              </a:rPr>
              <a:t>その下流には浄水場＝市民の水源がある</a:t>
            </a:r>
            <a:endParaRPr kumimoji="1" lang="en-US" altLang="ja-JP" sz="3600" b="1" dirty="0">
              <a:latin typeface="メイリオ" panose="020B0604030504040204" pitchFamily="50" charset="-128"/>
              <a:ea typeface="メイリオ" panose="020B0604030504040204" pitchFamily="50" charset="-128"/>
            </a:endParaRPr>
          </a:p>
          <a:p>
            <a:endParaRPr lang="en-US" altLang="ja-JP" sz="3600" b="1" dirty="0">
              <a:latin typeface="メイリオ" panose="020B0604030504040204" pitchFamily="50" charset="-128"/>
              <a:ea typeface="メイリオ" panose="020B0604030504040204" pitchFamily="50" charset="-128"/>
            </a:endParaRPr>
          </a:p>
          <a:p>
            <a:r>
              <a:rPr kumimoji="1" lang="ja-JP" altLang="en-US" sz="2800" b="1" dirty="0">
                <a:latin typeface="メイリオ" panose="020B0604030504040204" pitchFamily="50" charset="-128"/>
                <a:ea typeface="メイリオ" panose="020B0604030504040204" pitchFamily="50" charset="-128"/>
              </a:rPr>
              <a:t>水利権はどうなる？</a:t>
            </a:r>
          </a:p>
        </p:txBody>
      </p:sp>
    </p:spTree>
    <p:extLst>
      <p:ext uri="{BB962C8B-B14F-4D97-AF65-F5344CB8AC3E}">
        <p14:creationId xmlns:p14="http://schemas.microsoft.com/office/powerpoint/2010/main" val="357192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EEDD6FB-63A0-471A-ABC2-AF922174E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1419992"/>
            <a:ext cx="6857999" cy="9697985"/>
          </a:xfrm>
          <a:prstGeom prst="rect">
            <a:avLst/>
          </a:prstGeom>
        </p:spPr>
      </p:pic>
    </p:spTree>
    <p:extLst>
      <p:ext uri="{BB962C8B-B14F-4D97-AF65-F5344CB8AC3E}">
        <p14:creationId xmlns:p14="http://schemas.microsoft.com/office/powerpoint/2010/main" val="107200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629735D-94C9-41BA-81A0-97DE02194147}"/>
              </a:ext>
            </a:extLst>
          </p:cNvPr>
          <p:cNvSpPr>
            <a:spLocks noGrp="1"/>
          </p:cNvSpPr>
          <p:nvPr>
            <p:ph type="title"/>
          </p:nvPr>
        </p:nvSpPr>
        <p:spPr>
          <a:xfrm>
            <a:off x="98677" y="358547"/>
            <a:ext cx="12189806" cy="6259341"/>
          </a:xfrm>
        </p:spPr>
        <p:txBody>
          <a:bodyPr>
            <a:noAutofit/>
          </a:bodyPr>
          <a:lstStyle/>
          <a:p>
            <a:pPr>
              <a:lnSpc>
                <a:spcPts val="2300"/>
              </a:lnSpc>
            </a:pPr>
            <a:r>
              <a:rPr lang="ja-JP" altLang="en-US" sz="1800" b="1" dirty="0"/>
              <a:t>２０１５年　</a:t>
            </a:r>
            <a:r>
              <a:rPr lang="en-US" altLang="ja-JP" sz="1800" b="1" dirty="0"/>
              <a:t>11</a:t>
            </a:r>
            <a:r>
              <a:rPr lang="ja-JP" altLang="en-US" sz="1800" b="1" dirty="0"/>
              <a:t>月　ガスショールームを移転新築オープン（７億円）</a:t>
            </a:r>
            <a:br>
              <a:rPr lang="en-US" altLang="ja-JP" sz="1800" b="1" dirty="0"/>
            </a:br>
            <a:r>
              <a:rPr lang="ja-JP" altLang="en-US" sz="1800" b="1" dirty="0"/>
              <a:t>２０１６年　３月　「企業局経営戦略」策定　</a:t>
            </a:r>
            <a:r>
              <a:rPr lang="ja-JP" altLang="en-US" sz="1800" b="1" u="sng" dirty="0"/>
              <a:t>民営化についての記載はなし　　</a:t>
            </a:r>
            <a:br>
              <a:rPr lang="en-US" altLang="ja-JP" sz="1800" b="1" dirty="0"/>
            </a:br>
            <a:r>
              <a:rPr lang="ja-JP" altLang="en-US" sz="1800" b="1" dirty="0"/>
              <a:t>２０１８年</a:t>
            </a:r>
            <a:r>
              <a:rPr lang="ja-JP" altLang="en-US" sz="1800" b="1" dirty="0">
                <a:solidFill>
                  <a:srgbClr val="FF0000"/>
                </a:solidFill>
              </a:rPr>
              <a:t>　３月　市長「ガス事業・発電事業について経営形態等、研究する」</a:t>
            </a:r>
            <a:r>
              <a:rPr lang="ja-JP" altLang="en-US" sz="1800" b="1" dirty="0">
                <a:solidFill>
                  <a:srgbClr val="7030A0"/>
                </a:solidFill>
              </a:rPr>
              <a:t>　→ＰＷＣに調査依頼</a:t>
            </a:r>
            <a:br>
              <a:rPr lang="en-US" altLang="ja-JP" sz="1800" b="1" dirty="0"/>
            </a:br>
            <a:r>
              <a:rPr lang="ja-JP" altLang="en-US" sz="1800" b="1" dirty="0"/>
              <a:t>　　　　　　</a:t>
            </a:r>
            <a:r>
              <a:rPr lang="en-US" altLang="ja-JP" sz="1800" b="1" dirty="0">
                <a:solidFill>
                  <a:srgbClr val="7030A0"/>
                </a:solidFill>
              </a:rPr>
              <a:t>11</a:t>
            </a:r>
            <a:r>
              <a:rPr lang="ja-JP" altLang="en-US" sz="1800" b="1" dirty="0">
                <a:solidFill>
                  <a:srgbClr val="7030A0"/>
                </a:solidFill>
              </a:rPr>
              <a:t>月　ＰＷＣが最終報告資料</a:t>
            </a:r>
            <a:br>
              <a:rPr lang="en-US" altLang="ja-JP" sz="1800" b="1" dirty="0"/>
            </a:br>
            <a:r>
              <a:rPr lang="ja-JP" altLang="en-US" sz="1800" b="1" dirty="0"/>
              <a:t>２０１９年</a:t>
            </a:r>
            <a:r>
              <a:rPr lang="ja-JP" altLang="en-US" sz="1800" b="1" dirty="0">
                <a:solidFill>
                  <a:srgbClr val="FF0000"/>
                </a:solidFill>
              </a:rPr>
              <a:t>　３月　あり方検討委員会の設置を発表　</a:t>
            </a:r>
            <a:r>
              <a:rPr lang="ja-JP" altLang="en-US" sz="1800" b="1" dirty="0">
                <a:solidFill>
                  <a:srgbClr val="7030A0"/>
                </a:solidFill>
              </a:rPr>
              <a:t>→ＰＷＣにあり方検討会支援業務委託</a:t>
            </a:r>
            <a:br>
              <a:rPr lang="en-US" altLang="ja-JP" sz="1800" b="1" dirty="0">
                <a:solidFill>
                  <a:srgbClr val="7030A0"/>
                </a:solidFill>
              </a:rPr>
            </a:br>
            <a:r>
              <a:rPr lang="ja-JP" altLang="en-US" sz="1800" b="1" dirty="0">
                <a:solidFill>
                  <a:srgbClr val="7030A0"/>
                </a:solidFill>
              </a:rPr>
              <a:t>　　　　　</a:t>
            </a:r>
            <a:r>
              <a:rPr lang="ja-JP" altLang="en-US" sz="1800" b="1" dirty="0"/>
              <a:t>　</a:t>
            </a:r>
            <a:r>
              <a:rPr lang="ja-JP" altLang="en-US" sz="1400" b="1" dirty="0"/>
              <a:t>６月、７月、８月、９月の４回実施</a:t>
            </a:r>
            <a:br>
              <a:rPr lang="en-US" altLang="ja-JP" sz="1800" b="1" dirty="0"/>
            </a:br>
            <a:r>
              <a:rPr lang="ja-JP" altLang="en-US" sz="1800" b="1" dirty="0"/>
              <a:t>　　　　　</a:t>
            </a:r>
            <a:r>
              <a:rPr lang="ja-JP" altLang="en-US" sz="1800" b="1" dirty="0">
                <a:solidFill>
                  <a:srgbClr val="FF0000"/>
                </a:solidFill>
              </a:rPr>
              <a:t>　</a:t>
            </a:r>
            <a:r>
              <a:rPr lang="en-US" altLang="ja-JP" sz="1800" b="1" dirty="0">
                <a:solidFill>
                  <a:srgbClr val="FF0000"/>
                </a:solidFill>
              </a:rPr>
              <a:t>10</a:t>
            </a:r>
            <a:r>
              <a:rPr lang="ja-JP" altLang="en-US" sz="1800" b="1" dirty="0">
                <a:solidFill>
                  <a:srgbClr val="FF0000"/>
                </a:solidFill>
              </a:rPr>
              <a:t>月　あり方検討委員会の答申「両事業併せ　株式会社に事業譲渡することが適当」</a:t>
            </a:r>
            <a:br>
              <a:rPr lang="en-US" altLang="ja-JP" sz="1800" b="1" dirty="0">
                <a:solidFill>
                  <a:srgbClr val="FF0000"/>
                </a:solidFill>
              </a:rPr>
            </a:br>
            <a:r>
              <a:rPr lang="ja-JP" altLang="en-US" sz="1800" b="1" dirty="0">
                <a:solidFill>
                  <a:srgbClr val="FF0000"/>
                </a:solidFill>
              </a:rPr>
              <a:t>　　　　　</a:t>
            </a:r>
            <a:r>
              <a:rPr lang="ja-JP" altLang="en-US" sz="1800" b="1" dirty="0"/>
              <a:t>　</a:t>
            </a:r>
            <a:r>
              <a:rPr lang="en-US" altLang="ja-JP" sz="1800" b="1" dirty="0"/>
              <a:t>11</a:t>
            </a:r>
            <a:r>
              <a:rPr lang="ja-JP" altLang="en-US" sz="1800" b="1" dirty="0"/>
              <a:t>月～</a:t>
            </a:r>
            <a:r>
              <a:rPr lang="en-US" altLang="ja-JP" sz="1800" b="1" dirty="0"/>
              <a:t>12</a:t>
            </a:r>
            <a:r>
              <a:rPr lang="ja-JP" altLang="en-US" sz="1800" b="1" dirty="0"/>
              <a:t>月　パブリックコメント実施　　　　</a:t>
            </a:r>
            <a:br>
              <a:rPr lang="en-US" altLang="ja-JP" sz="1800" b="1" dirty="0"/>
            </a:br>
            <a:r>
              <a:rPr lang="ja-JP" altLang="en-US" sz="1800" b="1" dirty="0"/>
              <a:t>２０２０年　</a:t>
            </a:r>
            <a:r>
              <a:rPr lang="ja-JP" altLang="en-US" sz="1800" b="1" dirty="0">
                <a:solidFill>
                  <a:srgbClr val="7030A0"/>
                </a:solidFill>
              </a:rPr>
              <a:t>２月　ＰＷＣが最終報告書</a:t>
            </a:r>
            <a:br>
              <a:rPr lang="en-US" altLang="ja-JP" sz="1800" b="1" dirty="0"/>
            </a:br>
            <a:r>
              <a:rPr lang="ja-JP" altLang="en-US" sz="1800" b="1" dirty="0"/>
              <a:t>　　　　　</a:t>
            </a:r>
            <a:r>
              <a:rPr lang="ja-JP" altLang="en-US" sz="1800" b="1" dirty="0">
                <a:solidFill>
                  <a:srgbClr val="FF0000"/>
                </a:solidFill>
              </a:rPr>
              <a:t>　３月</a:t>
            </a:r>
            <a:r>
              <a:rPr lang="en-US" altLang="ja-JP" sz="1800" b="1" dirty="0">
                <a:solidFill>
                  <a:srgbClr val="FF0000"/>
                </a:solidFill>
              </a:rPr>
              <a:t> </a:t>
            </a:r>
            <a:r>
              <a:rPr lang="ja-JP" altLang="en-US" sz="1800" b="1" dirty="0">
                <a:solidFill>
                  <a:srgbClr val="FF0000"/>
                </a:solidFill>
              </a:rPr>
              <a:t>「金沢市ガス事業・発電事業譲渡基本方針」が示される</a:t>
            </a:r>
            <a:r>
              <a:rPr lang="ja-JP" altLang="en-US" sz="1800" b="1" dirty="0">
                <a:solidFill>
                  <a:srgbClr val="7030A0"/>
                </a:solidFill>
              </a:rPr>
              <a:t>→ＰＷＣに事業譲渡アドバイザリー業務委託</a:t>
            </a:r>
            <a:br>
              <a:rPr lang="en-US" altLang="ja-JP" sz="1800" b="1" dirty="0">
                <a:solidFill>
                  <a:srgbClr val="7030A0"/>
                </a:solidFill>
              </a:rPr>
            </a:br>
            <a:r>
              <a:rPr lang="ja-JP" altLang="en-US" sz="1800" b="1" dirty="0"/>
              <a:t>　　　　　　</a:t>
            </a:r>
            <a:r>
              <a:rPr lang="ja-JP" altLang="en-US" sz="1400" b="1" dirty="0"/>
              <a:t>７月　第１回譲渡先選定委員会　　８月　第２回譲渡先選定委員会</a:t>
            </a:r>
            <a:br>
              <a:rPr lang="en-US" altLang="ja-JP" sz="1400" b="1" dirty="0"/>
            </a:br>
            <a:r>
              <a:rPr lang="ja-JP" altLang="en-US" sz="1400" b="1" dirty="0"/>
              <a:t>　　　　　　　　</a:t>
            </a:r>
            <a:r>
              <a:rPr lang="en-US" altLang="ja-JP" sz="1400" b="1" dirty="0"/>
              <a:t>10</a:t>
            </a:r>
            <a:r>
              <a:rPr lang="ja-JP" altLang="en-US" sz="1400" b="1" dirty="0"/>
              <a:t>月　募集要項発表（最低譲渡価格決定）</a:t>
            </a:r>
            <a:br>
              <a:rPr lang="en-US" altLang="ja-JP" sz="1400" b="1" dirty="0"/>
            </a:br>
            <a:r>
              <a:rPr lang="ja-JP" altLang="en-US" sz="1400" b="1" dirty="0"/>
              <a:t>　　　　　　　　</a:t>
            </a:r>
            <a:r>
              <a:rPr lang="en-US" altLang="ja-JP" sz="1400" b="1" dirty="0"/>
              <a:t>10</a:t>
            </a:r>
            <a:r>
              <a:rPr lang="ja-JP" altLang="en-US" sz="1400" b="1" dirty="0"/>
              <a:t>月　６日公募開始　　</a:t>
            </a:r>
            <a:r>
              <a:rPr lang="en-US" altLang="ja-JP" sz="1400" b="1" dirty="0"/>
              <a:t>10</a:t>
            </a:r>
            <a:r>
              <a:rPr lang="ja-JP" altLang="en-US" sz="1400" b="1" dirty="0"/>
              <a:t>月</a:t>
            </a:r>
            <a:r>
              <a:rPr lang="en-US" altLang="ja-JP" sz="1400" b="1" dirty="0"/>
              <a:t>16</a:t>
            </a:r>
            <a:r>
              <a:rPr lang="ja-JP" altLang="en-US" sz="1400" b="1" dirty="0"/>
              <a:t>日　募集要項説明会</a:t>
            </a:r>
            <a:br>
              <a:rPr lang="en-US" altLang="ja-JP" sz="1400" b="1" dirty="0"/>
            </a:br>
            <a:r>
              <a:rPr lang="ja-JP" altLang="en-US" sz="1400" b="1" dirty="0"/>
              <a:t>　　　　　　　　</a:t>
            </a:r>
            <a:r>
              <a:rPr lang="en-US" altLang="ja-JP" sz="1400" b="1" dirty="0"/>
              <a:t>11</a:t>
            </a:r>
            <a:r>
              <a:rPr lang="ja-JP" altLang="en-US" sz="1400" b="1" dirty="0"/>
              <a:t>月　</a:t>
            </a:r>
            <a:r>
              <a:rPr lang="en-US" altLang="ja-JP" sz="1400" b="1" dirty="0"/>
              <a:t>12</a:t>
            </a:r>
            <a:r>
              <a:rPr lang="ja-JP" altLang="en-US" sz="1400" b="1" dirty="0"/>
              <a:t>～</a:t>
            </a:r>
            <a:r>
              <a:rPr lang="en-US" altLang="ja-JP" sz="1400" b="1" dirty="0"/>
              <a:t>16</a:t>
            </a:r>
            <a:r>
              <a:rPr lang="ja-JP" altLang="en-US" sz="1400" b="1" dirty="0"/>
              <a:t>日第一次審査（資格審査）　２月５日　第二次審査（提案審査）受付期限</a:t>
            </a:r>
            <a:br>
              <a:rPr lang="en-US" altLang="ja-JP" sz="1400" b="1" dirty="0"/>
            </a:br>
            <a:r>
              <a:rPr lang="ja-JP" altLang="en-US" sz="1800" b="1" dirty="0"/>
              <a:t>２０２１年</a:t>
            </a:r>
            <a:r>
              <a:rPr lang="ja-JP" altLang="en-US" sz="1800" b="1" dirty="0">
                <a:solidFill>
                  <a:srgbClr val="FF0000"/>
                </a:solidFill>
              </a:rPr>
              <a:t>　２月～３月　　最優秀提案者の選定　　→　優先交渉権者の決定</a:t>
            </a:r>
            <a:br>
              <a:rPr lang="en-US" altLang="ja-JP" sz="1800" b="1" dirty="0"/>
            </a:br>
            <a:r>
              <a:rPr lang="ja-JP" altLang="en-US" sz="1800" b="1" dirty="0"/>
              <a:t>　　　　　　４月　基本協定の締結</a:t>
            </a:r>
            <a:br>
              <a:rPr lang="en-US" altLang="ja-JP" sz="1800" b="1" dirty="0"/>
            </a:br>
            <a:r>
              <a:rPr lang="ja-JP" altLang="en-US" sz="1800" b="1" dirty="0">
                <a:solidFill>
                  <a:srgbClr val="FF0000"/>
                </a:solidFill>
              </a:rPr>
              <a:t>　　　　　　５月　優先交渉権者による事業譲受会社の設立　　→　事業譲渡仮契約の締結</a:t>
            </a:r>
            <a:br>
              <a:rPr lang="en-US" altLang="ja-JP" sz="1800" b="1" dirty="0">
                <a:solidFill>
                  <a:srgbClr val="FF0000"/>
                </a:solidFill>
              </a:rPr>
            </a:br>
            <a:r>
              <a:rPr lang="ja-JP" altLang="en-US" sz="1800" b="1" dirty="0">
                <a:solidFill>
                  <a:srgbClr val="0000FF"/>
                </a:solidFill>
              </a:rPr>
              <a:t>　　　　　　６月議会　関係条例提案・議決　新会社への出資予算・議決後</a:t>
            </a:r>
            <a:r>
              <a:rPr lang="ja-JP" altLang="en-US" sz="1800" b="1" dirty="0">
                <a:solidFill>
                  <a:srgbClr val="FF0000"/>
                </a:solidFill>
              </a:rPr>
              <a:t>　　→　市が新会社に参画</a:t>
            </a:r>
            <a:br>
              <a:rPr lang="en-US" altLang="ja-JP" sz="1800" b="1" dirty="0">
                <a:solidFill>
                  <a:srgbClr val="FF0000"/>
                </a:solidFill>
              </a:rPr>
            </a:br>
            <a:r>
              <a:rPr lang="ja-JP" altLang="en-US" sz="1800" b="1" dirty="0">
                <a:solidFill>
                  <a:srgbClr val="FF0000"/>
                </a:solidFill>
              </a:rPr>
              <a:t>　　　　　　８月　事業譲渡仮契約を新会社と結ぶ　譲渡先との引継ぎ開始</a:t>
            </a:r>
            <a:br>
              <a:rPr lang="en-US" altLang="ja-JP" sz="1800" b="1" dirty="0"/>
            </a:br>
            <a:r>
              <a:rPr lang="ja-JP" altLang="en-US" sz="1800" b="1" dirty="0">
                <a:solidFill>
                  <a:srgbClr val="0000FF"/>
                </a:solidFill>
              </a:rPr>
              <a:t>　　　　　　９月議会　事業譲渡契約・議決後　　</a:t>
            </a:r>
            <a:r>
              <a:rPr lang="ja-JP" altLang="en-US" sz="1800" b="1" dirty="0">
                <a:solidFill>
                  <a:srgbClr val="FF0000"/>
                </a:solidFill>
              </a:rPr>
              <a:t>→　　本契約</a:t>
            </a:r>
            <a:br>
              <a:rPr lang="en-US" altLang="ja-JP" sz="1800" b="1" dirty="0"/>
            </a:br>
            <a:r>
              <a:rPr lang="ja-JP" altLang="en-US" sz="1800" b="1" dirty="0"/>
              <a:t>　　　　　　</a:t>
            </a:r>
            <a:r>
              <a:rPr lang="en-US" altLang="ja-JP" sz="1800" b="1" dirty="0"/>
              <a:t>10</a:t>
            </a:r>
            <a:r>
              <a:rPr lang="ja-JP" altLang="en-US" sz="1800" b="1" dirty="0"/>
              <a:t>月ないし</a:t>
            </a:r>
            <a:r>
              <a:rPr lang="en-US" altLang="ja-JP" sz="1800" b="1" dirty="0"/>
              <a:t>11</a:t>
            </a:r>
            <a:r>
              <a:rPr lang="ja-JP" altLang="en-US" sz="1800" b="1" dirty="0"/>
              <a:t>月　事業譲渡受認申請（中部経済産業局）</a:t>
            </a:r>
            <a:br>
              <a:rPr lang="en-US" altLang="ja-JP" sz="1800" b="1" dirty="0"/>
            </a:br>
            <a:r>
              <a:rPr lang="ja-JP" altLang="en-US" sz="1800" b="1" dirty="0"/>
              <a:t>２０２２年　</a:t>
            </a:r>
            <a:r>
              <a:rPr lang="ja-JP" altLang="en-US" sz="1800" b="1" dirty="0">
                <a:solidFill>
                  <a:srgbClr val="FF0000"/>
                </a:solidFill>
              </a:rPr>
              <a:t>４月　事業譲渡　　</a:t>
            </a:r>
            <a:r>
              <a:rPr lang="en-US" altLang="ja-JP" sz="1800" b="1" dirty="0">
                <a:solidFill>
                  <a:srgbClr val="0000FF"/>
                </a:solidFill>
              </a:rPr>
              <a:t>※11</a:t>
            </a:r>
            <a:r>
              <a:rPr lang="ja-JP" altLang="en-US" sz="1800" b="1" dirty="0">
                <a:solidFill>
                  <a:srgbClr val="0000FF"/>
                </a:solidFill>
              </a:rPr>
              <a:t>月市長選挙　４月市議会議員選挙　</a:t>
            </a:r>
            <a:r>
              <a:rPr lang="ja-JP" altLang="en-US" sz="1800" b="1" dirty="0"/>
              <a:t>　　　　　　　　　　　</a:t>
            </a:r>
            <a:br>
              <a:rPr lang="en-US" altLang="ja-JP" sz="1800" b="1" dirty="0"/>
            </a:br>
            <a:endParaRPr lang="ja-JP" altLang="en-US" sz="1800" b="1" dirty="0"/>
          </a:p>
        </p:txBody>
      </p:sp>
    </p:spTree>
    <p:extLst>
      <p:ext uri="{BB962C8B-B14F-4D97-AF65-F5344CB8AC3E}">
        <p14:creationId xmlns:p14="http://schemas.microsoft.com/office/powerpoint/2010/main" val="127179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DE4D3-7C1D-4FFD-9C51-02E2F4F5B38C}"/>
              </a:ext>
            </a:extLst>
          </p:cNvPr>
          <p:cNvSpPr>
            <a:spLocks noGrp="1"/>
          </p:cNvSpPr>
          <p:nvPr>
            <p:ph type="title"/>
          </p:nvPr>
        </p:nvSpPr>
        <p:spPr>
          <a:xfrm>
            <a:off x="752680" y="2003151"/>
            <a:ext cx="10568775" cy="2562271"/>
          </a:xfrm>
        </p:spPr>
        <p:txBody>
          <a:bodyPr/>
          <a:lstStyle/>
          <a:p>
            <a:r>
              <a:rPr kumimoji="1" lang="ja-JP" altLang="en-US" b="1" dirty="0"/>
              <a:t>・民営化そのものに問題がある。</a:t>
            </a:r>
            <a:br>
              <a:rPr kumimoji="1" lang="en-US" altLang="ja-JP" b="1" dirty="0"/>
            </a:br>
            <a:br>
              <a:rPr kumimoji="1" lang="en-US" altLang="ja-JP" b="1" dirty="0"/>
            </a:br>
            <a:r>
              <a:rPr kumimoji="1" lang="ja-JP" altLang="en-US" b="1" dirty="0"/>
              <a:t>・市のやり方に問題がある。</a:t>
            </a:r>
          </a:p>
        </p:txBody>
      </p:sp>
    </p:spTree>
    <p:extLst>
      <p:ext uri="{BB962C8B-B14F-4D97-AF65-F5344CB8AC3E}">
        <p14:creationId xmlns:p14="http://schemas.microsoft.com/office/powerpoint/2010/main" val="1893948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0C3F7F-9510-4CB5-ABA2-D9C2A26835C2}"/>
              </a:ext>
            </a:extLst>
          </p:cNvPr>
          <p:cNvSpPr>
            <a:spLocks noGrp="1"/>
          </p:cNvSpPr>
          <p:nvPr>
            <p:ph type="title"/>
          </p:nvPr>
        </p:nvSpPr>
        <p:spPr>
          <a:xfrm>
            <a:off x="364554" y="-180918"/>
            <a:ext cx="10515600" cy="1325563"/>
          </a:xfrm>
        </p:spPr>
        <p:txBody>
          <a:bodyPr/>
          <a:lstStyle/>
          <a:p>
            <a:r>
              <a:rPr kumimoji="1" lang="ja-JP" altLang="en-US" dirty="0"/>
              <a:t>民営化の問題点</a:t>
            </a:r>
          </a:p>
        </p:txBody>
      </p:sp>
      <p:sp>
        <p:nvSpPr>
          <p:cNvPr id="3" name="テキスト ボックス 2">
            <a:extLst>
              <a:ext uri="{FF2B5EF4-FFF2-40B4-BE49-F238E27FC236}">
                <a16:creationId xmlns:a16="http://schemas.microsoft.com/office/drawing/2014/main" id="{BDAF63FB-0800-43EB-A703-71BA3C73C415}"/>
              </a:ext>
            </a:extLst>
          </p:cNvPr>
          <p:cNvSpPr txBox="1"/>
          <p:nvPr/>
        </p:nvSpPr>
        <p:spPr>
          <a:xfrm>
            <a:off x="236822" y="940715"/>
            <a:ext cx="11775368" cy="6001643"/>
          </a:xfrm>
          <a:prstGeom prst="rect">
            <a:avLst/>
          </a:prstGeom>
          <a:noFill/>
        </p:spPr>
        <p:txBody>
          <a:bodyPr wrap="square" rtlCol="0">
            <a:spAutoFit/>
          </a:bodyPr>
          <a:lstStyle/>
          <a:p>
            <a:pPr algn="l"/>
            <a:r>
              <a:rPr lang="en-US" altLang="ja-JP" sz="1600" b="0" i="0" dirty="0">
                <a:solidFill>
                  <a:srgbClr val="0000FF"/>
                </a:solidFill>
                <a:effectLst/>
                <a:latin typeface="inherit"/>
              </a:rPr>
              <a:t>【</a:t>
            </a:r>
            <a:r>
              <a:rPr lang="ja-JP" altLang="en-US" sz="1600" b="0" i="0" dirty="0">
                <a:solidFill>
                  <a:srgbClr val="0000FF"/>
                </a:solidFill>
                <a:effectLst/>
                <a:latin typeface="inherit"/>
              </a:rPr>
              <a:t>公営のガス・発電事業は廃止</a:t>
            </a:r>
            <a:r>
              <a:rPr lang="en-US" altLang="ja-JP" sz="1600" b="0" i="0" dirty="0">
                <a:solidFill>
                  <a:srgbClr val="0000FF"/>
                </a:solidFill>
                <a:effectLst/>
                <a:latin typeface="inherit"/>
              </a:rPr>
              <a:t>】</a:t>
            </a:r>
          </a:p>
          <a:p>
            <a:pPr algn="l"/>
            <a:r>
              <a:rPr lang="ja-JP" altLang="en-US" sz="1600" b="0" i="0" dirty="0">
                <a:solidFill>
                  <a:srgbClr val="050505"/>
                </a:solidFill>
                <a:effectLst/>
                <a:latin typeface="inherit"/>
              </a:rPr>
              <a:t>・ほかの自治体で議論しているコンセッション方式のような、所有は自治体で、運営を民間というものでもなく、</a:t>
            </a:r>
            <a:r>
              <a:rPr lang="ja-JP" altLang="en-US" sz="1600" b="0" i="0" u="sng" dirty="0">
                <a:solidFill>
                  <a:srgbClr val="050505"/>
                </a:solidFill>
                <a:effectLst/>
                <a:latin typeface="inherit"/>
              </a:rPr>
              <a:t>すべてを売り渡すもの</a:t>
            </a:r>
          </a:p>
          <a:p>
            <a:pPr algn="l"/>
            <a:r>
              <a:rPr lang="en-US" altLang="ja-JP" sz="1600" b="0" i="0" dirty="0">
                <a:solidFill>
                  <a:srgbClr val="0000FF"/>
                </a:solidFill>
                <a:effectLst/>
                <a:latin typeface="inherit"/>
              </a:rPr>
              <a:t>【</a:t>
            </a:r>
            <a:r>
              <a:rPr lang="ja-JP" altLang="en-US" sz="1600" b="0" i="0" dirty="0">
                <a:solidFill>
                  <a:srgbClr val="0000FF"/>
                </a:solidFill>
                <a:effectLst/>
                <a:latin typeface="inherit"/>
              </a:rPr>
              <a:t>民営化の経済的特徴</a:t>
            </a:r>
            <a:r>
              <a:rPr lang="en-US" altLang="ja-JP" sz="1600" b="0" i="0" dirty="0">
                <a:solidFill>
                  <a:srgbClr val="0000FF"/>
                </a:solidFill>
                <a:effectLst/>
                <a:latin typeface="inherit"/>
              </a:rPr>
              <a:t>】</a:t>
            </a:r>
          </a:p>
          <a:p>
            <a:pPr algn="l"/>
            <a:r>
              <a:rPr lang="ja-JP" altLang="en-US" sz="1600" b="0" i="0" dirty="0">
                <a:solidFill>
                  <a:srgbClr val="050505"/>
                </a:solidFill>
                <a:effectLst/>
                <a:latin typeface="inherit"/>
              </a:rPr>
              <a:t>・</a:t>
            </a:r>
            <a:r>
              <a:rPr lang="ja-JP" altLang="en-US" sz="1600" b="0" i="0" u="sng" dirty="0">
                <a:solidFill>
                  <a:srgbClr val="050505"/>
                </a:solidFill>
                <a:effectLst/>
                <a:latin typeface="inherit"/>
              </a:rPr>
              <a:t>利益（株式配当、役員報酬）を生み出すために人的経費が減らされる</a:t>
            </a:r>
            <a:r>
              <a:rPr lang="ja-JP" altLang="en-US" sz="1600" b="0" i="0" dirty="0">
                <a:solidFill>
                  <a:srgbClr val="050505"/>
                </a:solidFill>
                <a:effectLst/>
                <a:latin typeface="inherit"/>
              </a:rPr>
              <a:t>→</a:t>
            </a:r>
            <a:r>
              <a:rPr lang="ja-JP" altLang="en-US" sz="1600" b="0" i="0" u="sng" dirty="0">
                <a:solidFill>
                  <a:srgbClr val="050505"/>
                </a:solidFill>
                <a:effectLst/>
                <a:latin typeface="inherit"/>
              </a:rPr>
              <a:t>非正規化や委託化</a:t>
            </a:r>
            <a:r>
              <a:rPr lang="ja-JP" altLang="en-US" sz="1600" b="0" i="0" dirty="0">
                <a:solidFill>
                  <a:srgbClr val="050505"/>
                </a:solidFill>
                <a:effectLst/>
                <a:latin typeface="inherit"/>
              </a:rPr>
              <a:t>され、地元市民の直接雇用ではなく　　</a:t>
            </a:r>
            <a:endParaRPr lang="en-US" altLang="ja-JP" sz="1600" b="0" i="0" dirty="0">
              <a:solidFill>
                <a:srgbClr val="050505"/>
              </a:solidFill>
              <a:effectLst/>
              <a:latin typeface="inherit"/>
            </a:endParaRPr>
          </a:p>
          <a:p>
            <a:pPr algn="l"/>
            <a:r>
              <a:rPr lang="ja-JP" altLang="en-US" sz="1600" dirty="0">
                <a:solidFill>
                  <a:srgbClr val="050505"/>
                </a:solidFill>
                <a:latin typeface="inherit"/>
              </a:rPr>
              <a:t>　</a:t>
            </a:r>
            <a:r>
              <a:rPr lang="ja-JP" altLang="en-US" sz="1600" b="0" i="0" dirty="0">
                <a:solidFill>
                  <a:srgbClr val="050505"/>
                </a:solidFill>
                <a:effectLst/>
                <a:latin typeface="inherit"/>
              </a:rPr>
              <a:t>なる</a:t>
            </a:r>
          </a:p>
          <a:p>
            <a:pPr algn="l"/>
            <a:r>
              <a:rPr lang="ja-JP" altLang="en-US" sz="1600" b="0" i="0" dirty="0">
                <a:solidFill>
                  <a:srgbClr val="050505"/>
                </a:solidFill>
                <a:effectLst/>
                <a:latin typeface="inherit"/>
              </a:rPr>
              <a:t>・労働者の処遇が低下、また地元採用でなくなれば、消費購買力は低下、所得にかかわる税収も減少する</a:t>
            </a:r>
          </a:p>
          <a:p>
            <a:pPr algn="l"/>
            <a:r>
              <a:rPr lang="ja-JP" altLang="en-US" sz="1600" b="0" i="0" dirty="0">
                <a:solidFill>
                  <a:srgbClr val="050505"/>
                </a:solidFill>
                <a:effectLst/>
                <a:latin typeface="inherit"/>
              </a:rPr>
              <a:t>・そもそも、</a:t>
            </a:r>
            <a:r>
              <a:rPr lang="ja-JP" altLang="en-US" sz="1600" b="0" i="0" u="sng" dirty="0">
                <a:solidFill>
                  <a:srgbClr val="050505"/>
                </a:solidFill>
                <a:effectLst/>
                <a:latin typeface="inherit"/>
              </a:rPr>
              <a:t>売却先の会社が大手</a:t>
            </a:r>
            <a:r>
              <a:rPr lang="ja-JP" altLang="en-US" sz="1600" b="0" i="0" dirty="0">
                <a:solidFill>
                  <a:srgbClr val="050505"/>
                </a:solidFill>
                <a:effectLst/>
                <a:latin typeface="inherit"/>
              </a:rPr>
              <a:t>である可能性が高く、</a:t>
            </a:r>
            <a:r>
              <a:rPr lang="ja-JP" altLang="en-US" sz="1600" b="0" i="0" u="sng" dirty="0">
                <a:solidFill>
                  <a:srgbClr val="050505"/>
                </a:solidFill>
                <a:effectLst/>
                <a:latin typeface="inherit"/>
              </a:rPr>
              <a:t>利益は本社である県外へ流出する</a:t>
            </a:r>
          </a:p>
          <a:p>
            <a:pPr algn="l"/>
            <a:r>
              <a:rPr lang="en-US" altLang="ja-JP" sz="1600" b="0" i="0" dirty="0">
                <a:solidFill>
                  <a:srgbClr val="0000FF"/>
                </a:solidFill>
                <a:effectLst/>
                <a:latin typeface="inherit"/>
              </a:rPr>
              <a:t>【</a:t>
            </a:r>
            <a:r>
              <a:rPr lang="ja-JP" altLang="en-US" sz="1600" b="0" i="0" dirty="0">
                <a:solidFill>
                  <a:srgbClr val="0000FF"/>
                </a:solidFill>
                <a:effectLst/>
                <a:latin typeface="inherit"/>
              </a:rPr>
              <a:t>民営化で懸念される事項</a:t>
            </a:r>
            <a:r>
              <a:rPr lang="en-US" altLang="ja-JP" sz="1600" b="0" i="0" dirty="0">
                <a:solidFill>
                  <a:srgbClr val="0000FF"/>
                </a:solidFill>
                <a:effectLst/>
                <a:latin typeface="inherit"/>
              </a:rPr>
              <a:t>】</a:t>
            </a:r>
          </a:p>
          <a:p>
            <a:pPr algn="l"/>
            <a:r>
              <a:rPr lang="ja-JP" altLang="en-US" sz="1600" b="0" i="0" dirty="0">
                <a:solidFill>
                  <a:srgbClr val="050505"/>
                </a:solidFill>
                <a:effectLst/>
                <a:latin typeface="inherit"/>
              </a:rPr>
              <a:t>上記のように、労働の質を削って利益を生みださなくてはならないため、どうなるかというと、</a:t>
            </a:r>
          </a:p>
          <a:p>
            <a:pPr algn="l"/>
            <a:r>
              <a:rPr lang="ja-JP" altLang="en-US" sz="1600" b="0" i="0" dirty="0">
                <a:solidFill>
                  <a:srgbClr val="050505"/>
                </a:solidFill>
                <a:effectLst/>
                <a:latin typeface="inherit"/>
              </a:rPr>
              <a:t>・</a:t>
            </a:r>
            <a:r>
              <a:rPr lang="ja-JP" altLang="en-US" sz="1600" b="0" i="0" u="sng" dirty="0">
                <a:solidFill>
                  <a:srgbClr val="050505"/>
                </a:solidFill>
                <a:effectLst/>
                <a:latin typeface="inherit"/>
              </a:rPr>
              <a:t>老朽化対策、災害時対応、適正管理を経営判断でケチる可能性がある</a:t>
            </a:r>
            <a:r>
              <a:rPr lang="ja-JP" altLang="en-US" sz="1600" b="0" i="0" dirty="0">
                <a:solidFill>
                  <a:srgbClr val="050505"/>
                </a:solidFill>
                <a:effectLst/>
                <a:latin typeface="inherit"/>
              </a:rPr>
              <a:t>。すでに民営化で失敗したイギリスなどで前例あり</a:t>
            </a:r>
          </a:p>
          <a:p>
            <a:pPr algn="l"/>
            <a:r>
              <a:rPr lang="ja-JP" altLang="en-US" sz="1600" b="0" i="0" dirty="0">
                <a:solidFill>
                  <a:srgbClr val="050505"/>
                </a:solidFill>
                <a:effectLst/>
                <a:latin typeface="inherit"/>
              </a:rPr>
              <a:t>・サービスと料金については、公募要件に「</a:t>
            </a:r>
            <a:r>
              <a:rPr lang="ja-JP" altLang="en-US" sz="1600" b="0" i="0" u="sng" dirty="0">
                <a:solidFill>
                  <a:srgbClr val="050505"/>
                </a:solidFill>
                <a:effectLst/>
                <a:latin typeface="inherit"/>
              </a:rPr>
              <a:t>少なくとも５年間は現行料金を上回らない</a:t>
            </a:r>
            <a:r>
              <a:rPr lang="ja-JP" altLang="en-US" sz="1600" b="0" i="0" dirty="0">
                <a:solidFill>
                  <a:srgbClr val="050505"/>
                </a:solidFill>
                <a:effectLst/>
                <a:latin typeface="inherit"/>
              </a:rPr>
              <a:t>」とあり、つまりその後は値上げの</a:t>
            </a:r>
            <a:endParaRPr lang="en-US" altLang="ja-JP" sz="1600" b="0" i="0" dirty="0">
              <a:solidFill>
                <a:srgbClr val="050505"/>
              </a:solidFill>
              <a:effectLst/>
              <a:latin typeface="inherit"/>
            </a:endParaRPr>
          </a:p>
          <a:p>
            <a:pPr algn="l"/>
            <a:r>
              <a:rPr lang="ja-JP" altLang="en-US" sz="1600" dirty="0">
                <a:solidFill>
                  <a:srgbClr val="050505"/>
                </a:solidFill>
                <a:latin typeface="inherit"/>
              </a:rPr>
              <a:t>　</a:t>
            </a:r>
            <a:r>
              <a:rPr lang="ja-JP" altLang="en-US" sz="1600" b="0" i="0" dirty="0">
                <a:solidFill>
                  <a:srgbClr val="050505"/>
                </a:solidFill>
                <a:effectLst/>
                <a:latin typeface="inherit"/>
              </a:rPr>
              <a:t>可能性もあり、その理由は民間なので公開されない</a:t>
            </a:r>
            <a:endParaRPr lang="en-US" altLang="ja-JP" sz="1600" b="0" i="0" dirty="0">
              <a:solidFill>
                <a:srgbClr val="050505"/>
              </a:solidFill>
              <a:effectLst/>
              <a:latin typeface="inherit"/>
            </a:endParaRPr>
          </a:p>
          <a:p>
            <a:pPr algn="l"/>
            <a:r>
              <a:rPr lang="ja-JP" altLang="en-US" sz="1600" b="0" i="0" dirty="0">
                <a:solidFill>
                  <a:srgbClr val="050505"/>
                </a:solidFill>
                <a:effectLst/>
                <a:latin typeface="inherit"/>
              </a:rPr>
              <a:t>・行政との連携について、公募要件で「</a:t>
            </a:r>
            <a:r>
              <a:rPr lang="en-US" altLang="ja-JP" sz="1600" b="0" i="0" dirty="0">
                <a:solidFill>
                  <a:srgbClr val="050505"/>
                </a:solidFill>
                <a:effectLst/>
                <a:latin typeface="inherit"/>
              </a:rPr>
              <a:t>SDGs</a:t>
            </a:r>
            <a:r>
              <a:rPr lang="ja-JP" altLang="en-US" sz="1600" b="0" i="0" dirty="0">
                <a:solidFill>
                  <a:srgbClr val="050505"/>
                </a:solidFill>
                <a:effectLst/>
                <a:latin typeface="inherit"/>
              </a:rPr>
              <a:t>」とあるが、</a:t>
            </a:r>
            <a:r>
              <a:rPr lang="ja-JP" altLang="en-US" sz="1600" b="0" i="0" u="sng" dirty="0">
                <a:solidFill>
                  <a:srgbClr val="050505"/>
                </a:solidFill>
                <a:effectLst/>
                <a:latin typeface="inherit"/>
              </a:rPr>
              <a:t>環境配慮はコストがかかるのでカットされる</a:t>
            </a:r>
            <a:r>
              <a:rPr lang="ja-JP" altLang="en-US" sz="1600" b="0" i="0" dirty="0">
                <a:solidFill>
                  <a:srgbClr val="050505"/>
                </a:solidFill>
                <a:effectLst/>
                <a:latin typeface="inherit"/>
              </a:rPr>
              <a:t>可能性がある</a:t>
            </a:r>
          </a:p>
          <a:p>
            <a:pPr algn="l"/>
            <a:r>
              <a:rPr lang="ja-JP" altLang="en-US" sz="1600" b="0" i="0" dirty="0">
                <a:solidFill>
                  <a:srgbClr val="050505"/>
                </a:solidFill>
                <a:effectLst/>
                <a:latin typeface="inherit"/>
              </a:rPr>
              <a:t>・職員は、</a:t>
            </a:r>
            <a:r>
              <a:rPr lang="ja-JP" altLang="en-US" sz="1600" b="0" i="0" u="sng" dirty="0">
                <a:solidFill>
                  <a:srgbClr val="050505"/>
                </a:solidFill>
                <a:effectLst/>
                <a:latin typeface="inherit"/>
              </a:rPr>
              <a:t>退職させ派遣</a:t>
            </a:r>
            <a:r>
              <a:rPr lang="ja-JP" altLang="en-US" sz="1600" b="0" i="0" dirty="0">
                <a:solidFill>
                  <a:srgbClr val="050505"/>
                </a:solidFill>
                <a:effectLst/>
                <a:latin typeface="inherit"/>
              </a:rPr>
              <a:t>ということだが、これまで</a:t>
            </a:r>
            <a:r>
              <a:rPr lang="ja-JP" altLang="en-US" sz="1600" b="0" i="0" u="sng" dirty="0">
                <a:solidFill>
                  <a:srgbClr val="050505"/>
                </a:solidFill>
                <a:effectLst/>
                <a:latin typeface="inherit"/>
              </a:rPr>
              <a:t>公的に育ててきた専門性の高い人材をただ同然で民間にわたす</a:t>
            </a:r>
            <a:r>
              <a:rPr lang="ja-JP" altLang="en-US" sz="1600" b="0" i="0" dirty="0">
                <a:solidFill>
                  <a:srgbClr val="050505"/>
                </a:solidFill>
                <a:effectLst/>
                <a:latin typeface="inherit"/>
              </a:rPr>
              <a:t>ことは大きな損失。３年以内復職可能だが、戻ってきてもガス・発電事業はないので</a:t>
            </a:r>
            <a:r>
              <a:rPr lang="ja-JP" altLang="en-US" sz="1600" b="0" i="0" u="sng" dirty="0">
                <a:solidFill>
                  <a:srgbClr val="050505"/>
                </a:solidFill>
                <a:effectLst/>
                <a:latin typeface="inherit"/>
              </a:rPr>
              <a:t>片道切符</a:t>
            </a:r>
            <a:r>
              <a:rPr lang="ja-JP" altLang="en-US" sz="1600" b="0" i="0" dirty="0">
                <a:solidFill>
                  <a:srgbClr val="050505"/>
                </a:solidFill>
                <a:effectLst/>
                <a:latin typeface="inherit"/>
              </a:rPr>
              <a:t>である</a:t>
            </a:r>
          </a:p>
          <a:p>
            <a:pPr algn="l"/>
            <a:r>
              <a:rPr lang="ja-JP" altLang="en-US" sz="1600" b="0" i="0" dirty="0">
                <a:solidFill>
                  <a:srgbClr val="050505"/>
                </a:solidFill>
                <a:effectLst/>
                <a:latin typeface="inherit"/>
              </a:rPr>
              <a:t>・金沢市の</a:t>
            </a:r>
            <a:r>
              <a:rPr lang="ja-JP" altLang="en-US" sz="1600" b="0" i="0" u="sng" dirty="0">
                <a:solidFill>
                  <a:srgbClr val="050505"/>
                </a:solidFill>
                <a:effectLst/>
                <a:latin typeface="inherit"/>
              </a:rPr>
              <a:t>出資は、３～１０％としており経営への口出し権限はない</a:t>
            </a:r>
            <a:r>
              <a:rPr lang="ja-JP" altLang="en-US" sz="1600" b="0" i="0" dirty="0">
                <a:solidFill>
                  <a:srgbClr val="050505"/>
                </a:solidFill>
                <a:effectLst/>
                <a:latin typeface="inherit"/>
              </a:rPr>
              <a:t>ほか、公募要件に「譲渡後から</a:t>
            </a:r>
            <a:r>
              <a:rPr lang="ja-JP" altLang="en-US" sz="1600" b="0" i="0" u="sng" dirty="0">
                <a:solidFill>
                  <a:srgbClr val="050505"/>
                </a:solidFill>
                <a:effectLst/>
                <a:latin typeface="inherit"/>
              </a:rPr>
              <a:t>５年後をめどに出資および　</a:t>
            </a:r>
            <a:endParaRPr lang="en-US" altLang="ja-JP" sz="1600" b="0" i="0" u="sng" dirty="0">
              <a:solidFill>
                <a:srgbClr val="050505"/>
              </a:solidFill>
              <a:effectLst/>
              <a:latin typeface="inherit"/>
            </a:endParaRPr>
          </a:p>
          <a:p>
            <a:pPr algn="l"/>
            <a:r>
              <a:rPr lang="ja-JP" altLang="en-US" sz="1600" u="sng" dirty="0">
                <a:solidFill>
                  <a:srgbClr val="050505"/>
                </a:solidFill>
                <a:latin typeface="inherit"/>
              </a:rPr>
              <a:t>　</a:t>
            </a:r>
            <a:r>
              <a:rPr lang="ja-JP" altLang="en-US" sz="1600" b="0" i="0" u="sng" dirty="0">
                <a:solidFill>
                  <a:srgbClr val="050505"/>
                </a:solidFill>
                <a:effectLst/>
                <a:latin typeface="inherit"/>
              </a:rPr>
              <a:t>経営状況確認の継続の必要性を判断</a:t>
            </a:r>
            <a:r>
              <a:rPr lang="ja-JP" altLang="en-US" sz="1600" b="0" i="0" dirty="0">
                <a:solidFill>
                  <a:srgbClr val="050505"/>
                </a:solidFill>
                <a:effectLst/>
                <a:latin typeface="inherit"/>
              </a:rPr>
              <a:t>」とあり、いずれは出資もなくなる可能性大で</a:t>
            </a:r>
            <a:r>
              <a:rPr lang="ja-JP" altLang="en-US" sz="1600" b="0" i="0" u="sng" dirty="0">
                <a:solidFill>
                  <a:srgbClr val="050505"/>
                </a:solidFill>
                <a:effectLst/>
                <a:latin typeface="inherit"/>
              </a:rPr>
              <a:t>完全民営化</a:t>
            </a:r>
            <a:r>
              <a:rPr lang="ja-JP" altLang="en-US" sz="1600" b="0" i="0" dirty="0">
                <a:solidFill>
                  <a:srgbClr val="050505"/>
                </a:solidFill>
                <a:effectLst/>
                <a:latin typeface="inherit"/>
              </a:rPr>
              <a:t>に</a:t>
            </a:r>
          </a:p>
          <a:p>
            <a:pPr algn="l"/>
            <a:r>
              <a:rPr lang="en-US" altLang="ja-JP" sz="1600" b="0" i="0" dirty="0">
                <a:solidFill>
                  <a:srgbClr val="0000FF"/>
                </a:solidFill>
                <a:effectLst/>
                <a:latin typeface="inherit"/>
              </a:rPr>
              <a:t>【</a:t>
            </a:r>
            <a:r>
              <a:rPr lang="ja-JP" altLang="en-US" sz="1600" dirty="0">
                <a:solidFill>
                  <a:srgbClr val="0000FF"/>
                </a:solidFill>
                <a:latin typeface="inherit"/>
              </a:rPr>
              <a:t>コロナ禍でどう考えるか</a:t>
            </a:r>
            <a:r>
              <a:rPr lang="en-US" altLang="ja-JP" sz="1600" b="0" i="0" dirty="0">
                <a:solidFill>
                  <a:srgbClr val="0000FF"/>
                </a:solidFill>
                <a:effectLst/>
                <a:latin typeface="inherit"/>
              </a:rPr>
              <a:t>】</a:t>
            </a:r>
          </a:p>
          <a:p>
            <a:pPr algn="l"/>
            <a:r>
              <a:rPr lang="ja-JP" altLang="en-US" sz="1600" b="0" i="0" dirty="0">
                <a:solidFill>
                  <a:srgbClr val="050505"/>
                </a:solidFill>
                <a:effectLst/>
                <a:latin typeface="inherit"/>
              </a:rPr>
              <a:t>・これまで</a:t>
            </a:r>
            <a:r>
              <a:rPr lang="ja-JP" altLang="en-US" sz="1600" b="0" i="0" u="sng" dirty="0">
                <a:solidFill>
                  <a:srgbClr val="050505"/>
                </a:solidFill>
                <a:effectLst/>
                <a:latin typeface="inherit"/>
              </a:rPr>
              <a:t>「新自由主義」の政策</a:t>
            </a:r>
            <a:r>
              <a:rPr lang="ja-JP" altLang="en-US" sz="1600" b="0" i="0" dirty="0">
                <a:solidFill>
                  <a:srgbClr val="050505"/>
                </a:solidFill>
                <a:effectLst/>
                <a:latin typeface="inherit"/>
              </a:rPr>
              <a:t>が、病院や保健所など公的施設の統廃合や予算縮小をしてきた結果が、</a:t>
            </a:r>
            <a:r>
              <a:rPr lang="ja-JP" altLang="en-US" sz="1600" b="0" i="0" u="sng" dirty="0">
                <a:solidFill>
                  <a:srgbClr val="050505"/>
                </a:solidFill>
                <a:effectLst/>
                <a:latin typeface="inherit"/>
              </a:rPr>
              <a:t>病院や保健所の大混乱　</a:t>
            </a:r>
            <a:endParaRPr lang="en-US" altLang="ja-JP" sz="1600" b="0" i="0" u="sng" dirty="0">
              <a:solidFill>
                <a:srgbClr val="050505"/>
              </a:solidFill>
              <a:effectLst/>
              <a:latin typeface="inherit"/>
            </a:endParaRPr>
          </a:p>
          <a:p>
            <a:pPr algn="l"/>
            <a:r>
              <a:rPr lang="ja-JP" altLang="en-US" sz="1600" dirty="0">
                <a:solidFill>
                  <a:srgbClr val="050505"/>
                </a:solidFill>
                <a:latin typeface="inherit"/>
              </a:rPr>
              <a:t>　</a:t>
            </a:r>
            <a:r>
              <a:rPr lang="ja-JP" altLang="en-US" sz="1600" b="0" i="0" dirty="0">
                <a:solidFill>
                  <a:srgbClr val="050505"/>
                </a:solidFill>
                <a:effectLst/>
                <a:latin typeface="inherit"/>
              </a:rPr>
              <a:t>を招いている</a:t>
            </a:r>
            <a:endParaRPr lang="en-US" altLang="ja-JP" sz="1600" b="0" i="0" dirty="0">
              <a:solidFill>
                <a:srgbClr val="050505"/>
              </a:solidFill>
              <a:effectLst/>
              <a:latin typeface="inherit"/>
            </a:endParaRPr>
          </a:p>
          <a:p>
            <a:pPr algn="l"/>
            <a:r>
              <a:rPr lang="ja-JP" altLang="en-US" sz="1600" b="0" i="0" dirty="0">
                <a:solidFill>
                  <a:srgbClr val="050505"/>
                </a:solidFill>
                <a:effectLst/>
                <a:latin typeface="inherit"/>
              </a:rPr>
              <a:t>・公共施設やライフラインの使命は、市民の命と生活を守ることであり、</a:t>
            </a:r>
            <a:r>
              <a:rPr lang="ja-JP" altLang="en-US" sz="1600" b="0" i="0" u="sng" dirty="0">
                <a:solidFill>
                  <a:srgbClr val="050505"/>
                </a:solidFill>
                <a:effectLst/>
                <a:latin typeface="inherit"/>
              </a:rPr>
              <a:t>もうけを生み出す道具にすることではない</a:t>
            </a:r>
          </a:p>
          <a:p>
            <a:pPr algn="l"/>
            <a:r>
              <a:rPr lang="ja-JP" altLang="en-US" sz="1600" b="0" i="0" dirty="0">
                <a:solidFill>
                  <a:srgbClr val="050505"/>
                </a:solidFill>
                <a:effectLst/>
                <a:latin typeface="inherit"/>
              </a:rPr>
              <a:t>・イギリスやフランスでは民営化で株式配当は増える一方、市民サービスは低下したという経験から</a:t>
            </a:r>
            <a:r>
              <a:rPr lang="ja-JP" altLang="en-US" sz="1600" b="0" i="0" u="sng" dirty="0">
                <a:solidFill>
                  <a:srgbClr val="050505"/>
                </a:solidFill>
                <a:effectLst/>
                <a:latin typeface="inherit"/>
              </a:rPr>
              <a:t>「再公営化」が今のトレン　</a:t>
            </a:r>
            <a:endParaRPr lang="en-US" altLang="ja-JP" sz="1600" b="0" i="0" u="sng" dirty="0">
              <a:solidFill>
                <a:srgbClr val="050505"/>
              </a:solidFill>
              <a:effectLst/>
              <a:latin typeface="inherit"/>
            </a:endParaRPr>
          </a:p>
          <a:p>
            <a:pPr algn="l"/>
            <a:r>
              <a:rPr lang="ja-JP" altLang="en-US" sz="1600" u="sng" dirty="0">
                <a:solidFill>
                  <a:srgbClr val="050505"/>
                </a:solidFill>
                <a:latin typeface="inherit"/>
              </a:rPr>
              <a:t>　</a:t>
            </a:r>
            <a:r>
              <a:rPr lang="ja-JP" altLang="en-US" sz="1600" b="0" i="0" u="sng" dirty="0">
                <a:solidFill>
                  <a:srgbClr val="050505"/>
                </a:solidFill>
                <a:effectLst/>
                <a:latin typeface="inherit"/>
              </a:rPr>
              <a:t>ド</a:t>
            </a:r>
            <a:r>
              <a:rPr lang="ja-JP" altLang="en-US" sz="1600" b="0" i="0" dirty="0">
                <a:solidFill>
                  <a:srgbClr val="050505"/>
                </a:solidFill>
                <a:effectLst/>
                <a:latin typeface="inherit"/>
              </a:rPr>
              <a:t>であり、コロナで拍車がかかる</a:t>
            </a:r>
          </a:p>
        </p:txBody>
      </p:sp>
    </p:spTree>
    <p:extLst>
      <p:ext uri="{BB962C8B-B14F-4D97-AF65-F5344CB8AC3E}">
        <p14:creationId xmlns:p14="http://schemas.microsoft.com/office/powerpoint/2010/main" val="3385759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C2AC63-B4CC-4AFE-B28A-C5FC3879A91D}"/>
              </a:ext>
            </a:extLst>
          </p:cNvPr>
          <p:cNvSpPr>
            <a:spLocks noGrp="1"/>
          </p:cNvSpPr>
          <p:nvPr>
            <p:ph type="title"/>
          </p:nvPr>
        </p:nvSpPr>
        <p:spPr>
          <a:xfrm>
            <a:off x="197353" y="2537612"/>
            <a:ext cx="11994647" cy="1325563"/>
          </a:xfrm>
        </p:spPr>
        <p:txBody>
          <a:bodyPr>
            <a:normAutofit fontScale="90000"/>
          </a:bodyPr>
          <a:lstStyle/>
          <a:p>
            <a:r>
              <a:rPr kumimoji="1" lang="ja-JP" altLang="en-US" b="1" dirty="0"/>
              <a:t>議会や市民の中には、</a:t>
            </a:r>
            <a:br>
              <a:rPr kumimoji="1" lang="en-US" altLang="ja-JP" b="1" dirty="0"/>
            </a:br>
            <a:br>
              <a:rPr kumimoji="1" lang="en-US" altLang="ja-JP" b="1" dirty="0"/>
            </a:br>
            <a:r>
              <a:rPr kumimoji="1" lang="ja-JP" altLang="en-US" b="1" dirty="0"/>
              <a:t>「民営化には賛成だが今のやり方に納得できない」</a:t>
            </a:r>
            <a:br>
              <a:rPr kumimoji="1" lang="en-US" altLang="ja-JP" b="1" dirty="0"/>
            </a:br>
            <a:br>
              <a:rPr kumimoji="1" lang="en-US" altLang="ja-JP" b="1" dirty="0"/>
            </a:br>
            <a:r>
              <a:rPr kumimoji="1" lang="ja-JP" altLang="en-US" b="1" dirty="0"/>
              <a:t>という声もある</a:t>
            </a:r>
          </a:p>
        </p:txBody>
      </p:sp>
    </p:spTree>
    <p:extLst>
      <p:ext uri="{BB962C8B-B14F-4D97-AF65-F5344CB8AC3E}">
        <p14:creationId xmlns:p14="http://schemas.microsoft.com/office/powerpoint/2010/main" val="377659556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2266</Words>
  <Application>Microsoft Office PowerPoint</Application>
  <PresentationFormat>ワイド画面</PresentationFormat>
  <Paragraphs>178</Paragraphs>
  <Slides>32</Slides>
  <Notes>32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32</vt:i4>
      </vt:variant>
    </vt:vector>
  </HeadingPairs>
  <TitlesOfParts>
    <vt:vector size="40" baseType="lpstr">
      <vt:lpstr>HGPｺﾞｼｯｸE</vt:lpstr>
      <vt:lpstr>inherit</vt:lpstr>
      <vt:lpstr>ヒラギノ角ゴ Pro W3</vt:lpstr>
      <vt:lpstr>メイリオ</vt:lpstr>
      <vt:lpstr>游ゴシック</vt:lpstr>
      <vt:lpstr>游ゴシック Light</vt:lpstr>
      <vt:lpstr>Arial</vt:lpstr>
      <vt:lpstr>Office テーマ</vt:lpstr>
      <vt:lpstr>金沢市ガス・発電事業の民営化とは </vt:lpstr>
      <vt:lpstr>金沢市ガス・発電事業民営化計画とは</vt:lpstr>
      <vt:lpstr>金沢市発電事業　 ・市内5ヶ所の水力発電 ・4万戸に相当する発電量 ・北陸電力に売電</vt:lpstr>
      <vt:lpstr>PowerPoint プレゼンテーション</vt:lpstr>
      <vt:lpstr>PowerPoint プレゼンテーション</vt:lpstr>
      <vt:lpstr>２０１５年　11月　ガスショールームを移転新築オープン（７億円） ２０１６年　３月　「企業局経営戦略」策定　民営化についての記載はなし　　 ２０１８年　３月　市長「ガス事業・発電事業について経営形態等、研究する」　→ＰＷＣに調査依頼 　　　　　　11月　ＰＷＣが最終報告資料 ２０１９年　３月　あり方検討委員会の設置を発表　→ＰＷＣにあり方検討会支援業務委託 　　　　　　６月、７月、８月、９月の４回実施 　　　　　　10月　あり方検討委員会の答申「両事業併せ　株式会社に事業譲渡することが適当」 　　　　　　11月～12月　パブリックコメント実施　　　　 ２０２０年　２月　ＰＷＣが最終報告書 　　　　　　３月 「金沢市ガス事業・発電事業譲渡基本方針」が示される→ＰＷＣに事業譲渡アドバイザリー業務委託 　　　　　　７月　第１回譲渡先選定委員会　　８月　第２回譲渡先選定委員会 　　　　　　　　10月　募集要項発表（最低譲渡価格決定） 　　　　　　　　10月　６日公募開始　　10月16日　募集要項説明会 　　　　　　　　11月　12～16日第一次審査（資格審査）　２月５日　第二次審査（提案審査）受付期限 ２０２１年　２月～３月　　最優秀提案者の選定　　→　優先交渉権者の決定 　　　　　　４月　基本協定の締結 　　　　　　５月　優先交渉権者による事業譲受会社の設立　　→　事業譲渡仮契約の締結 　　　　　　６月議会　関係条例提案・議決　新会社への出資予算・議決後　　→　市が新会社に参画 　　　　　　８月　事業譲渡仮契約を新会社と結ぶ　譲渡先との引継ぎ開始 　　　　　　９月議会　事業譲渡契約・議決後　　→　　本契約 　　　　　　10月ないし11月　事業譲渡受認申請（中部経済産業局） ２０２２年　４月　事業譲渡　　※11月市長選挙　４月市議会議員選挙　　　　　　　　　　　　 </vt:lpstr>
      <vt:lpstr>・民営化そのものに問題がある。  ・市のやり方に問題がある。</vt:lpstr>
      <vt:lpstr>民営化の問題点</vt:lpstr>
      <vt:lpstr>議会や市民の中には、  「民営化には賛成だが今のやり方に納得できない」  という声もある</vt:lpstr>
      <vt:lpstr>その問題点は主に５つ  ①ノーチェックで進むスケジュール  ②パブコメの公表の仕方に問題  ③隠された報告書  ④業者周りはなんのため？  ⑤公募の中身がひどい </vt:lpstr>
      <vt:lpstr>①ノーチェックで進むスケジュール　　　　</vt:lpstr>
      <vt:lpstr>②パブコメの公表の仕方に問題</vt:lpstr>
      <vt:lpstr>③　隠された報告書</vt:lpstr>
      <vt:lpstr>ＰＷＣが２０１８年１１月にまとめた最終報告書</vt:lpstr>
      <vt:lpstr>ガス事業編　P160　会計負担増</vt:lpstr>
      <vt:lpstr>ガス事業編　P194　財政面での影響</vt:lpstr>
      <vt:lpstr>ガス事業編　P172　経営比較</vt:lpstr>
      <vt:lpstr>発電事業編　P116　　民間譲渡の緊急性　</vt:lpstr>
      <vt:lpstr>２０１９年１０月に出したあり方検討会の答申は、   「両事業併せ株式会社に事業譲渡することが適当」　　　　　　  という結論だった。</vt:lpstr>
      <vt:lpstr>２０１８年の資料についてはどんな議論がされたのか気になるところだが、、</vt:lpstr>
      <vt:lpstr>  </vt:lpstr>
      <vt:lpstr>市長も把握していた。（市長が命じたのか？）</vt:lpstr>
      <vt:lpstr>PowerPoint プレゼンテーション</vt:lpstr>
      <vt:lpstr>2020.2.28　金沢市ガス事業・発電事業あり方検討支援業務最終報告書　結論</vt:lpstr>
      <vt:lpstr>まとめ  ・2018年のPWCが作成した資料は、ガスも発電も民間譲渡が効果的であるとはしていなかったが、その資料を企業局は、あり方検討委員会のメンバーには見せず、都合のよい資料だけを見せて、株式会社譲渡へと答申が導かれ、PWCも2020年の最終報告では、株式会社譲渡が望ましいと結論づけられた。  ・ガス事業では収益が減ることから、将来にわたって有望な水力発電と抱き合わせることによって、民間譲渡の道が生まれたのでは。</vt:lpstr>
      <vt:lpstr>これまでの説明とちがうことも記述</vt:lpstr>
      <vt:lpstr>④　業者周りはなんのため？</vt:lpstr>
      <vt:lpstr>サウンディングというものらしい。  参加意欲と応募要件などの希望を聞いてきた。  企業局「PWCが選定したところに訪問し、ＰＷＣも同行した」　</vt:lpstr>
      <vt:lpstr>⑤　公募の中身がひどい</vt:lpstr>
      <vt:lpstr>最低譲渡価格（評価額）について</vt:lpstr>
      <vt:lpstr>どうしたらストップできるか</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H28-G14</dc:creator>
  <cp:lastModifiedBy>みよ 広田</cp:lastModifiedBy>
  <cp:revision>125</cp:revision>
  <cp:lastPrinted>2020-12-18T08:26:08Z</cp:lastPrinted>
  <dcterms:created xsi:type="dcterms:W3CDTF">2020-03-10T02:35:01Z</dcterms:created>
  <dcterms:modified xsi:type="dcterms:W3CDTF">2020-12-19T11:48:01Z</dcterms:modified>
</cp:coreProperties>
</file>