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5"/>
  </p:notesMasterIdLst>
  <p:handoutMasterIdLst>
    <p:handoutMasterId r:id="rId56"/>
  </p:handoutMasterIdLst>
  <p:sldIdLst>
    <p:sldId id="256" r:id="rId2"/>
    <p:sldId id="329" r:id="rId3"/>
    <p:sldId id="279" r:id="rId4"/>
    <p:sldId id="348" r:id="rId5"/>
    <p:sldId id="327" r:id="rId6"/>
    <p:sldId id="349" r:id="rId7"/>
    <p:sldId id="350" r:id="rId8"/>
    <p:sldId id="272" r:id="rId9"/>
    <p:sldId id="337" r:id="rId10"/>
    <p:sldId id="347" r:id="rId11"/>
    <p:sldId id="334" r:id="rId12"/>
    <p:sldId id="260" r:id="rId13"/>
    <p:sldId id="262" r:id="rId14"/>
    <p:sldId id="268" r:id="rId15"/>
    <p:sldId id="357" r:id="rId16"/>
    <p:sldId id="358" r:id="rId17"/>
    <p:sldId id="356" r:id="rId18"/>
    <p:sldId id="353" r:id="rId19"/>
    <p:sldId id="333" r:id="rId20"/>
    <p:sldId id="278" r:id="rId21"/>
    <p:sldId id="259" r:id="rId22"/>
    <p:sldId id="339" r:id="rId23"/>
    <p:sldId id="281" r:id="rId24"/>
    <p:sldId id="266" r:id="rId25"/>
    <p:sldId id="310" r:id="rId26"/>
    <p:sldId id="355" r:id="rId27"/>
    <p:sldId id="308" r:id="rId28"/>
    <p:sldId id="309" r:id="rId29"/>
    <p:sldId id="321" r:id="rId30"/>
    <p:sldId id="325" r:id="rId31"/>
    <p:sldId id="320" r:id="rId32"/>
    <p:sldId id="324" r:id="rId33"/>
    <p:sldId id="283" r:id="rId34"/>
    <p:sldId id="304" r:id="rId35"/>
    <p:sldId id="326" r:id="rId36"/>
    <p:sldId id="307" r:id="rId37"/>
    <p:sldId id="311" r:id="rId38"/>
    <p:sldId id="318" r:id="rId39"/>
    <p:sldId id="316" r:id="rId40"/>
    <p:sldId id="317" r:id="rId41"/>
    <p:sldId id="312" r:id="rId42"/>
    <p:sldId id="354" r:id="rId43"/>
    <p:sldId id="319" r:id="rId44"/>
    <p:sldId id="314" r:id="rId45"/>
    <p:sldId id="313" r:id="rId46"/>
    <p:sldId id="315" r:id="rId47"/>
    <p:sldId id="298" r:id="rId48"/>
    <p:sldId id="340" r:id="rId49"/>
    <p:sldId id="341" r:id="rId50"/>
    <p:sldId id="342" r:id="rId51"/>
    <p:sldId id="343" r:id="rId52"/>
    <p:sldId id="344" r:id="rId53"/>
    <p:sldId id="346" r:id="rId54"/>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6F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A540DA-A66E-4B37-8059-7A5A70E5214E}" v="4" dt="2024-11-10T13:01:45.5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00" autoAdjust="0"/>
    <p:restoredTop sz="94660"/>
  </p:normalViewPr>
  <p:slideViewPr>
    <p:cSldViewPr snapToGrid="0">
      <p:cViewPr varScale="1">
        <p:scale>
          <a:sx n="101" d="100"/>
          <a:sy n="101" d="100"/>
        </p:scale>
        <p:origin x="188"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みよ 広田" userId="8a666d634b76e4c5" providerId="LiveId" clId="{57A540DA-A66E-4B37-8059-7A5A70E5214E}"/>
    <pc:docChg chg="undo custSel delSld modSld">
      <pc:chgData name="みよ 広田" userId="8a666d634b76e4c5" providerId="LiveId" clId="{57A540DA-A66E-4B37-8059-7A5A70E5214E}" dt="2024-11-10T13:06:36.046" v="350" actId="20577"/>
      <pc:docMkLst>
        <pc:docMk/>
      </pc:docMkLst>
      <pc:sldChg chg="modSp mod">
        <pc:chgData name="みよ 広田" userId="8a666d634b76e4c5" providerId="LiveId" clId="{57A540DA-A66E-4B37-8059-7A5A70E5214E}" dt="2024-11-10T13:06:36.046" v="350" actId="20577"/>
        <pc:sldMkLst>
          <pc:docMk/>
          <pc:sldMk cId="1287340272" sldId="256"/>
        </pc:sldMkLst>
        <pc:spChg chg="mod">
          <ac:chgData name="みよ 広田" userId="8a666d634b76e4c5" providerId="LiveId" clId="{57A540DA-A66E-4B37-8059-7A5A70E5214E}" dt="2024-11-10T13:06:36.046" v="350" actId="20577"/>
          <ac:spMkLst>
            <pc:docMk/>
            <pc:sldMk cId="1287340272" sldId="256"/>
            <ac:spMk id="2" creationId="{399D8092-25CB-F46E-DE55-ED7115B8DB4E}"/>
          </ac:spMkLst>
        </pc:spChg>
      </pc:sldChg>
      <pc:sldChg chg="del">
        <pc:chgData name="みよ 広田" userId="8a666d634b76e4c5" providerId="LiveId" clId="{57A540DA-A66E-4B37-8059-7A5A70E5214E}" dt="2024-11-10T12:55:45.621" v="0" actId="47"/>
        <pc:sldMkLst>
          <pc:docMk/>
          <pc:sldMk cId="3396701484" sldId="269"/>
        </pc:sldMkLst>
      </pc:sldChg>
      <pc:sldChg chg="del">
        <pc:chgData name="みよ 広田" userId="8a666d634b76e4c5" providerId="LiveId" clId="{57A540DA-A66E-4B37-8059-7A5A70E5214E}" dt="2024-11-10T12:55:47.888" v="1" actId="47"/>
        <pc:sldMkLst>
          <pc:docMk/>
          <pc:sldMk cId="812815662" sldId="270"/>
        </pc:sldMkLst>
      </pc:sldChg>
      <pc:sldChg chg="addSp modSp mod">
        <pc:chgData name="みよ 広田" userId="8a666d634b76e4c5" providerId="LiveId" clId="{57A540DA-A66E-4B37-8059-7A5A70E5214E}" dt="2024-11-10T13:02:23.427" v="278" actId="14100"/>
        <pc:sldMkLst>
          <pc:docMk/>
          <pc:sldMk cId="625962291" sldId="337"/>
        </pc:sldMkLst>
        <pc:spChg chg="add mod">
          <ac:chgData name="みよ 広田" userId="8a666d634b76e4c5" providerId="LiveId" clId="{57A540DA-A66E-4B37-8059-7A5A70E5214E}" dt="2024-11-10T13:01:40.903" v="200" actId="1076"/>
          <ac:spMkLst>
            <pc:docMk/>
            <pc:sldMk cId="625962291" sldId="337"/>
            <ac:spMk id="6" creationId="{BA0067D0-8978-ED65-CE12-FC30E6879E79}"/>
          </ac:spMkLst>
        </pc:spChg>
        <pc:spChg chg="add mod">
          <ac:chgData name="みよ 広田" userId="8a666d634b76e4c5" providerId="LiveId" clId="{57A540DA-A66E-4B37-8059-7A5A70E5214E}" dt="2024-11-10T13:02:23.427" v="278" actId="14100"/>
          <ac:spMkLst>
            <pc:docMk/>
            <pc:sldMk cId="625962291" sldId="337"/>
            <ac:spMk id="8" creationId="{97B8B8C0-0686-3DC8-8D8C-BBB667B3FA90}"/>
          </ac:spMkLst>
        </pc:spChg>
        <pc:picChg chg="mod">
          <ac:chgData name="みよ 広田" userId="8a666d634b76e4c5" providerId="LiveId" clId="{57A540DA-A66E-4B37-8059-7A5A70E5214E}" dt="2024-11-10T13:01:07.940" v="140" actId="1076"/>
          <ac:picMkLst>
            <pc:docMk/>
            <pc:sldMk cId="625962291" sldId="337"/>
            <ac:picMk id="3" creationId="{127685FA-DD59-A15B-E59E-CCFB64C3B2A1}"/>
          </ac:picMkLst>
        </pc:picChg>
      </pc:sldChg>
      <pc:sldChg chg="del">
        <pc:chgData name="みよ 広田" userId="8a666d634b76e4c5" providerId="LiveId" clId="{57A540DA-A66E-4B37-8059-7A5A70E5214E}" dt="2024-11-10T12:55:50.672" v="2" actId="47"/>
        <pc:sldMkLst>
          <pc:docMk/>
          <pc:sldMk cId="2773714539" sldId="352"/>
        </pc:sldMkLst>
      </pc:sldChg>
      <pc:sldChg chg="addSp modSp mod">
        <pc:chgData name="みよ 広田" userId="8a666d634b76e4c5" providerId="LiveId" clId="{57A540DA-A66E-4B37-8059-7A5A70E5214E}" dt="2024-11-10T13:00:35.152" v="135" actId="1076"/>
        <pc:sldMkLst>
          <pc:docMk/>
          <pc:sldMk cId="870033138" sldId="357"/>
        </pc:sldMkLst>
        <pc:spChg chg="mod">
          <ac:chgData name="みよ 広田" userId="8a666d634b76e4c5" providerId="LiveId" clId="{57A540DA-A66E-4B37-8059-7A5A70E5214E}" dt="2024-11-10T12:57:26.662" v="65" actId="20577"/>
          <ac:spMkLst>
            <pc:docMk/>
            <pc:sldMk cId="870033138" sldId="357"/>
            <ac:spMk id="2" creationId="{FF56713F-4ED4-CBB1-1F95-CFA6B8FC35F9}"/>
          </ac:spMkLst>
        </pc:spChg>
        <pc:spChg chg="add mod">
          <ac:chgData name="みよ 広田" userId="8a666d634b76e4c5" providerId="LiveId" clId="{57A540DA-A66E-4B37-8059-7A5A70E5214E}" dt="2024-11-10T12:58:06.784" v="72" actId="1076"/>
          <ac:spMkLst>
            <pc:docMk/>
            <pc:sldMk cId="870033138" sldId="357"/>
            <ac:spMk id="4" creationId="{072CB118-AA76-C3BD-C968-52049308D2FE}"/>
          </ac:spMkLst>
        </pc:spChg>
        <pc:spChg chg="add mod">
          <ac:chgData name="みよ 広田" userId="8a666d634b76e4c5" providerId="LiveId" clId="{57A540DA-A66E-4B37-8059-7A5A70E5214E}" dt="2024-11-10T13:00:30.361" v="134" actId="1076"/>
          <ac:spMkLst>
            <pc:docMk/>
            <pc:sldMk cId="870033138" sldId="357"/>
            <ac:spMk id="6" creationId="{5DAAE877-29FF-9395-C2F8-771B183AE533}"/>
          </ac:spMkLst>
        </pc:spChg>
        <pc:spChg chg="add mod">
          <ac:chgData name="みよ 広田" userId="8a666d634b76e4c5" providerId="LiveId" clId="{57A540DA-A66E-4B37-8059-7A5A70E5214E}" dt="2024-11-10T13:00:35.152" v="135" actId="1076"/>
          <ac:spMkLst>
            <pc:docMk/>
            <pc:sldMk cId="870033138" sldId="357"/>
            <ac:spMk id="8" creationId="{38D0FBBD-2759-0741-8686-CB8DED266031}"/>
          </ac:spMkLst>
        </pc:spChg>
        <pc:picChg chg="mod">
          <ac:chgData name="みよ 広田" userId="8a666d634b76e4c5" providerId="LiveId" clId="{57A540DA-A66E-4B37-8059-7A5A70E5214E}" dt="2024-11-10T12:57:41.503" v="68" actId="1076"/>
          <ac:picMkLst>
            <pc:docMk/>
            <pc:sldMk cId="870033138" sldId="357"/>
            <ac:picMk id="10" creationId="{0A1498BB-0FAB-3D99-34F7-ECA9445B4CEE}"/>
          </ac:picMkLst>
        </pc:picChg>
      </pc:sldChg>
      <pc:sldChg chg="addSp modSp mod">
        <pc:chgData name="みよ 広田" userId="8a666d634b76e4c5" providerId="LiveId" clId="{57A540DA-A66E-4B37-8059-7A5A70E5214E}" dt="2024-11-10T13:00:46.083" v="137" actId="1076"/>
        <pc:sldMkLst>
          <pc:docMk/>
          <pc:sldMk cId="813310625" sldId="358"/>
        </pc:sldMkLst>
        <pc:spChg chg="add mod">
          <ac:chgData name="みよ 広田" userId="8a666d634b76e4c5" providerId="LiveId" clId="{57A540DA-A66E-4B37-8059-7A5A70E5214E}" dt="2024-11-10T12:59:29.671" v="83" actId="1076"/>
          <ac:spMkLst>
            <pc:docMk/>
            <pc:sldMk cId="813310625" sldId="358"/>
            <ac:spMk id="4" creationId="{495102E4-6ADA-1BA4-DF79-7D223A5C5564}"/>
          </ac:spMkLst>
        </pc:spChg>
        <pc:spChg chg="add mod">
          <ac:chgData name="みよ 広田" userId="8a666d634b76e4c5" providerId="LiveId" clId="{57A540DA-A66E-4B37-8059-7A5A70E5214E}" dt="2024-11-10T13:00:46.083" v="137" actId="1076"/>
          <ac:spMkLst>
            <pc:docMk/>
            <pc:sldMk cId="813310625" sldId="358"/>
            <ac:spMk id="5" creationId="{3DE45201-7709-3338-ECF1-2222E1C6322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CEA4441-0D4D-FF6D-993B-20EE7B4B5656}"/>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965B216B-A8E3-FA91-B816-4549830607C7}"/>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14C9F0C5-1BD4-4D31-A12E-698CA80A8412}" type="datetimeFigureOut">
              <a:rPr kumimoji="1" lang="ja-JP" altLang="en-US" smtClean="0"/>
              <a:t>2024/11/10</a:t>
            </a:fld>
            <a:endParaRPr kumimoji="1" lang="ja-JP" altLang="en-US"/>
          </a:p>
        </p:txBody>
      </p:sp>
      <p:sp>
        <p:nvSpPr>
          <p:cNvPr id="4" name="フッター プレースホルダー 3">
            <a:extLst>
              <a:ext uri="{FF2B5EF4-FFF2-40B4-BE49-F238E27FC236}">
                <a16:creationId xmlns:a16="http://schemas.microsoft.com/office/drawing/2014/main" id="{39039B5C-0F6C-D264-9C65-76947F5A6FC0}"/>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A9CEB565-343D-3DED-EDFF-BB954C0AEC3B}"/>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933384CA-A3DE-40BD-9111-F3301FF53A4A}" type="slidenum">
              <a:rPr kumimoji="1" lang="ja-JP" altLang="en-US" smtClean="0"/>
              <a:t>‹#›</a:t>
            </a:fld>
            <a:endParaRPr kumimoji="1" lang="ja-JP" altLang="en-US"/>
          </a:p>
        </p:txBody>
      </p:sp>
    </p:spTree>
    <p:extLst>
      <p:ext uri="{BB962C8B-B14F-4D97-AF65-F5344CB8AC3E}">
        <p14:creationId xmlns:p14="http://schemas.microsoft.com/office/powerpoint/2010/main" val="3997275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F942BA1A-EF4D-4A19-A212-51BDBDE5CCBC}" type="datetimeFigureOut">
              <a:rPr kumimoji="1" lang="ja-JP" altLang="en-US" smtClean="0"/>
              <a:t>2024/11/10</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BA3839EC-77BD-407D-B667-2EE330A43844}" type="slidenum">
              <a:rPr kumimoji="1" lang="ja-JP" altLang="en-US" smtClean="0"/>
              <a:t>‹#›</a:t>
            </a:fld>
            <a:endParaRPr kumimoji="1" lang="ja-JP" altLang="en-US"/>
          </a:p>
        </p:txBody>
      </p:sp>
    </p:spTree>
    <p:extLst>
      <p:ext uri="{BB962C8B-B14F-4D97-AF65-F5344CB8AC3E}">
        <p14:creationId xmlns:p14="http://schemas.microsoft.com/office/powerpoint/2010/main" val="20030306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3839EC-77BD-407D-B667-2EE330A43844}" type="slidenum">
              <a:rPr kumimoji="1" lang="ja-JP" altLang="en-US" smtClean="0"/>
              <a:t>1</a:t>
            </a:fld>
            <a:endParaRPr kumimoji="1" lang="ja-JP" altLang="en-US"/>
          </a:p>
        </p:txBody>
      </p:sp>
    </p:spTree>
    <p:extLst>
      <p:ext uri="{BB962C8B-B14F-4D97-AF65-F5344CB8AC3E}">
        <p14:creationId xmlns:p14="http://schemas.microsoft.com/office/powerpoint/2010/main" val="326582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♪私以外、私じゃないの　当たり前だけどね　だから　マイナンバーカード。</a:t>
            </a:r>
          </a:p>
          <a:p>
            <a:r>
              <a:rPr kumimoji="1" lang="ja-JP" altLang="en-US" dirty="0"/>
              <a:t>当時のヒット曲を替え歌にしたのが担当相の甘利明氏でした▼２０１６年からの運用を前に宣伝に躍起となっていた安倍政権。しかし、旗振り役だった甘利氏は口利き疑惑で閣僚を辞任。相次ぐ不祥事で首相みずからも政治を私事に利用する。そんな国に個人情報を預けることに国民は反発しました▼開始１年後の普及率は８・４％。政府をあげたてこ入れがつづきましたが、疑問や不安は解消せず。巨額を投じ最大２万円分のポイントがもらえると大量宣伝しながら、先月末の時点でいまだ人口の半数にも届いていません▼今度はアメからムチへ。いまの保険証を再来年の秋に廃止し、マイナンバーカードに一体化させると岸田政権が表明しました。生活に欠かせない保険証を盾にとり、任意のカードを強引につくらせる。これでは不信が増すばかりです▼保険証を人質にとるなんて、強制ではないはず。ネット上ではすぐに批判がわきあがり、反対署名も開始。わずか３日間で、およそ１０万人にまでひろがっています。安倍元首相の国葬につづく、聞く耳をもたない強権への怒りです▼公平公正な社会の実現、国民の利便性の向上、行政の効率化。政府が掲げてきたこの制度の目的です。しかし、公平公正さに最も背を向けてきたのが歴代の政権。信頼なき国に番号で管理されるなんてまっぴらごめんではないでしょうか。</a:t>
            </a:r>
          </a:p>
          <a:p>
            <a:endParaRPr kumimoji="1" lang="ja-JP" altLang="en-US" dirty="0"/>
          </a:p>
        </p:txBody>
      </p:sp>
      <p:sp>
        <p:nvSpPr>
          <p:cNvPr id="4" name="スライド番号プレースホルダー 3"/>
          <p:cNvSpPr>
            <a:spLocks noGrp="1"/>
          </p:cNvSpPr>
          <p:nvPr>
            <p:ph type="sldNum" sz="quarter" idx="5"/>
          </p:nvPr>
        </p:nvSpPr>
        <p:spPr/>
        <p:txBody>
          <a:bodyPr/>
          <a:lstStyle/>
          <a:p>
            <a:fld id="{ECDD4315-C5A5-49F7-A8B4-58D091626F5F}" type="slidenum">
              <a:rPr kumimoji="1" lang="ja-JP" altLang="en-US" smtClean="0"/>
              <a:t>23</a:t>
            </a:fld>
            <a:endParaRPr kumimoji="1" lang="ja-JP" altLang="en-US"/>
          </a:p>
        </p:txBody>
      </p:sp>
    </p:spTree>
    <p:extLst>
      <p:ext uri="{BB962C8B-B14F-4D97-AF65-F5344CB8AC3E}">
        <p14:creationId xmlns:p14="http://schemas.microsoft.com/office/powerpoint/2010/main" val="1846455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https://www.mhlw.go.jp/content/10200000/000577618.pdf</a:t>
            </a:r>
          </a:p>
          <a:p>
            <a:endParaRPr kumimoji="1" lang="en-US" altLang="ja-JP" dirty="0"/>
          </a:p>
          <a:p>
            <a:r>
              <a:rPr kumimoji="1" lang="ja-JP" altLang="en-US" dirty="0"/>
              <a:t>病院　２２</a:t>
            </a:r>
            <a:r>
              <a:rPr kumimoji="1" lang="en-US" altLang="ja-JP" dirty="0"/>
              <a:t>/</a:t>
            </a:r>
            <a:r>
              <a:rPr kumimoji="1" lang="ja-JP" altLang="en-US" dirty="0"/>
              <a:t>４３　　　医科クリニック　１０４</a:t>
            </a:r>
            <a:r>
              <a:rPr kumimoji="1" lang="en-US" altLang="ja-JP" dirty="0"/>
              <a:t>/</a:t>
            </a:r>
            <a:r>
              <a:rPr kumimoji="1" lang="ja-JP" altLang="en-US" dirty="0"/>
              <a:t>４３６　歯科　７９</a:t>
            </a:r>
            <a:r>
              <a:rPr kumimoji="1" lang="en-US" altLang="ja-JP" dirty="0"/>
              <a:t>/</a:t>
            </a:r>
            <a:r>
              <a:rPr kumimoji="1" lang="ja-JP" altLang="en-US" dirty="0"/>
              <a:t>２３２　　薬局　１４６</a:t>
            </a:r>
            <a:r>
              <a:rPr kumimoji="1" lang="en-US" altLang="ja-JP" dirty="0"/>
              <a:t>/</a:t>
            </a:r>
            <a:r>
              <a:rPr kumimoji="1" lang="ja-JP" altLang="en-US" dirty="0"/>
              <a:t>２５１</a:t>
            </a:r>
          </a:p>
          <a:p>
            <a:r>
              <a:rPr kumimoji="1" lang="ja-JP" altLang="en-US" dirty="0"/>
              <a:t>全体　３５１</a:t>
            </a:r>
            <a:r>
              <a:rPr kumimoji="1" lang="en-US" altLang="ja-JP" dirty="0"/>
              <a:t>/</a:t>
            </a:r>
            <a:r>
              <a:rPr kumimoji="1" lang="ja-JP" altLang="en-US" dirty="0"/>
              <a:t>９６２　９月末</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CDD4315-C5A5-49F7-A8B4-58D091626F5F}" type="slidenum">
              <a:rPr kumimoji="1" lang="ja-JP" altLang="en-US" smtClean="0"/>
              <a:t>24</a:t>
            </a:fld>
            <a:endParaRPr kumimoji="1" lang="ja-JP" altLang="en-US"/>
          </a:p>
        </p:txBody>
      </p:sp>
    </p:spTree>
    <p:extLst>
      <p:ext uri="{BB962C8B-B14F-4D97-AF65-F5344CB8AC3E}">
        <p14:creationId xmlns:p14="http://schemas.microsoft.com/office/powerpoint/2010/main" val="1527001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もともと、国民の税・社会保障情報を一元的に管理する「共通番号」の導入を求めてきたのは、財界でした。日本経団連は</a:t>
            </a:r>
            <a:r>
              <a:rPr kumimoji="1" lang="en-US" altLang="ja-JP" dirty="0"/>
              <a:t>2000</a:t>
            </a:r>
            <a:r>
              <a:rPr kumimoji="1" lang="ja-JP" altLang="en-US" dirty="0"/>
              <a:t>年代から、各人が納めた税・保険料の額と、社会保障として給付された額を比較できるようにし、“この人は負担にくらべて給付が厚すぎる”などと決めつけて、医療、介護、福祉などの給付を削減していくことを提言してきました。社会保障を、自分で納めた税・保険料に相当する“対価”を受けとるだけの仕組みに変質させる大改悪にほかなりません。社会保障を「自己責任」の制度に後退させ、「負担に見あった給付」の名で徹底した給付抑制を実行し、国の財政負担、大企業の税・保険料負担を削減していくことが、政府・財界の最大のねらい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ECDD4315-C5A5-49F7-A8B4-58D091626F5F}" type="slidenum">
              <a:rPr kumimoji="1" lang="ja-JP" altLang="en-US" smtClean="0"/>
              <a:t>33</a:t>
            </a:fld>
            <a:endParaRPr kumimoji="1" lang="ja-JP" altLang="en-US"/>
          </a:p>
        </p:txBody>
      </p:sp>
    </p:spTree>
    <p:extLst>
      <p:ext uri="{BB962C8B-B14F-4D97-AF65-F5344CB8AC3E}">
        <p14:creationId xmlns:p14="http://schemas.microsoft.com/office/powerpoint/2010/main" val="299327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F343B55-786D-441A-9606-57D21B08C9AD}" type="datetime1">
              <a:rPr lang="en-US" altLang="ja-JP" smtClean="0"/>
              <a:t>11/10/2024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6A0A08F-E2E2-4C36-AA27-DE8D5EDE0201}" type="datetime1">
              <a:rPr lang="en-US" altLang="ja-JP" smtClean="0"/>
              <a:t>11/10/2024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2FB4F3B-509D-4DAF-A5D6-0ACA42D14D05}" type="datetime1">
              <a:rPr lang="en-US" altLang="ja-JP" smtClean="0"/>
              <a:t>11/10/2024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B402DF8-13A1-41FF-9335-040C83B88742}" type="datetime1">
              <a:rPr lang="en-US" altLang="ja-JP" smtClean="0"/>
              <a:t>11/10/2024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536D61B-10F3-42BE-A27C-30F6D352F428}" type="datetime1">
              <a:rPr lang="en-US" altLang="ja-JP" smtClean="0"/>
              <a:t>11/10/2024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9F126E6-6434-49C6-BC70-7B3F1C43FA7F}" type="datetime1">
              <a:rPr lang="en-US" altLang="ja-JP" smtClean="0"/>
              <a:t>11/10/2024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A349A79-96AA-4B07-8CE4-52D17AD6BE11}" type="datetime1">
              <a:rPr lang="en-US" altLang="ja-JP" smtClean="0"/>
              <a:t>11/10/2024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33690CB-113E-4E79-9EA7-674B5947BBEA}" type="datetime1">
              <a:rPr lang="en-US" altLang="ja-JP" smtClean="0"/>
              <a:t>11/10/2024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A682E95-7F5F-4533-97D2-61EDC14D29B1}" type="datetime1">
              <a:rPr lang="en-US" altLang="ja-JP" smtClean="0"/>
              <a:t>11/10/2024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417CF-CBA1-4EAC-B0A9-599FB78F07D4}" type="datetime1">
              <a:rPr lang="en-US" altLang="ja-JP" smtClean="0"/>
              <a:t>11/10/2024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5A3D3E8-335C-4A95-B89D-2A691EE6079D}" type="datetime1">
              <a:rPr lang="en-US" altLang="ja-JP" smtClean="0"/>
              <a:t>11/10/2024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63936F2-B5B8-4374-B224-4D82B38ABDB0}" type="datetime1">
              <a:rPr lang="en-US" altLang="ja-JP" smtClean="0"/>
              <a:t>11/10/2024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121891D-B514-464E-AC52-59A9256B78B5}" type="datetime1">
              <a:rPr lang="en-US" altLang="ja-JP" smtClean="0"/>
              <a:t>11/10/2024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E75CA9-A89E-4FDC-8AD4-9F78F0CEA168}" type="datetime1">
              <a:rPr lang="en-US" altLang="ja-JP" smtClean="0"/>
              <a:t>11/10/2024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3026A48-0CCA-4366-B591-BF707BAC48DB}" type="datetime1">
              <a:rPr lang="en-US" altLang="ja-JP" smtClean="0"/>
              <a:t>11/10/2024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2379E5D-265B-4EFB-9819-ED5289EC2E7D}" type="datetime1">
              <a:rPr lang="en-US" altLang="ja-JP" smtClean="0"/>
              <a:t>11/10/2024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D745BE-8A51-4EE0-B52C-FF0ECD01AFE7}" type="datetime1">
              <a:rPr lang="en-US" altLang="ja-JP" smtClean="0"/>
              <a:t>11/10/2024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hf sldNum="0" hdr="0" ftr="0" dt="0"/>
  <p:txStyles>
    <p:titleStyle>
      <a:lvl1pPr algn="l" defTabSz="457200" rtl="0" eaLnBrk="1" latinLnBrk="0" hangingPunct="1">
        <a:spcBef>
          <a:spcPct val="0"/>
        </a:spcBef>
        <a:buNone/>
        <a:defRPr kumimoji="1" sz="3600" kern="1200">
          <a:solidFill>
            <a:schemeClr val="accent1">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hyperlink" Target="https://www4.city.kanazawa.lg.jp/soshikikarasagasu/dorokensetsuka/gyomuannai/1/1/1/1/9367.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9D8092-25CB-F46E-DE55-ED7115B8DB4E}"/>
              </a:ext>
            </a:extLst>
          </p:cNvPr>
          <p:cNvSpPr>
            <a:spLocks noGrp="1"/>
          </p:cNvSpPr>
          <p:nvPr>
            <p:ph type="ctrTitle"/>
          </p:nvPr>
        </p:nvSpPr>
        <p:spPr>
          <a:xfrm>
            <a:off x="649771" y="2953019"/>
            <a:ext cx="8677752" cy="951962"/>
          </a:xfrm>
        </p:spPr>
        <p:txBody>
          <a:bodyPr/>
          <a:lstStyle/>
          <a:p>
            <a:pPr algn="l">
              <a:lnSpc>
                <a:spcPct val="150000"/>
              </a:lnSpc>
            </a:pPr>
            <a:r>
              <a:rPr lang="ja-JP" altLang="en-US" sz="6000" dirty="0"/>
              <a:t>　</a:t>
            </a:r>
            <a:r>
              <a:rPr kumimoji="1" lang="ja-JP" altLang="en-US" sz="6000" dirty="0"/>
              <a:t>金沢市政報告</a:t>
            </a:r>
            <a:br>
              <a:rPr kumimoji="1" lang="en-US" altLang="ja-JP" sz="6000" dirty="0"/>
            </a:br>
            <a:r>
              <a:rPr kumimoji="1" lang="ja-JP" altLang="en-US" sz="6000" dirty="0"/>
              <a:t>　</a:t>
            </a:r>
            <a:r>
              <a:rPr kumimoji="1" lang="en-US" altLang="ja-JP" sz="6000" dirty="0"/>
              <a:t>2024</a:t>
            </a:r>
            <a:r>
              <a:rPr kumimoji="1" lang="ja-JP" altLang="en-US" sz="6000" dirty="0"/>
              <a:t>年９・</a:t>
            </a:r>
            <a:r>
              <a:rPr kumimoji="1" lang="en-US" altLang="ja-JP" sz="6000" dirty="0"/>
              <a:t>10</a:t>
            </a:r>
            <a:r>
              <a:rPr kumimoji="1" lang="ja-JP" altLang="en-US" sz="6000" dirty="0"/>
              <a:t>月　</a:t>
            </a:r>
          </a:p>
        </p:txBody>
      </p:sp>
      <p:sp>
        <p:nvSpPr>
          <p:cNvPr id="3" name="字幕 2">
            <a:extLst>
              <a:ext uri="{FF2B5EF4-FFF2-40B4-BE49-F238E27FC236}">
                <a16:creationId xmlns:a16="http://schemas.microsoft.com/office/drawing/2014/main" id="{DED67715-4A1C-3F8F-587C-9ECB97A749A6}"/>
              </a:ext>
            </a:extLst>
          </p:cNvPr>
          <p:cNvSpPr>
            <a:spLocks noGrp="1"/>
          </p:cNvSpPr>
          <p:nvPr>
            <p:ph type="subTitle" idx="1"/>
          </p:nvPr>
        </p:nvSpPr>
        <p:spPr>
          <a:xfrm>
            <a:off x="385216" y="5761101"/>
            <a:ext cx="8784541" cy="1096899"/>
          </a:xfrm>
        </p:spPr>
        <p:txBody>
          <a:bodyPr>
            <a:normAutofit/>
          </a:bodyPr>
          <a:lstStyle/>
          <a:p>
            <a:r>
              <a:rPr kumimoji="1" lang="ja-JP" altLang="en-US" sz="3200" dirty="0"/>
              <a:t>金沢市議会議員　広田みよ</a:t>
            </a:r>
          </a:p>
        </p:txBody>
      </p:sp>
      <p:pic>
        <p:nvPicPr>
          <p:cNvPr id="5" name="図 4">
            <a:extLst>
              <a:ext uri="{FF2B5EF4-FFF2-40B4-BE49-F238E27FC236}">
                <a16:creationId xmlns:a16="http://schemas.microsoft.com/office/drawing/2014/main" id="{C81DDB80-4D22-EB48-EC94-28AC14357E0F}"/>
              </a:ext>
            </a:extLst>
          </p:cNvPr>
          <p:cNvPicPr>
            <a:picLocks noChangeAspect="1"/>
          </p:cNvPicPr>
          <p:nvPr/>
        </p:nvPicPr>
        <p:blipFill>
          <a:blip r:embed="rId3"/>
          <a:stretch>
            <a:fillRect/>
          </a:stretch>
        </p:blipFill>
        <p:spPr>
          <a:xfrm>
            <a:off x="9485289" y="3176802"/>
            <a:ext cx="2418085" cy="3388848"/>
          </a:xfrm>
          <a:prstGeom prst="rect">
            <a:avLst/>
          </a:prstGeom>
        </p:spPr>
      </p:pic>
    </p:spTree>
    <p:extLst>
      <p:ext uri="{BB962C8B-B14F-4D97-AF65-F5344CB8AC3E}">
        <p14:creationId xmlns:p14="http://schemas.microsoft.com/office/powerpoint/2010/main" val="1287340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49DB3E1-01F2-806F-403A-10C38A5A5349}"/>
              </a:ext>
            </a:extLst>
          </p:cNvPr>
          <p:cNvPicPr>
            <a:picLocks noChangeAspect="1"/>
          </p:cNvPicPr>
          <p:nvPr/>
        </p:nvPicPr>
        <p:blipFill>
          <a:blip r:embed="rId2"/>
          <a:stretch>
            <a:fillRect/>
          </a:stretch>
        </p:blipFill>
        <p:spPr>
          <a:xfrm>
            <a:off x="5427484" y="733688"/>
            <a:ext cx="4651879" cy="2616682"/>
          </a:xfrm>
          <a:prstGeom prst="rect">
            <a:avLst/>
          </a:prstGeom>
        </p:spPr>
      </p:pic>
      <p:sp>
        <p:nvSpPr>
          <p:cNvPr id="2" name="タイトル 1">
            <a:extLst>
              <a:ext uri="{FF2B5EF4-FFF2-40B4-BE49-F238E27FC236}">
                <a16:creationId xmlns:a16="http://schemas.microsoft.com/office/drawing/2014/main" id="{724D7ACF-8AA7-09A9-CA98-8A3B50BDF323}"/>
              </a:ext>
            </a:extLst>
          </p:cNvPr>
          <p:cNvSpPr>
            <a:spLocks noGrp="1"/>
          </p:cNvSpPr>
          <p:nvPr>
            <p:ph type="title"/>
          </p:nvPr>
        </p:nvSpPr>
        <p:spPr>
          <a:xfrm>
            <a:off x="223287" y="193390"/>
            <a:ext cx="8596668" cy="1320800"/>
          </a:xfrm>
        </p:spPr>
        <p:txBody>
          <a:bodyPr/>
          <a:lstStyle/>
          <a:p>
            <a:r>
              <a:rPr kumimoji="1" lang="ja-JP" altLang="en-US" dirty="0"/>
              <a:t>スフィア基準で見直しを求めました！</a:t>
            </a:r>
          </a:p>
        </p:txBody>
      </p:sp>
      <p:pic>
        <p:nvPicPr>
          <p:cNvPr id="5" name="図 4">
            <a:extLst>
              <a:ext uri="{FF2B5EF4-FFF2-40B4-BE49-F238E27FC236}">
                <a16:creationId xmlns:a16="http://schemas.microsoft.com/office/drawing/2014/main" id="{A643F153-3BE0-AB08-58CF-04796B25F219}"/>
              </a:ext>
            </a:extLst>
          </p:cNvPr>
          <p:cNvPicPr>
            <a:picLocks noChangeAspect="1"/>
          </p:cNvPicPr>
          <p:nvPr/>
        </p:nvPicPr>
        <p:blipFill>
          <a:blip r:embed="rId3"/>
          <a:stretch>
            <a:fillRect/>
          </a:stretch>
        </p:blipFill>
        <p:spPr>
          <a:xfrm>
            <a:off x="58858" y="993753"/>
            <a:ext cx="5715000" cy="5715000"/>
          </a:xfrm>
          <a:prstGeom prst="rect">
            <a:avLst/>
          </a:prstGeom>
        </p:spPr>
      </p:pic>
      <p:pic>
        <p:nvPicPr>
          <p:cNvPr id="9" name="図 8">
            <a:extLst>
              <a:ext uri="{FF2B5EF4-FFF2-40B4-BE49-F238E27FC236}">
                <a16:creationId xmlns:a16="http://schemas.microsoft.com/office/drawing/2014/main" id="{3279C553-1502-C92B-E1F3-E207A719B44A}"/>
              </a:ext>
            </a:extLst>
          </p:cNvPr>
          <p:cNvPicPr>
            <a:picLocks noChangeAspect="1"/>
          </p:cNvPicPr>
          <p:nvPr/>
        </p:nvPicPr>
        <p:blipFill>
          <a:blip r:embed="rId4"/>
          <a:stretch>
            <a:fillRect/>
          </a:stretch>
        </p:blipFill>
        <p:spPr>
          <a:xfrm>
            <a:off x="5868918" y="3952547"/>
            <a:ext cx="5021609" cy="2824655"/>
          </a:xfrm>
          <a:prstGeom prst="rect">
            <a:avLst/>
          </a:prstGeom>
        </p:spPr>
      </p:pic>
      <p:pic>
        <p:nvPicPr>
          <p:cNvPr id="11" name="図 10">
            <a:extLst>
              <a:ext uri="{FF2B5EF4-FFF2-40B4-BE49-F238E27FC236}">
                <a16:creationId xmlns:a16="http://schemas.microsoft.com/office/drawing/2014/main" id="{F4AC21E9-C011-3198-6B74-923015574A65}"/>
              </a:ext>
            </a:extLst>
          </p:cNvPr>
          <p:cNvPicPr>
            <a:picLocks noChangeAspect="1"/>
          </p:cNvPicPr>
          <p:nvPr/>
        </p:nvPicPr>
        <p:blipFill>
          <a:blip r:embed="rId5"/>
          <a:stretch>
            <a:fillRect/>
          </a:stretch>
        </p:blipFill>
        <p:spPr>
          <a:xfrm>
            <a:off x="8628993" y="2443458"/>
            <a:ext cx="3504149" cy="1971084"/>
          </a:xfrm>
          <a:prstGeom prst="rect">
            <a:avLst/>
          </a:prstGeom>
        </p:spPr>
      </p:pic>
    </p:spTree>
    <p:extLst>
      <p:ext uri="{BB962C8B-B14F-4D97-AF65-F5344CB8AC3E}">
        <p14:creationId xmlns:p14="http://schemas.microsoft.com/office/powerpoint/2010/main" val="4099763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8F185C-0815-75A5-AB39-20FC0AE058CE}"/>
              </a:ext>
            </a:extLst>
          </p:cNvPr>
          <p:cNvSpPr>
            <a:spLocks noGrp="1"/>
          </p:cNvSpPr>
          <p:nvPr>
            <p:ph type="title"/>
          </p:nvPr>
        </p:nvSpPr>
        <p:spPr/>
        <p:txBody>
          <a:bodyPr/>
          <a:lstStyle/>
          <a:p>
            <a:r>
              <a:rPr kumimoji="1" lang="ja-JP" altLang="en-US" dirty="0"/>
              <a:t>福祉避難所について</a:t>
            </a:r>
          </a:p>
        </p:txBody>
      </p:sp>
      <p:sp>
        <p:nvSpPr>
          <p:cNvPr id="3" name="コンテンツ プレースホルダー 2">
            <a:extLst>
              <a:ext uri="{FF2B5EF4-FFF2-40B4-BE49-F238E27FC236}">
                <a16:creationId xmlns:a16="http://schemas.microsoft.com/office/drawing/2014/main" id="{97A008EA-DE5F-6291-8385-CC450DB3CB38}"/>
              </a:ext>
            </a:extLst>
          </p:cNvPr>
          <p:cNvSpPr>
            <a:spLocks noGrp="1"/>
          </p:cNvSpPr>
          <p:nvPr>
            <p:ph idx="1"/>
          </p:nvPr>
        </p:nvSpPr>
        <p:spPr>
          <a:xfrm>
            <a:off x="838200" y="1825625"/>
            <a:ext cx="10515600" cy="4872718"/>
          </a:xfrm>
        </p:spPr>
        <p:txBody>
          <a:bodyPr>
            <a:normAutofit/>
          </a:bodyPr>
          <a:lstStyle/>
          <a:p>
            <a:pPr marL="0" indent="0">
              <a:buNone/>
            </a:pPr>
            <a:r>
              <a:rPr kumimoji="1" lang="ja-JP" altLang="en-US" sz="2000" dirty="0"/>
              <a:t>金沢市は、避難所の場所については非公開</a:t>
            </a:r>
            <a:endParaRPr kumimoji="1" lang="en-US" altLang="ja-JP" sz="2000" dirty="0"/>
          </a:p>
          <a:p>
            <a:pPr marL="0" indent="0">
              <a:buNone/>
            </a:pPr>
            <a:endParaRPr kumimoji="1" lang="en-US" altLang="ja-JP" sz="2000" dirty="0"/>
          </a:p>
          <a:p>
            <a:pPr marL="0" indent="0">
              <a:buNone/>
            </a:pPr>
            <a:r>
              <a:rPr lang="ja-JP" altLang="en-US" sz="2000" dirty="0"/>
              <a:t>必要な方について、</a:t>
            </a:r>
            <a:endParaRPr kumimoji="1" lang="en-US" altLang="ja-JP" sz="2000" dirty="0"/>
          </a:p>
          <a:p>
            <a:pPr marL="0" indent="0">
              <a:buNone/>
            </a:pPr>
            <a:endParaRPr kumimoji="1" lang="en-US" altLang="ja-JP" sz="2000" dirty="0"/>
          </a:p>
          <a:p>
            <a:pPr marL="0" indent="0">
              <a:buNone/>
            </a:pPr>
            <a:r>
              <a:rPr lang="ja-JP" altLang="en-US" sz="2000" dirty="0"/>
              <a:t>①まずは１次避難所へ</a:t>
            </a:r>
            <a:endParaRPr lang="en-US" altLang="ja-JP" sz="2000" dirty="0"/>
          </a:p>
          <a:p>
            <a:pPr marL="0" indent="0">
              <a:buNone/>
            </a:pPr>
            <a:endParaRPr lang="en-US" altLang="ja-JP" sz="2400" dirty="0"/>
          </a:p>
          <a:p>
            <a:pPr marL="0" indent="0">
              <a:buNone/>
            </a:pPr>
            <a:r>
              <a:rPr lang="ja-JP" altLang="en-US" sz="2000" dirty="0"/>
              <a:t>②市の６施設、協定を結んでいる</a:t>
            </a:r>
            <a:r>
              <a:rPr lang="en-US" altLang="ja-JP" sz="2000" dirty="0"/>
              <a:t>80</a:t>
            </a:r>
            <a:r>
              <a:rPr lang="ja-JP" altLang="en-US" sz="2000" dirty="0"/>
              <a:t>超施設が受け入れ可能か</a:t>
            </a:r>
            <a:endParaRPr lang="en-US" altLang="ja-JP" sz="2000" dirty="0"/>
          </a:p>
          <a:p>
            <a:pPr marL="0" indent="0">
              <a:buNone/>
            </a:pPr>
            <a:r>
              <a:rPr lang="ja-JP" altLang="en-US" sz="2000" dirty="0"/>
              <a:t>　確認後、移動となります</a:t>
            </a:r>
            <a:endParaRPr lang="en-US" altLang="ja-JP" sz="2000" dirty="0"/>
          </a:p>
          <a:p>
            <a:pPr marL="0" indent="0">
              <a:buNone/>
            </a:pPr>
            <a:endParaRPr lang="en-US" altLang="ja-JP" sz="2000" dirty="0"/>
          </a:p>
          <a:p>
            <a:pPr marL="0" indent="0">
              <a:buNone/>
            </a:pPr>
            <a:r>
              <a:rPr lang="ja-JP" altLang="en-US" sz="2000" dirty="0"/>
              <a:t>しかし、さまざまなお声があり、ただいま検討中。</a:t>
            </a:r>
            <a:endParaRPr lang="en-US" altLang="ja-JP" sz="2000" dirty="0"/>
          </a:p>
        </p:txBody>
      </p:sp>
    </p:spTree>
    <p:extLst>
      <p:ext uri="{BB962C8B-B14F-4D97-AF65-F5344CB8AC3E}">
        <p14:creationId xmlns:p14="http://schemas.microsoft.com/office/powerpoint/2010/main" val="3366477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477291-7622-2C78-2CCC-2A74E2FCB538}"/>
              </a:ext>
            </a:extLst>
          </p:cNvPr>
          <p:cNvSpPr>
            <a:spLocks noGrp="1"/>
          </p:cNvSpPr>
          <p:nvPr>
            <p:ph type="title"/>
          </p:nvPr>
        </p:nvSpPr>
        <p:spPr>
          <a:xfrm>
            <a:off x="223791" y="386427"/>
            <a:ext cx="8596668" cy="1320800"/>
          </a:xfrm>
        </p:spPr>
        <p:txBody>
          <a:bodyPr>
            <a:normAutofit/>
          </a:bodyPr>
          <a:lstStyle/>
          <a:p>
            <a:r>
              <a:rPr kumimoji="1" lang="ja-JP" altLang="en-US" sz="3600" dirty="0"/>
              <a:t>森本・富樫断層帯による地震</a:t>
            </a:r>
            <a:br>
              <a:rPr kumimoji="1" lang="ja-JP" altLang="en-US" sz="3600" dirty="0"/>
            </a:br>
            <a:endParaRPr kumimoji="1" lang="ja-JP" altLang="en-US" sz="3600" dirty="0"/>
          </a:p>
        </p:txBody>
      </p:sp>
      <p:pic>
        <p:nvPicPr>
          <p:cNvPr id="5" name="コンテンツ プレースホルダー 4">
            <a:extLst>
              <a:ext uri="{FF2B5EF4-FFF2-40B4-BE49-F238E27FC236}">
                <a16:creationId xmlns:a16="http://schemas.microsoft.com/office/drawing/2014/main" id="{191DF1E1-18EA-E92C-282C-AF3074973216}"/>
              </a:ext>
            </a:extLst>
          </p:cNvPr>
          <p:cNvPicPr>
            <a:picLocks noGrp="1" noChangeAspect="1"/>
          </p:cNvPicPr>
          <p:nvPr>
            <p:ph sz="half" idx="1"/>
          </p:nvPr>
        </p:nvPicPr>
        <p:blipFill>
          <a:blip r:embed="rId2"/>
          <a:stretch>
            <a:fillRect/>
          </a:stretch>
        </p:blipFill>
        <p:spPr>
          <a:xfrm>
            <a:off x="6640286" y="386427"/>
            <a:ext cx="5465809" cy="6269131"/>
          </a:xfrm>
        </p:spPr>
      </p:pic>
      <p:sp>
        <p:nvSpPr>
          <p:cNvPr id="6" name="コンテンツ プレースホルダー 5">
            <a:extLst>
              <a:ext uri="{FF2B5EF4-FFF2-40B4-BE49-F238E27FC236}">
                <a16:creationId xmlns:a16="http://schemas.microsoft.com/office/drawing/2014/main" id="{857AA50E-050C-C477-259E-790D6541B4C6}"/>
              </a:ext>
            </a:extLst>
          </p:cNvPr>
          <p:cNvSpPr>
            <a:spLocks noGrp="1"/>
          </p:cNvSpPr>
          <p:nvPr>
            <p:ph sz="half" idx="2"/>
          </p:nvPr>
        </p:nvSpPr>
        <p:spPr>
          <a:xfrm>
            <a:off x="424683" y="1623975"/>
            <a:ext cx="5643000" cy="5054803"/>
          </a:xfrm>
        </p:spPr>
        <p:txBody>
          <a:bodyPr>
            <a:normAutofit/>
          </a:bodyPr>
          <a:lstStyle/>
          <a:p>
            <a:pPr marL="0" indent="0">
              <a:lnSpc>
                <a:spcPct val="150000"/>
              </a:lnSpc>
              <a:buNone/>
            </a:pPr>
            <a:r>
              <a:rPr lang="ja-JP" altLang="en-US" sz="2800" dirty="0"/>
              <a:t>・金沢市で最も危惧する地震</a:t>
            </a:r>
            <a:endParaRPr lang="en-US" altLang="ja-JP" sz="2800" dirty="0"/>
          </a:p>
          <a:p>
            <a:pPr marL="0" indent="0">
              <a:lnSpc>
                <a:spcPct val="150000"/>
              </a:lnSpc>
              <a:buNone/>
            </a:pPr>
            <a:r>
              <a:rPr lang="ja-JP" altLang="en-US" sz="2800" dirty="0"/>
              <a:t>・都市直下型地震</a:t>
            </a:r>
            <a:endParaRPr lang="en-US" altLang="ja-JP" sz="2800" dirty="0"/>
          </a:p>
          <a:p>
            <a:pPr marL="0" indent="0">
              <a:lnSpc>
                <a:spcPct val="150000"/>
              </a:lnSpc>
              <a:buNone/>
            </a:pPr>
            <a:r>
              <a:rPr lang="ja-JP" altLang="en-US" sz="2800" dirty="0"/>
              <a:t>・</a:t>
            </a:r>
            <a:r>
              <a:rPr lang="ja-JP" altLang="en-US" sz="2800" dirty="0">
                <a:highlight>
                  <a:srgbClr val="FFFF00"/>
                </a:highlight>
              </a:rPr>
              <a:t>今日、明日にでも起こる可能性</a:t>
            </a:r>
            <a:endParaRPr lang="en-US" altLang="ja-JP" sz="2800" dirty="0">
              <a:highlight>
                <a:srgbClr val="FFFF00"/>
              </a:highlight>
            </a:endParaRPr>
          </a:p>
          <a:p>
            <a:pPr marL="0" indent="0">
              <a:lnSpc>
                <a:spcPct val="150000"/>
              </a:lnSpc>
              <a:buNone/>
            </a:pPr>
            <a:r>
              <a:rPr lang="ja-JP" altLang="en-US" sz="2800" dirty="0"/>
              <a:t>・マグニチュード　</a:t>
            </a:r>
            <a:r>
              <a:rPr lang="en-US" altLang="ja-JP" sz="2800" dirty="0"/>
              <a:t>7.2</a:t>
            </a:r>
            <a:r>
              <a:rPr lang="ja-JP" altLang="en-US" sz="2800" dirty="0"/>
              <a:t>程度　</a:t>
            </a:r>
            <a:endParaRPr lang="en-US" altLang="ja-JP" sz="2800" dirty="0"/>
          </a:p>
          <a:p>
            <a:pPr marL="0" indent="0">
              <a:lnSpc>
                <a:spcPct val="150000"/>
              </a:lnSpc>
              <a:buNone/>
            </a:pPr>
            <a:r>
              <a:rPr lang="ja-JP" altLang="en-US" sz="2800" dirty="0"/>
              <a:t>・震度６強～７</a:t>
            </a:r>
            <a:endParaRPr lang="en-US" altLang="ja-JP" sz="2800" dirty="0"/>
          </a:p>
          <a:p>
            <a:pPr marL="0" indent="0">
              <a:lnSpc>
                <a:spcPct val="150000"/>
              </a:lnSpc>
              <a:buNone/>
            </a:pPr>
            <a:endParaRPr lang="en-US" altLang="ja-JP" sz="2800" dirty="0"/>
          </a:p>
          <a:p>
            <a:pPr marL="0" indent="0">
              <a:lnSpc>
                <a:spcPct val="150000"/>
              </a:lnSpc>
              <a:buNone/>
            </a:pPr>
            <a:endParaRPr lang="ja-JP" altLang="en-US" sz="2800" dirty="0"/>
          </a:p>
        </p:txBody>
      </p:sp>
    </p:spTree>
    <p:extLst>
      <p:ext uri="{BB962C8B-B14F-4D97-AF65-F5344CB8AC3E}">
        <p14:creationId xmlns:p14="http://schemas.microsoft.com/office/powerpoint/2010/main" val="3677374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704F67-7DF9-961E-CF2C-6212CD03D958}"/>
              </a:ext>
            </a:extLst>
          </p:cNvPr>
          <p:cNvSpPr>
            <a:spLocks noGrp="1"/>
          </p:cNvSpPr>
          <p:nvPr>
            <p:ph type="title"/>
          </p:nvPr>
        </p:nvSpPr>
        <p:spPr/>
        <p:txBody>
          <a:bodyPr/>
          <a:lstStyle/>
          <a:p>
            <a:r>
              <a:rPr kumimoji="1" lang="ja-JP" altLang="en-US" dirty="0"/>
              <a:t>被害想定　</a:t>
            </a:r>
          </a:p>
        </p:txBody>
      </p:sp>
      <p:pic>
        <p:nvPicPr>
          <p:cNvPr id="6" name="コンテンツ プレースホルダー 5">
            <a:extLst>
              <a:ext uri="{FF2B5EF4-FFF2-40B4-BE49-F238E27FC236}">
                <a16:creationId xmlns:a16="http://schemas.microsoft.com/office/drawing/2014/main" id="{5210AAB2-03A5-0C5C-451D-747B1CE8FABB}"/>
              </a:ext>
            </a:extLst>
          </p:cNvPr>
          <p:cNvPicPr>
            <a:picLocks noGrp="1" noChangeAspect="1"/>
          </p:cNvPicPr>
          <p:nvPr>
            <p:ph sz="half" idx="1"/>
          </p:nvPr>
        </p:nvPicPr>
        <p:blipFill>
          <a:blip r:embed="rId2"/>
          <a:stretch>
            <a:fillRect/>
          </a:stretch>
        </p:blipFill>
        <p:spPr>
          <a:xfrm>
            <a:off x="5224969" y="415925"/>
            <a:ext cx="6755538" cy="6309360"/>
          </a:xfrm>
        </p:spPr>
      </p:pic>
      <p:sp>
        <p:nvSpPr>
          <p:cNvPr id="7" name="テキスト ボックス 6">
            <a:extLst>
              <a:ext uri="{FF2B5EF4-FFF2-40B4-BE49-F238E27FC236}">
                <a16:creationId xmlns:a16="http://schemas.microsoft.com/office/drawing/2014/main" id="{50619D15-5C67-C800-BAC8-79BBB0258797}"/>
              </a:ext>
            </a:extLst>
          </p:cNvPr>
          <p:cNvSpPr txBox="1"/>
          <p:nvPr/>
        </p:nvSpPr>
        <p:spPr>
          <a:xfrm>
            <a:off x="372359" y="2326002"/>
            <a:ext cx="4852610" cy="1967462"/>
          </a:xfrm>
          <a:prstGeom prst="rect">
            <a:avLst/>
          </a:prstGeom>
          <a:noFill/>
        </p:spPr>
        <p:txBody>
          <a:bodyPr wrap="none" rtlCol="0">
            <a:spAutoFit/>
          </a:bodyPr>
          <a:lstStyle/>
          <a:p>
            <a:pPr>
              <a:lnSpc>
                <a:spcPct val="150000"/>
              </a:lnSpc>
            </a:pPr>
            <a:r>
              <a:rPr kumimoji="1" lang="zh-TW" altLang="en-US" sz="2800" dirty="0"/>
              <a:t>死傷者最大　１４</a:t>
            </a:r>
            <a:r>
              <a:rPr kumimoji="1" lang="en-US" altLang="zh-TW" sz="2800" dirty="0"/>
              <a:t>,</a:t>
            </a:r>
            <a:r>
              <a:rPr kumimoji="1" lang="zh-TW" altLang="en-US" sz="2800" dirty="0"/>
              <a:t>０５５名</a:t>
            </a:r>
          </a:p>
          <a:p>
            <a:pPr>
              <a:lnSpc>
                <a:spcPct val="150000"/>
              </a:lnSpc>
            </a:pPr>
            <a:r>
              <a:rPr kumimoji="1" lang="zh-TW" altLang="en-US" sz="2800" dirty="0"/>
              <a:t>　　　　　　　　（冬５時）</a:t>
            </a:r>
          </a:p>
          <a:p>
            <a:pPr>
              <a:lnSpc>
                <a:spcPct val="150000"/>
              </a:lnSpc>
            </a:pPr>
            <a:r>
              <a:rPr kumimoji="1" lang="zh-TW" altLang="en-US" sz="2800" dirty="0"/>
              <a:t>建築物大破　１８</a:t>
            </a:r>
            <a:r>
              <a:rPr kumimoji="1" lang="en-US" altLang="zh-TW" sz="2800" dirty="0"/>
              <a:t>,</a:t>
            </a:r>
            <a:r>
              <a:rPr kumimoji="1" lang="zh-TW" altLang="en-US" sz="2800" dirty="0"/>
              <a:t>１０３棟</a:t>
            </a:r>
          </a:p>
        </p:txBody>
      </p:sp>
    </p:spTree>
    <p:extLst>
      <p:ext uri="{BB962C8B-B14F-4D97-AF65-F5344CB8AC3E}">
        <p14:creationId xmlns:p14="http://schemas.microsoft.com/office/powerpoint/2010/main" val="912399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425F37-ED25-FD73-B96C-4F1068A44A94}"/>
              </a:ext>
            </a:extLst>
          </p:cNvPr>
          <p:cNvSpPr>
            <a:spLocks noGrp="1"/>
          </p:cNvSpPr>
          <p:nvPr>
            <p:ph type="title"/>
          </p:nvPr>
        </p:nvSpPr>
        <p:spPr>
          <a:xfrm>
            <a:off x="439629" y="329956"/>
            <a:ext cx="4937041" cy="799633"/>
          </a:xfrm>
        </p:spPr>
        <p:txBody>
          <a:bodyPr>
            <a:normAutofit/>
          </a:bodyPr>
          <a:lstStyle/>
          <a:p>
            <a:r>
              <a:rPr lang="ja-JP" altLang="en-US" dirty="0"/>
              <a:t>被害想定</a:t>
            </a:r>
            <a:endParaRPr kumimoji="1" lang="ja-JP" altLang="en-US" dirty="0"/>
          </a:p>
        </p:txBody>
      </p:sp>
      <p:pic>
        <p:nvPicPr>
          <p:cNvPr id="6" name="コンテンツ プレースホルダー 5">
            <a:extLst>
              <a:ext uri="{FF2B5EF4-FFF2-40B4-BE49-F238E27FC236}">
                <a16:creationId xmlns:a16="http://schemas.microsoft.com/office/drawing/2014/main" id="{5150582B-8807-A7BD-2A9E-3504402E120E}"/>
              </a:ext>
            </a:extLst>
          </p:cNvPr>
          <p:cNvPicPr>
            <a:picLocks noGrp="1" noChangeAspect="1"/>
          </p:cNvPicPr>
          <p:nvPr>
            <p:ph sz="half" idx="1"/>
          </p:nvPr>
        </p:nvPicPr>
        <p:blipFill>
          <a:blip r:embed="rId2"/>
          <a:stretch>
            <a:fillRect/>
          </a:stretch>
        </p:blipFill>
        <p:spPr>
          <a:xfrm>
            <a:off x="8155417" y="1277222"/>
            <a:ext cx="3838354" cy="5379742"/>
          </a:xfrm>
        </p:spPr>
      </p:pic>
      <p:pic>
        <p:nvPicPr>
          <p:cNvPr id="8" name="コンテンツ プレースホルダー 7">
            <a:extLst>
              <a:ext uri="{FF2B5EF4-FFF2-40B4-BE49-F238E27FC236}">
                <a16:creationId xmlns:a16="http://schemas.microsoft.com/office/drawing/2014/main" id="{A2C67E1E-D79B-7E5B-FC9E-848C361182E9}"/>
              </a:ext>
            </a:extLst>
          </p:cNvPr>
          <p:cNvPicPr>
            <a:picLocks noGrp="1" noChangeAspect="1"/>
          </p:cNvPicPr>
          <p:nvPr>
            <p:ph sz="half" idx="2"/>
          </p:nvPr>
        </p:nvPicPr>
        <p:blipFill>
          <a:blip r:embed="rId3"/>
          <a:stretch>
            <a:fillRect/>
          </a:stretch>
        </p:blipFill>
        <p:spPr>
          <a:xfrm>
            <a:off x="197427" y="1417603"/>
            <a:ext cx="4591527" cy="5398936"/>
          </a:xfrm>
        </p:spPr>
      </p:pic>
      <p:pic>
        <p:nvPicPr>
          <p:cNvPr id="10" name="図 9">
            <a:extLst>
              <a:ext uri="{FF2B5EF4-FFF2-40B4-BE49-F238E27FC236}">
                <a16:creationId xmlns:a16="http://schemas.microsoft.com/office/drawing/2014/main" id="{DC00FDCD-E799-5302-1548-5E6240176EBA}"/>
              </a:ext>
            </a:extLst>
          </p:cNvPr>
          <p:cNvPicPr>
            <a:picLocks noChangeAspect="1"/>
          </p:cNvPicPr>
          <p:nvPr/>
        </p:nvPicPr>
        <p:blipFill>
          <a:blip r:embed="rId4"/>
          <a:stretch>
            <a:fillRect/>
          </a:stretch>
        </p:blipFill>
        <p:spPr>
          <a:xfrm>
            <a:off x="4537956" y="1582687"/>
            <a:ext cx="3416016" cy="4909193"/>
          </a:xfrm>
          <a:prstGeom prst="rect">
            <a:avLst/>
          </a:prstGeom>
        </p:spPr>
      </p:pic>
      <p:sp>
        <p:nvSpPr>
          <p:cNvPr id="11" name="タイトル 1">
            <a:extLst>
              <a:ext uri="{FF2B5EF4-FFF2-40B4-BE49-F238E27FC236}">
                <a16:creationId xmlns:a16="http://schemas.microsoft.com/office/drawing/2014/main" id="{C37383BC-2084-B647-3136-98430217A094}"/>
              </a:ext>
            </a:extLst>
          </p:cNvPr>
          <p:cNvSpPr txBox="1">
            <a:spLocks/>
          </p:cNvSpPr>
          <p:nvPr/>
        </p:nvSpPr>
        <p:spPr>
          <a:xfrm>
            <a:off x="198229" y="1279467"/>
            <a:ext cx="1188792" cy="63398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kumimoji="1" sz="3600" kern="1200">
                <a:solidFill>
                  <a:schemeClr val="accent1">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t>地盤　</a:t>
            </a:r>
          </a:p>
        </p:txBody>
      </p:sp>
      <p:sp>
        <p:nvSpPr>
          <p:cNvPr id="12" name="タイトル 1">
            <a:extLst>
              <a:ext uri="{FF2B5EF4-FFF2-40B4-BE49-F238E27FC236}">
                <a16:creationId xmlns:a16="http://schemas.microsoft.com/office/drawing/2014/main" id="{2BE2DE19-B881-A0E9-B7F3-DF28407CCA78}"/>
              </a:ext>
            </a:extLst>
          </p:cNvPr>
          <p:cNvSpPr txBox="1">
            <a:spLocks/>
          </p:cNvSpPr>
          <p:nvPr/>
        </p:nvSpPr>
        <p:spPr>
          <a:xfrm>
            <a:off x="5057172" y="932240"/>
            <a:ext cx="1188792" cy="63398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kumimoji="1" sz="3600" kern="1200">
                <a:solidFill>
                  <a:schemeClr val="accent1">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t>耐震</a:t>
            </a:r>
          </a:p>
        </p:txBody>
      </p:sp>
      <p:sp>
        <p:nvSpPr>
          <p:cNvPr id="13" name="タイトル 1">
            <a:extLst>
              <a:ext uri="{FF2B5EF4-FFF2-40B4-BE49-F238E27FC236}">
                <a16:creationId xmlns:a16="http://schemas.microsoft.com/office/drawing/2014/main" id="{09DDECEE-D91E-FF88-633B-04A87D44DF3C}"/>
              </a:ext>
            </a:extLst>
          </p:cNvPr>
          <p:cNvSpPr txBox="1">
            <a:spLocks/>
          </p:cNvSpPr>
          <p:nvPr/>
        </p:nvSpPr>
        <p:spPr>
          <a:xfrm>
            <a:off x="7498101" y="541118"/>
            <a:ext cx="1806954" cy="876485"/>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kumimoji="1" sz="3600" kern="1200">
                <a:solidFill>
                  <a:schemeClr val="accent1">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3500" dirty="0"/>
              <a:t>液状化</a:t>
            </a:r>
          </a:p>
        </p:txBody>
      </p:sp>
    </p:spTree>
    <p:extLst>
      <p:ext uri="{BB962C8B-B14F-4D97-AF65-F5344CB8AC3E}">
        <p14:creationId xmlns:p14="http://schemas.microsoft.com/office/powerpoint/2010/main" val="1530172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56713F-4ED4-CBB1-1F95-CFA6B8FC35F9}"/>
              </a:ext>
            </a:extLst>
          </p:cNvPr>
          <p:cNvSpPr>
            <a:spLocks noGrp="1"/>
          </p:cNvSpPr>
          <p:nvPr>
            <p:ph type="title"/>
          </p:nvPr>
        </p:nvSpPr>
        <p:spPr>
          <a:xfrm>
            <a:off x="339440" y="236525"/>
            <a:ext cx="8596668" cy="1320800"/>
          </a:xfrm>
        </p:spPr>
        <p:txBody>
          <a:bodyPr>
            <a:normAutofit fontScale="90000"/>
          </a:bodyPr>
          <a:lstStyle/>
          <a:p>
            <a:r>
              <a:rPr kumimoji="1" lang="ja-JP" altLang="en-US" dirty="0"/>
              <a:t>土砂災害</a:t>
            </a:r>
            <a:br>
              <a:rPr kumimoji="1" lang="en-US" altLang="ja-JP" dirty="0"/>
            </a:br>
            <a:br>
              <a:rPr kumimoji="1" lang="en-US" altLang="ja-JP" dirty="0"/>
            </a:br>
            <a:endParaRPr kumimoji="1" lang="ja-JP" altLang="en-US" dirty="0"/>
          </a:p>
        </p:txBody>
      </p:sp>
      <p:pic>
        <p:nvPicPr>
          <p:cNvPr id="10" name="図 9">
            <a:extLst>
              <a:ext uri="{FF2B5EF4-FFF2-40B4-BE49-F238E27FC236}">
                <a16:creationId xmlns:a16="http://schemas.microsoft.com/office/drawing/2014/main" id="{0A1498BB-0FAB-3D99-34F7-ECA9445B4CEE}"/>
              </a:ext>
            </a:extLst>
          </p:cNvPr>
          <p:cNvPicPr>
            <a:picLocks noChangeAspect="1"/>
          </p:cNvPicPr>
          <p:nvPr/>
        </p:nvPicPr>
        <p:blipFill>
          <a:blip r:embed="rId2"/>
          <a:stretch>
            <a:fillRect/>
          </a:stretch>
        </p:blipFill>
        <p:spPr>
          <a:xfrm>
            <a:off x="223326" y="851483"/>
            <a:ext cx="6482634" cy="4598631"/>
          </a:xfrm>
          <a:prstGeom prst="rect">
            <a:avLst/>
          </a:prstGeom>
        </p:spPr>
      </p:pic>
      <p:pic>
        <p:nvPicPr>
          <p:cNvPr id="7" name="コンテンツ プレースホルダー 6">
            <a:extLst>
              <a:ext uri="{FF2B5EF4-FFF2-40B4-BE49-F238E27FC236}">
                <a16:creationId xmlns:a16="http://schemas.microsoft.com/office/drawing/2014/main" id="{5EBDCFB8-5459-08DB-8569-A121058269FF}"/>
              </a:ext>
            </a:extLst>
          </p:cNvPr>
          <p:cNvPicPr>
            <a:picLocks noGrp="1" noChangeAspect="1"/>
          </p:cNvPicPr>
          <p:nvPr>
            <p:ph sz="half" idx="1"/>
          </p:nvPr>
        </p:nvPicPr>
        <p:blipFill>
          <a:blip r:embed="rId3"/>
          <a:stretch>
            <a:fillRect/>
          </a:stretch>
        </p:blipFill>
        <p:spPr>
          <a:xfrm>
            <a:off x="5365346" y="1821543"/>
            <a:ext cx="6826654" cy="4855029"/>
          </a:xfrm>
        </p:spPr>
      </p:pic>
      <p:sp>
        <p:nvSpPr>
          <p:cNvPr id="4" name="テキスト ボックス 3">
            <a:extLst>
              <a:ext uri="{FF2B5EF4-FFF2-40B4-BE49-F238E27FC236}">
                <a16:creationId xmlns:a16="http://schemas.microsoft.com/office/drawing/2014/main" id="{072CB118-AA76-C3BD-C968-52049308D2FE}"/>
              </a:ext>
            </a:extLst>
          </p:cNvPr>
          <p:cNvSpPr txBox="1"/>
          <p:nvPr/>
        </p:nvSpPr>
        <p:spPr>
          <a:xfrm>
            <a:off x="3049051" y="3107411"/>
            <a:ext cx="6098102" cy="646331"/>
          </a:xfrm>
          <a:prstGeom prst="rect">
            <a:avLst/>
          </a:prstGeom>
          <a:noFill/>
        </p:spPr>
        <p:txBody>
          <a:bodyPr wrap="square">
            <a:spAutoFit/>
          </a:bodyPr>
          <a:lstStyle/>
          <a:p>
            <a:r>
              <a:rPr lang="ja-JP" altLang="en-US" dirty="0">
                <a:hlinkClick r:id="rId4"/>
              </a:rPr>
              <a:t>土砂災害</a:t>
            </a:r>
            <a:r>
              <a:rPr lang="en-US" altLang="ja-JP" dirty="0">
                <a:hlinkClick r:id="rId4"/>
              </a:rPr>
              <a:t>(</a:t>
            </a:r>
            <a:r>
              <a:rPr lang="ja-JP" altLang="en-US" dirty="0">
                <a:hlinkClick r:id="rId4"/>
              </a:rPr>
              <a:t>土砂災害特別警戒区域等</a:t>
            </a:r>
            <a:r>
              <a:rPr lang="en-US" altLang="ja-JP" dirty="0">
                <a:hlinkClick r:id="rId4"/>
              </a:rPr>
              <a:t>)</a:t>
            </a:r>
            <a:r>
              <a:rPr lang="ja-JP" altLang="en-US" dirty="0">
                <a:hlinkClick r:id="rId4"/>
              </a:rPr>
              <a:t>などに関する相談／金沢市公式ホームページ いいね金沢</a:t>
            </a:r>
            <a:endParaRPr lang="ja-JP" altLang="en-US" dirty="0"/>
          </a:p>
        </p:txBody>
      </p:sp>
      <p:sp>
        <p:nvSpPr>
          <p:cNvPr id="6" name="テキスト ボックス 5">
            <a:extLst>
              <a:ext uri="{FF2B5EF4-FFF2-40B4-BE49-F238E27FC236}">
                <a16:creationId xmlns:a16="http://schemas.microsoft.com/office/drawing/2014/main" id="{5DAAE877-29FF-9395-C2F8-771B183AE533}"/>
              </a:ext>
            </a:extLst>
          </p:cNvPr>
          <p:cNvSpPr txBox="1"/>
          <p:nvPr/>
        </p:nvSpPr>
        <p:spPr>
          <a:xfrm>
            <a:off x="2595094" y="503335"/>
            <a:ext cx="9491729" cy="307777"/>
          </a:xfrm>
          <a:prstGeom prst="rect">
            <a:avLst/>
          </a:prstGeom>
          <a:noFill/>
        </p:spPr>
        <p:txBody>
          <a:bodyPr wrap="square">
            <a:spAutoFit/>
          </a:bodyPr>
          <a:lstStyle/>
          <a:p>
            <a:r>
              <a:rPr lang="en-US" altLang="ja-JP" sz="1400" dirty="0"/>
              <a:t>https://www4.city.kanazawa.lg.jp/soshikikarasagasu/dorokensetsuka/gyomuannai/1/1/1/1/9367.html</a:t>
            </a:r>
            <a:endParaRPr lang="ja-JP" altLang="en-US" sz="1400" dirty="0"/>
          </a:p>
        </p:txBody>
      </p:sp>
      <p:sp>
        <p:nvSpPr>
          <p:cNvPr id="8" name="テキスト ボックス 7">
            <a:extLst>
              <a:ext uri="{FF2B5EF4-FFF2-40B4-BE49-F238E27FC236}">
                <a16:creationId xmlns:a16="http://schemas.microsoft.com/office/drawing/2014/main" id="{38D0FBBD-2759-0741-8686-CB8DED266031}"/>
              </a:ext>
            </a:extLst>
          </p:cNvPr>
          <p:cNvSpPr txBox="1"/>
          <p:nvPr/>
        </p:nvSpPr>
        <p:spPr>
          <a:xfrm>
            <a:off x="2595094" y="143158"/>
            <a:ext cx="2513526" cy="307777"/>
          </a:xfrm>
          <a:prstGeom prst="rect">
            <a:avLst/>
          </a:prstGeom>
          <a:noFill/>
        </p:spPr>
        <p:txBody>
          <a:bodyPr wrap="square">
            <a:spAutoFit/>
          </a:bodyPr>
          <a:lstStyle/>
          <a:p>
            <a:r>
              <a:rPr lang="ja-JP" altLang="en-US" sz="1400" dirty="0"/>
              <a:t>各地区こちらから見られます。</a:t>
            </a:r>
          </a:p>
        </p:txBody>
      </p:sp>
    </p:spTree>
    <p:extLst>
      <p:ext uri="{BB962C8B-B14F-4D97-AF65-F5344CB8AC3E}">
        <p14:creationId xmlns:p14="http://schemas.microsoft.com/office/powerpoint/2010/main" val="870033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986331-8DB7-D1D2-EB4C-C74A80F07726}"/>
              </a:ext>
            </a:extLst>
          </p:cNvPr>
          <p:cNvSpPr>
            <a:spLocks noGrp="1"/>
          </p:cNvSpPr>
          <p:nvPr>
            <p:ph type="title"/>
          </p:nvPr>
        </p:nvSpPr>
        <p:spPr>
          <a:xfrm>
            <a:off x="562591" y="434036"/>
            <a:ext cx="1375937" cy="692505"/>
          </a:xfrm>
        </p:spPr>
        <p:txBody>
          <a:bodyPr>
            <a:normAutofit fontScale="90000"/>
          </a:bodyPr>
          <a:lstStyle/>
          <a:p>
            <a:r>
              <a:rPr lang="ja-JP" altLang="en-US" sz="4000" dirty="0"/>
              <a:t>水害</a:t>
            </a:r>
            <a:endParaRPr kumimoji="1" lang="ja-JP" altLang="en-US" sz="4000" dirty="0"/>
          </a:p>
        </p:txBody>
      </p:sp>
      <p:pic>
        <p:nvPicPr>
          <p:cNvPr id="12" name="図 11">
            <a:extLst>
              <a:ext uri="{FF2B5EF4-FFF2-40B4-BE49-F238E27FC236}">
                <a16:creationId xmlns:a16="http://schemas.microsoft.com/office/drawing/2014/main" id="{7B27CEED-54CB-2E2B-5663-51D6227A5931}"/>
              </a:ext>
            </a:extLst>
          </p:cNvPr>
          <p:cNvPicPr>
            <a:picLocks noChangeAspect="1"/>
          </p:cNvPicPr>
          <p:nvPr/>
        </p:nvPicPr>
        <p:blipFill>
          <a:blip r:embed="rId2"/>
          <a:stretch>
            <a:fillRect/>
          </a:stretch>
        </p:blipFill>
        <p:spPr>
          <a:xfrm>
            <a:off x="5692222" y="0"/>
            <a:ext cx="6499778" cy="4599726"/>
          </a:xfrm>
          <a:prstGeom prst="rect">
            <a:avLst/>
          </a:prstGeom>
        </p:spPr>
      </p:pic>
      <p:pic>
        <p:nvPicPr>
          <p:cNvPr id="6" name="図 5">
            <a:extLst>
              <a:ext uri="{FF2B5EF4-FFF2-40B4-BE49-F238E27FC236}">
                <a16:creationId xmlns:a16="http://schemas.microsoft.com/office/drawing/2014/main" id="{36388D98-C01C-F694-B5D8-49C3D309A712}"/>
              </a:ext>
            </a:extLst>
          </p:cNvPr>
          <p:cNvPicPr>
            <a:picLocks noChangeAspect="1"/>
          </p:cNvPicPr>
          <p:nvPr/>
        </p:nvPicPr>
        <p:blipFill>
          <a:blip r:embed="rId3"/>
          <a:stretch>
            <a:fillRect/>
          </a:stretch>
        </p:blipFill>
        <p:spPr>
          <a:xfrm>
            <a:off x="1" y="2070152"/>
            <a:ext cx="6766559" cy="4787847"/>
          </a:xfrm>
          <a:prstGeom prst="rect">
            <a:avLst/>
          </a:prstGeom>
        </p:spPr>
      </p:pic>
      <p:sp>
        <p:nvSpPr>
          <p:cNvPr id="4" name="テキスト ボックス 3">
            <a:extLst>
              <a:ext uri="{FF2B5EF4-FFF2-40B4-BE49-F238E27FC236}">
                <a16:creationId xmlns:a16="http://schemas.microsoft.com/office/drawing/2014/main" id="{495102E4-6ADA-1BA4-DF79-7D223A5C5564}"/>
              </a:ext>
            </a:extLst>
          </p:cNvPr>
          <p:cNvSpPr txBox="1"/>
          <p:nvPr/>
        </p:nvSpPr>
        <p:spPr>
          <a:xfrm>
            <a:off x="0" y="1275181"/>
            <a:ext cx="5843790" cy="646331"/>
          </a:xfrm>
          <a:prstGeom prst="rect">
            <a:avLst/>
          </a:prstGeom>
          <a:noFill/>
        </p:spPr>
        <p:txBody>
          <a:bodyPr wrap="square">
            <a:spAutoFit/>
          </a:bodyPr>
          <a:lstStyle/>
          <a:p>
            <a:r>
              <a:rPr lang="en-US" altLang="ja-JP" dirty="0"/>
              <a:t>https://www4.city.kanazawa.lg.jp/soshikikarasagasu/naisuiseibika/gyomuannai/1/1/1/1/9372.html</a:t>
            </a:r>
            <a:endParaRPr lang="ja-JP" altLang="en-US" dirty="0"/>
          </a:p>
        </p:txBody>
      </p:sp>
      <p:sp>
        <p:nvSpPr>
          <p:cNvPr id="5" name="テキスト ボックス 4">
            <a:extLst>
              <a:ext uri="{FF2B5EF4-FFF2-40B4-BE49-F238E27FC236}">
                <a16:creationId xmlns:a16="http://schemas.microsoft.com/office/drawing/2014/main" id="{3DE45201-7709-3338-ECF1-2222E1C63229}"/>
              </a:ext>
            </a:extLst>
          </p:cNvPr>
          <p:cNvSpPr txBox="1"/>
          <p:nvPr/>
        </p:nvSpPr>
        <p:spPr>
          <a:xfrm>
            <a:off x="1938528" y="957119"/>
            <a:ext cx="2513526" cy="307777"/>
          </a:xfrm>
          <a:prstGeom prst="rect">
            <a:avLst/>
          </a:prstGeom>
          <a:noFill/>
        </p:spPr>
        <p:txBody>
          <a:bodyPr wrap="square">
            <a:spAutoFit/>
          </a:bodyPr>
          <a:lstStyle/>
          <a:p>
            <a:r>
              <a:rPr lang="ja-JP" altLang="en-US" sz="1400" dirty="0"/>
              <a:t>各地区こちらから見られます。</a:t>
            </a:r>
          </a:p>
        </p:txBody>
      </p:sp>
    </p:spTree>
    <p:extLst>
      <p:ext uri="{BB962C8B-B14F-4D97-AF65-F5344CB8AC3E}">
        <p14:creationId xmlns:p14="http://schemas.microsoft.com/office/powerpoint/2010/main" val="813310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8079239-0A24-6AAB-E73C-4A6A41887CF8}"/>
              </a:ext>
            </a:extLst>
          </p:cNvPr>
          <p:cNvPicPr>
            <a:picLocks noChangeAspect="1"/>
          </p:cNvPicPr>
          <p:nvPr/>
        </p:nvPicPr>
        <p:blipFill>
          <a:blip r:embed="rId2"/>
          <a:stretch>
            <a:fillRect/>
          </a:stretch>
        </p:blipFill>
        <p:spPr>
          <a:xfrm>
            <a:off x="2596228" y="0"/>
            <a:ext cx="6999543" cy="6858000"/>
          </a:xfrm>
          <a:prstGeom prst="rect">
            <a:avLst/>
          </a:prstGeom>
        </p:spPr>
      </p:pic>
    </p:spTree>
    <p:extLst>
      <p:ext uri="{BB962C8B-B14F-4D97-AF65-F5344CB8AC3E}">
        <p14:creationId xmlns:p14="http://schemas.microsoft.com/office/powerpoint/2010/main" val="1770444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70DEAA2-5C70-458A-8AEB-B561133426D4}"/>
              </a:ext>
            </a:extLst>
          </p:cNvPr>
          <p:cNvSpPr>
            <a:spLocks noGrp="1"/>
          </p:cNvSpPr>
          <p:nvPr>
            <p:ph type="title"/>
          </p:nvPr>
        </p:nvSpPr>
        <p:spPr>
          <a:xfrm>
            <a:off x="677334" y="609600"/>
            <a:ext cx="1768686" cy="647700"/>
          </a:xfrm>
        </p:spPr>
        <p:txBody>
          <a:bodyPr/>
          <a:lstStyle/>
          <a:p>
            <a:r>
              <a:rPr lang="ja-JP" altLang="en-US" dirty="0"/>
              <a:t>津波</a:t>
            </a:r>
          </a:p>
        </p:txBody>
      </p:sp>
      <p:pic>
        <p:nvPicPr>
          <p:cNvPr id="7" name="図 6">
            <a:extLst>
              <a:ext uri="{FF2B5EF4-FFF2-40B4-BE49-F238E27FC236}">
                <a16:creationId xmlns:a16="http://schemas.microsoft.com/office/drawing/2014/main" id="{B02CB21E-325D-B125-6046-51055418BEAB}"/>
              </a:ext>
            </a:extLst>
          </p:cNvPr>
          <p:cNvPicPr>
            <a:picLocks noChangeAspect="1"/>
          </p:cNvPicPr>
          <p:nvPr/>
        </p:nvPicPr>
        <p:blipFill>
          <a:blip r:embed="rId2"/>
          <a:stretch>
            <a:fillRect/>
          </a:stretch>
        </p:blipFill>
        <p:spPr>
          <a:xfrm>
            <a:off x="2446020" y="22860"/>
            <a:ext cx="8663868" cy="6858000"/>
          </a:xfrm>
          <a:prstGeom prst="rect">
            <a:avLst/>
          </a:prstGeom>
        </p:spPr>
      </p:pic>
    </p:spTree>
    <p:extLst>
      <p:ext uri="{BB962C8B-B14F-4D97-AF65-F5344CB8AC3E}">
        <p14:creationId xmlns:p14="http://schemas.microsoft.com/office/powerpoint/2010/main" val="2997875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CEEFB4-AF8E-1E13-5D32-CEEDDF49FDD1}"/>
              </a:ext>
            </a:extLst>
          </p:cNvPr>
          <p:cNvSpPr>
            <a:spLocks noGrp="1"/>
          </p:cNvSpPr>
          <p:nvPr>
            <p:ph type="title"/>
          </p:nvPr>
        </p:nvSpPr>
        <p:spPr>
          <a:xfrm>
            <a:off x="457878" y="360883"/>
            <a:ext cx="8596668" cy="1320800"/>
          </a:xfrm>
        </p:spPr>
        <p:txBody>
          <a:bodyPr/>
          <a:lstStyle/>
          <a:p>
            <a:r>
              <a:rPr kumimoji="1" lang="ja-JP" altLang="en-US" dirty="0"/>
              <a:t>今後の見直し</a:t>
            </a:r>
          </a:p>
        </p:txBody>
      </p:sp>
      <p:sp>
        <p:nvSpPr>
          <p:cNvPr id="3" name="コンテンツ プレースホルダー 2">
            <a:extLst>
              <a:ext uri="{FF2B5EF4-FFF2-40B4-BE49-F238E27FC236}">
                <a16:creationId xmlns:a16="http://schemas.microsoft.com/office/drawing/2014/main" id="{DF0D7B8C-0D64-3925-FABE-99D14B4B3853}"/>
              </a:ext>
            </a:extLst>
          </p:cNvPr>
          <p:cNvSpPr>
            <a:spLocks noGrp="1"/>
          </p:cNvSpPr>
          <p:nvPr>
            <p:ph idx="1"/>
          </p:nvPr>
        </p:nvSpPr>
        <p:spPr>
          <a:xfrm>
            <a:off x="370095" y="1349994"/>
            <a:ext cx="9344490" cy="4898406"/>
          </a:xfrm>
        </p:spPr>
        <p:txBody>
          <a:bodyPr>
            <a:normAutofit fontScale="92500" lnSpcReduction="10000"/>
          </a:bodyPr>
          <a:lstStyle/>
          <a:p>
            <a:pPr marL="0" indent="0">
              <a:lnSpc>
                <a:spcPct val="150000"/>
              </a:lnSpc>
              <a:buNone/>
            </a:pPr>
            <a:r>
              <a:rPr kumimoji="1" lang="ja-JP" altLang="en-US" sz="2400" dirty="0"/>
              <a:t>石川県、金沢市も地域防災計画等を見直している。</a:t>
            </a:r>
            <a:endParaRPr kumimoji="1" lang="en-US" altLang="ja-JP" sz="2400" dirty="0"/>
          </a:p>
          <a:p>
            <a:pPr marL="0" indent="0">
              <a:lnSpc>
                <a:spcPct val="150000"/>
              </a:lnSpc>
              <a:buNone/>
            </a:pPr>
            <a:endParaRPr kumimoji="1" lang="en-US" altLang="ja-JP" sz="2400" dirty="0"/>
          </a:p>
          <a:p>
            <a:pPr marL="0" indent="0">
              <a:lnSpc>
                <a:spcPct val="150000"/>
              </a:lnSpc>
              <a:buNone/>
            </a:pPr>
            <a:r>
              <a:rPr lang="ja-JP" altLang="en-US" sz="2400" b="1" dirty="0"/>
              <a:t>金沢市では、</a:t>
            </a:r>
            <a:endParaRPr lang="en-US" altLang="ja-JP" sz="2400" b="1" dirty="0"/>
          </a:p>
          <a:p>
            <a:pPr marL="0" indent="0">
              <a:lnSpc>
                <a:spcPct val="150000"/>
              </a:lnSpc>
              <a:buNone/>
            </a:pPr>
            <a:r>
              <a:rPr lang="ja-JP" altLang="en-US" sz="2400" dirty="0"/>
              <a:t>・外部の専門家による検証会議を設置し</a:t>
            </a:r>
            <a:endParaRPr lang="en-US" altLang="ja-JP" sz="2400" dirty="0"/>
          </a:p>
          <a:p>
            <a:pPr marL="0" indent="0">
              <a:lnSpc>
                <a:spcPct val="150000"/>
              </a:lnSpc>
              <a:buNone/>
            </a:pPr>
            <a:r>
              <a:rPr lang="ja-JP" altLang="en-US" sz="2400" dirty="0"/>
              <a:t>・新たに委嘱する防災アドバイザーの指導も仰ぐ</a:t>
            </a:r>
            <a:endParaRPr lang="en-US" altLang="ja-JP" sz="2400" dirty="0"/>
          </a:p>
          <a:p>
            <a:pPr marL="0" indent="0">
              <a:lnSpc>
                <a:spcPct val="150000"/>
              </a:lnSpc>
              <a:buNone/>
            </a:pPr>
            <a:r>
              <a:rPr lang="ja-JP" altLang="en-US" sz="2400" dirty="0"/>
              <a:t>・防災マニュアルや避難所運営マニュアルも改定予定</a:t>
            </a:r>
            <a:endParaRPr lang="en-US" altLang="ja-JP" sz="2400" dirty="0"/>
          </a:p>
          <a:p>
            <a:pPr marL="0" indent="0">
              <a:lnSpc>
                <a:spcPct val="150000"/>
              </a:lnSpc>
              <a:buNone/>
            </a:pPr>
            <a:r>
              <a:rPr kumimoji="1" lang="ja-JP" altLang="en-US" sz="2400" dirty="0"/>
              <a:t>・復旧推進室も設置　被災地域の調査、復旧</a:t>
            </a:r>
            <a:endParaRPr kumimoji="1" lang="en-US" altLang="ja-JP" sz="2400" dirty="0"/>
          </a:p>
          <a:p>
            <a:pPr marL="0" indent="0">
              <a:lnSpc>
                <a:spcPct val="150000"/>
              </a:lnSpc>
              <a:buNone/>
            </a:pPr>
            <a:r>
              <a:rPr kumimoji="1" lang="ja-JP" altLang="en-US" sz="2400" dirty="0">
                <a:highlight>
                  <a:srgbClr val="FFFF00"/>
                </a:highlight>
              </a:rPr>
              <a:t>江戸時代ぶりの大きな地震であり、しっかり見直し必要</a:t>
            </a:r>
          </a:p>
          <a:p>
            <a:pPr marL="0" indent="0">
              <a:lnSpc>
                <a:spcPct val="150000"/>
              </a:lnSpc>
              <a:buNone/>
            </a:pPr>
            <a:endParaRPr kumimoji="1" lang="en-US" altLang="ja-JP" sz="2400" dirty="0"/>
          </a:p>
          <a:p>
            <a:pPr marL="0" indent="0">
              <a:lnSpc>
                <a:spcPct val="150000"/>
              </a:lnSpc>
              <a:buNone/>
            </a:pPr>
            <a:endParaRPr kumimoji="1" lang="ja-JP" altLang="en-US" sz="2400" dirty="0"/>
          </a:p>
        </p:txBody>
      </p:sp>
      <p:pic>
        <p:nvPicPr>
          <p:cNvPr id="4" name="コンテンツ プレースホルダー 5">
            <a:extLst>
              <a:ext uri="{FF2B5EF4-FFF2-40B4-BE49-F238E27FC236}">
                <a16:creationId xmlns:a16="http://schemas.microsoft.com/office/drawing/2014/main" id="{76375C40-52F1-B67F-8AF7-F871DAFA8C3B}"/>
              </a:ext>
            </a:extLst>
          </p:cNvPr>
          <p:cNvPicPr>
            <a:picLocks noChangeAspect="1"/>
          </p:cNvPicPr>
          <p:nvPr/>
        </p:nvPicPr>
        <p:blipFill>
          <a:blip r:embed="rId2"/>
          <a:stretch>
            <a:fillRect/>
          </a:stretch>
        </p:blipFill>
        <p:spPr>
          <a:xfrm>
            <a:off x="7404756" y="360883"/>
            <a:ext cx="4619657" cy="6316676"/>
          </a:xfrm>
          <a:prstGeom prst="rect">
            <a:avLst/>
          </a:prstGeom>
        </p:spPr>
      </p:pic>
    </p:spTree>
    <p:extLst>
      <p:ext uri="{BB962C8B-B14F-4D97-AF65-F5344CB8AC3E}">
        <p14:creationId xmlns:p14="http://schemas.microsoft.com/office/powerpoint/2010/main" val="1055344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4D6A0BB-5E97-2028-FBD2-E63E5D146F5E}"/>
              </a:ext>
            </a:extLst>
          </p:cNvPr>
          <p:cNvSpPr>
            <a:spLocks noGrp="1"/>
          </p:cNvSpPr>
          <p:nvPr>
            <p:ph type="title"/>
          </p:nvPr>
        </p:nvSpPr>
        <p:spPr>
          <a:xfrm>
            <a:off x="1140973" y="2580067"/>
            <a:ext cx="8596668" cy="1320800"/>
          </a:xfrm>
        </p:spPr>
        <p:txBody>
          <a:bodyPr>
            <a:normAutofit/>
          </a:bodyPr>
          <a:lstStyle/>
          <a:p>
            <a:r>
              <a:rPr lang="ja-JP" altLang="en-US" sz="4400" dirty="0"/>
              <a:t>災害対策について</a:t>
            </a:r>
          </a:p>
        </p:txBody>
      </p:sp>
    </p:spTree>
    <p:extLst>
      <p:ext uri="{BB962C8B-B14F-4D97-AF65-F5344CB8AC3E}">
        <p14:creationId xmlns:p14="http://schemas.microsoft.com/office/powerpoint/2010/main" val="619245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7741A7-FB3D-2CC9-04C1-B08D3D0FA721}"/>
              </a:ext>
            </a:extLst>
          </p:cNvPr>
          <p:cNvSpPr>
            <a:spLocks noGrp="1"/>
          </p:cNvSpPr>
          <p:nvPr>
            <p:ph type="title"/>
          </p:nvPr>
        </p:nvSpPr>
        <p:spPr/>
        <p:txBody>
          <a:bodyPr/>
          <a:lstStyle/>
          <a:p>
            <a:r>
              <a:rPr kumimoji="1" lang="ja-JP" altLang="en-US" dirty="0"/>
              <a:t>防災訓練の必要性</a:t>
            </a:r>
          </a:p>
        </p:txBody>
      </p:sp>
      <p:sp>
        <p:nvSpPr>
          <p:cNvPr id="3" name="コンテンツ プレースホルダー 2">
            <a:extLst>
              <a:ext uri="{FF2B5EF4-FFF2-40B4-BE49-F238E27FC236}">
                <a16:creationId xmlns:a16="http://schemas.microsoft.com/office/drawing/2014/main" id="{EC20662B-16E4-F70E-5967-3C91FBEDF963}"/>
              </a:ext>
            </a:extLst>
          </p:cNvPr>
          <p:cNvSpPr>
            <a:spLocks noGrp="1"/>
          </p:cNvSpPr>
          <p:nvPr>
            <p:ph idx="1"/>
          </p:nvPr>
        </p:nvSpPr>
        <p:spPr>
          <a:xfrm>
            <a:off x="677334" y="2320012"/>
            <a:ext cx="10002858" cy="4417388"/>
          </a:xfrm>
        </p:spPr>
        <p:txBody>
          <a:bodyPr>
            <a:normAutofit/>
          </a:bodyPr>
          <a:lstStyle/>
          <a:p>
            <a:pPr marL="0" indent="0">
              <a:buNone/>
            </a:pPr>
            <a:r>
              <a:rPr kumimoji="1" lang="ja-JP" altLang="en-US" sz="3200" dirty="0"/>
              <a:t>・いつ起こるかわからない</a:t>
            </a:r>
            <a:endParaRPr kumimoji="1" lang="en-US" altLang="ja-JP" sz="3200" dirty="0"/>
          </a:p>
          <a:p>
            <a:pPr marL="0" indent="0">
              <a:buNone/>
            </a:pPr>
            <a:r>
              <a:rPr lang="ja-JP" altLang="en-US" sz="3200" dirty="0"/>
              <a:t>・誰が被災するかわからない　</a:t>
            </a:r>
            <a:endParaRPr lang="en-US" altLang="ja-JP" sz="3200" dirty="0"/>
          </a:p>
          <a:p>
            <a:pPr marL="0" indent="0">
              <a:buNone/>
            </a:pPr>
            <a:r>
              <a:rPr lang="ja-JP" altLang="en-US" sz="3200" dirty="0"/>
              <a:t>・みんながはじめて</a:t>
            </a:r>
            <a:endParaRPr lang="en-US" altLang="ja-JP" sz="3200" dirty="0"/>
          </a:p>
          <a:p>
            <a:pPr marL="0" indent="0">
              <a:buNone/>
            </a:pPr>
            <a:r>
              <a:rPr lang="ja-JP" altLang="en-US" sz="3200" dirty="0"/>
              <a:t>・自宅や地域のリスクを知る</a:t>
            </a:r>
            <a:endParaRPr lang="en-US" altLang="ja-JP" sz="3200" dirty="0"/>
          </a:p>
          <a:p>
            <a:pPr marL="0" indent="0">
              <a:buNone/>
            </a:pPr>
            <a:r>
              <a:rPr lang="ja-JP" altLang="en-US" sz="3200" dirty="0"/>
              <a:t>・行政にどんな計画やマニュアルがあるのか知る</a:t>
            </a:r>
            <a:endParaRPr lang="en-US" altLang="ja-JP" sz="3200" dirty="0"/>
          </a:p>
          <a:p>
            <a:pPr marL="0" indent="0">
              <a:buNone/>
            </a:pPr>
            <a:r>
              <a:rPr lang="ja-JP" altLang="en-US" sz="3200" dirty="0"/>
              <a:t>・平常時にできないことは災害時には絶対できない</a:t>
            </a:r>
          </a:p>
          <a:p>
            <a:pPr marL="0" indent="0">
              <a:buNone/>
            </a:pPr>
            <a:r>
              <a:rPr lang="ja-JP" altLang="en-US" sz="3200" dirty="0"/>
              <a:t>・復旧、復興も計画しておく必要がある</a:t>
            </a:r>
            <a:endParaRPr lang="en-US" altLang="ja-JP" sz="3200" dirty="0"/>
          </a:p>
        </p:txBody>
      </p:sp>
      <p:pic>
        <p:nvPicPr>
          <p:cNvPr id="5" name="図 4">
            <a:extLst>
              <a:ext uri="{FF2B5EF4-FFF2-40B4-BE49-F238E27FC236}">
                <a16:creationId xmlns:a16="http://schemas.microsoft.com/office/drawing/2014/main" id="{1267C2EF-B24B-DD7F-2869-F650D99EB9B0}"/>
              </a:ext>
            </a:extLst>
          </p:cNvPr>
          <p:cNvPicPr>
            <a:picLocks noChangeAspect="1"/>
          </p:cNvPicPr>
          <p:nvPr/>
        </p:nvPicPr>
        <p:blipFill>
          <a:blip r:embed="rId2"/>
          <a:stretch>
            <a:fillRect/>
          </a:stretch>
        </p:blipFill>
        <p:spPr>
          <a:xfrm>
            <a:off x="7719849" y="320449"/>
            <a:ext cx="4062248" cy="1899101"/>
          </a:xfrm>
          <a:prstGeom prst="rect">
            <a:avLst/>
          </a:prstGeom>
        </p:spPr>
      </p:pic>
    </p:spTree>
    <p:extLst>
      <p:ext uri="{BB962C8B-B14F-4D97-AF65-F5344CB8AC3E}">
        <p14:creationId xmlns:p14="http://schemas.microsoft.com/office/powerpoint/2010/main" val="278673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D3D1B9-770A-39E5-4FAB-52701215F7E1}"/>
              </a:ext>
            </a:extLst>
          </p:cNvPr>
          <p:cNvSpPr>
            <a:spLocks noGrp="1"/>
          </p:cNvSpPr>
          <p:nvPr>
            <p:ph type="title"/>
          </p:nvPr>
        </p:nvSpPr>
        <p:spPr>
          <a:xfrm>
            <a:off x="187098" y="413657"/>
            <a:ext cx="10858738" cy="2358571"/>
          </a:xfrm>
        </p:spPr>
        <p:txBody>
          <a:bodyPr>
            <a:normAutofit fontScale="90000"/>
          </a:bodyPr>
          <a:lstStyle/>
          <a:p>
            <a:pPr>
              <a:lnSpc>
                <a:spcPct val="150000"/>
              </a:lnSpc>
            </a:pPr>
            <a:r>
              <a:rPr lang="ja-JP" altLang="en-US" sz="4400" dirty="0">
                <a:highlight>
                  <a:srgbClr val="FFFF00"/>
                </a:highlight>
              </a:rPr>
              <a:t>地震列島日本</a:t>
            </a:r>
            <a:br>
              <a:rPr lang="en-US" altLang="ja-JP" sz="2800" dirty="0"/>
            </a:br>
            <a:r>
              <a:rPr lang="ja-JP" altLang="en-US" sz="2400" dirty="0"/>
              <a:t>国土面積は地球上の</a:t>
            </a:r>
            <a:br>
              <a:rPr lang="en-US" altLang="ja-JP" sz="2400" dirty="0"/>
            </a:br>
            <a:r>
              <a:rPr lang="ja-JP" altLang="en-US" sz="2400" dirty="0"/>
              <a:t>約４００分の１だが、</a:t>
            </a:r>
            <a:br>
              <a:rPr lang="en-US" altLang="ja-JP" sz="2400" dirty="0"/>
            </a:br>
            <a:r>
              <a:rPr lang="ja-JP" altLang="en-US" sz="2400" dirty="0"/>
              <a:t>地震や火山のエネルギー</a:t>
            </a:r>
            <a:br>
              <a:rPr lang="en-US" altLang="ja-JP" sz="2400" dirty="0"/>
            </a:br>
            <a:r>
              <a:rPr lang="ja-JP" altLang="en-US" sz="2400" dirty="0"/>
              <a:t>は地球全体の１０分の１！</a:t>
            </a:r>
            <a:endParaRPr kumimoji="1" lang="ja-JP" altLang="en-US" sz="2800" dirty="0"/>
          </a:p>
        </p:txBody>
      </p:sp>
      <p:pic>
        <p:nvPicPr>
          <p:cNvPr id="5" name="コンテンツ プレースホルダー 4">
            <a:extLst>
              <a:ext uri="{FF2B5EF4-FFF2-40B4-BE49-F238E27FC236}">
                <a16:creationId xmlns:a16="http://schemas.microsoft.com/office/drawing/2014/main" id="{66BC01F6-0957-B1CC-6601-B652C8DE969F}"/>
              </a:ext>
            </a:extLst>
          </p:cNvPr>
          <p:cNvPicPr>
            <a:picLocks noGrp="1" noChangeAspect="1"/>
          </p:cNvPicPr>
          <p:nvPr>
            <p:ph idx="1"/>
          </p:nvPr>
        </p:nvPicPr>
        <p:blipFill>
          <a:blip r:embed="rId2"/>
          <a:stretch>
            <a:fillRect/>
          </a:stretch>
        </p:blipFill>
        <p:spPr>
          <a:xfrm>
            <a:off x="3606190" y="544286"/>
            <a:ext cx="8585810" cy="6079812"/>
          </a:xfrm>
        </p:spPr>
      </p:pic>
    </p:spTree>
    <p:extLst>
      <p:ext uri="{BB962C8B-B14F-4D97-AF65-F5344CB8AC3E}">
        <p14:creationId xmlns:p14="http://schemas.microsoft.com/office/powerpoint/2010/main" val="3218443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C6B0047-A8FE-6BAB-BF71-18144739F721}"/>
              </a:ext>
            </a:extLst>
          </p:cNvPr>
          <p:cNvSpPr>
            <a:spLocks noGrp="1"/>
          </p:cNvSpPr>
          <p:nvPr>
            <p:ph type="title"/>
          </p:nvPr>
        </p:nvSpPr>
        <p:spPr>
          <a:xfrm>
            <a:off x="816071" y="2287051"/>
            <a:ext cx="8596668" cy="1320800"/>
          </a:xfrm>
        </p:spPr>
        <p:txBody>
          <a:bodyPr/>
          <a:lstStyle/>
          <a:p>
            <a:r>
              <a:rPr lang="ja-JP" altLang="en-US" dirty="0"/>
              <a:t>マイナンバーカードと</a:t>
            </a:r>
            <a:br>
              <a:rPr lang="en-US" altLang="ja-JP" dirty="0"/>
            </a:br>
            <a:r>
              <a:rPr lang="ja-JP" altLang="en-US" dirty="0"/>
              <a:t>保険証の廃止について</a:t>
            </a:r>
          </a:p>
        </p:txBody>
      </p:sp>
    </p:spTree>
    <p:extLst>
      <p:ext uri="{BB962C8B-B14F-4D97-AF65-F5344CB8AC3E}">
        <p14:creationId xmlns:p14="http://schemas.microsoft.com/office/powerpoint/2010/main" val="2111112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9233F-6BC9-E280-0BED-E915A49A9DA0}"/>
              </a:ext>
            </a:extLst>
          </p:cNvPr>
          <p:cNvSpPr>
            <a:spLocks noGrp="1"/>
          </p:cNvSpPr>
          <p:nvPr>
            <p:ph type="title"/>
          </p:nvPr>
        </p:nvSpPr>
        <p:spPr>
          <a:xfrm>
            <a:off x="438617" y="317211"/>
            <a:ext cx="10952745" cy="1546918"/>
          </a:xfrm>
        </p:spPr>
        <p:txBody>
          <a:bodyPr>
            <a:normAutofit/>
          </a:bodyPr>
          <a:lstStyle/>
          <a:p>
            <a:r>
              <a:rPr kumimoji="1" lang="ja-JP" altLang="en-US" dirty="0"/>
              <a:t>マイナンバー制度開始２０１６年から</a:t>
            </a:r>
            <a:r>
              <a:rPr lang="ja-JP" altLang="en-US" dirty="0"/>
              <a:t>これまで</a:t>
            </a:r>
            <a:endParaRPr kumimoji="1" lang="ja-JP" altLang="en-US" dirty="0"/>
          </a:p>
        </p:txBody>
      </p:sp>
      <p:sp>
        <p:nvSpPr>
          <p:cNvPr id="4" name="コンテンツ プレースホルダー 3">
            <a:extLst>
              <a:ext uri="{FF2B5EF4-FFF2-40B4-BE49-F238E27FC236}">
                <a16:creationId xmlns:a16="http://schemas.microsoft.com/office/drawing/2014/main" id="{BC707D46-CFB4-6209-3920-F877524A885B}"/>
              </a:ext>
            </a:extLst>
          </p:cNvPr>
          <p:cNvSpPr>
            <a:spLocks noGrp="1"/>
          </p:cNvSpPr>
          <p:nvPr>
            <p:ph idx="1"/>
          </p:nvPr>
        </p:nvSpPr>
        <p:spPr>
          <a:xfrm>
            <a:off x="632959" y="1162231"/>
            <a:ext cx="10142551" cy="4198812"/>
          </a:xfrm>
        </p:spPr>
        <p:txBody>
          <a:bodyPr>
            <a:noAutofit/>
          </a:bodyPr>
          <a:lstStyle/>
          <a:p>
            <a:r>
              <a:rPr lang="ja-JP" altLang="en-US" sz="2400" dirty="0"/>
              <a:t>旗振り役だった甘利氏は口利き疑惑で閣僚を辞任</a:t>
            </a:r>
            <a:endParaRPr lang="en-US" altLang="ja-JP" sz="2400" dirty="0"/>
          </a:p>
          <a:p>
            <a:r>
              <a:rPr lang="ja-JP" altLang="en-US" sz="2400" dirty="0"/>
              <a:t>首相みずからも政治を私事に利用するなど相次ぐ不祥事</a:t>
            </a:r>
            <a:endParaRPr lang="en-US" altLang="ja-JP" sz="2400" dirty="0"/>
          </a:p>
          <a:p>
            <a:r>
              <a:rPr lang="ja-JP" altLang="en-US" sz="2400" dirty="0"/>
              <a:t>そんな国に個人情報を預けることに国民は反発</a:t>
            </a:r>
            <a:endParaRPr lang="en-US" altLang="ja-JP" sz="2400" dirty="0"/>
          </a:p>
          <a:p>
            <a:r>
              <a:rPr lang="ja-JP" altLang="en-US" sz="2400" dirty="0"/>
              <a:t>開始１年後の普及率は８・４％</a:t>
            </a:r>
            <a:endParaRPr lang="en-US" altLang="ja-JP" sz="2400" dirty="0"/>
          </a:p>
          <a:p>
            <a:r>
              <a:rPr lang="ja-JP" altLang="en-US" sz="2400" dirty="0"/>
              <a:t>巨額を投じ最大２万円分のポイントがもらえると大量宣伝</a:t>
            </a:r>
            <a:endParaRPr lang="en-US" altLang="ja-JP" sz="2400" dirty="0"/>
          </a:p>
          <a:p>
            <a:r>
              <a:rPr lang="ja-JP" altLang="en-US" sz="2400" dirty="0"/>
              <a:t>それでも、進まず・・</a:t>
            </a:r>
            <a:endParaRPr lang="en-US" altLang="ja-JP" sz="2400" dirty="0"/>
          </a:p>
          <a:p>
            <a:r>
              <a:rPr lang="ja-JP" altLang="en-US" sz="2400" dirty="0"/>
              <a:t>今度はアメからムチへ⇒いまの保険証を</a:t>
            </a:r>
            <a:r>
              <a:rPr lang="en-US" altLang="ja-JP" sz="2400" dirty="0"/>
              <a:t>2024</a:t>
            </a:r>
            <a:r>
              <a:rPr lang="ja-JP" altLang="en-US" sz="2400" dirty="0"/>
              <a:t>年秋に廃止し一本化</a:t>
            </a:r>
            <a:endParaRPr lang="en-US" altLang="ja-JP" sz="2400" dirty="0"/>
          </a:p>
          <a:p>
            <a:r>
              <a:rPr lang="ja-JP" altLang="en-US" sz="2400" dirty="0"/>
              <a:t>批判殺到：医師会が懸念、日本弁護士会反対、主婦連反対など</a:t>
            </a:r>
            <a:endParaRPr lang="en-US" altLang="ja-JP" sz="2400" dirty="0"/>
          </a:p>
          <a:p>
            <a:r>
              <a:rPr lang="ja-JP" altLang="en-US" sz="2400" dirty="0"/>
              <a:t>システムトラブル、保険証や口座への紐づけ誤りが多発</a:t>
            </a:r>
            <a:endParaRPr lang="en-US" altLang="ja-JP" sz="2400" dirty="0"/>
          </a:p>
          <a:p>
            <a:r>
              <a:rPr lang="ja-JP" altLang="en-US" sz="2400" dirty="0"/>
              <a:t>マイナ保険証の利用開始しているが、トラブル続出</a:t>
            </a:r>
            <a:endParaRPr lang="en-US" altLang="ja-JP" sz="2400" dirty="0"/>
          </a:p>
          <a:p>
            <a:r>
              <a:rPr lang="ja-JP" altLang="en-US" sz="2400" dirty="0"/>
              <a:t>なのに１２月に保険証廃止予定</a:t>
            </a:r>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ja-JP" altLang="en-US" sz="2400" dirty="0"/>
          </a:p>
        </p:txBody>
      </p:sp>
      <p:sp>
        <p:nvSpPr>
          <p:cNvPr id="3" name="テキスト ボックス 2">
            <a:extLst>
              <a:ext uri="{FF2B5EF4-FFF2-40B4-BE49-F238E27FC236}">
                <a16:creationId xmlns:a16="http://schemas.microsoft.com/office/drawing/2014/main" id="{5853F820-827F-ACA9-A9DB-38BC2FC2DC79}"/>
              </a:ext>
            </a:extLst>
          </p:cNvPr>
          <p:cNvSpPr txBox="1"/>
          <p:nvPr/>
        </p:nvSpPr>
        <p:spPr>
          <a:xfrm>
            <a:off x="11641274" y="6366319"/>
            <a:ext cx="415498" cy="369332"/>
          </a:xfrm>
          <a:prstGeom prst="rect">
            <a:avLst/>
          </a:prstGeom>
          <a:noFill/>
        </p:spPr>
        <p:txBody>
          <a:bodyPr wrap="none" rtlCol="0">
            <a:spAutoFit/>
          </a:bodyPr>
          <a:lstStyle/>
          <a:p>
            <a:r>
              <a:rPr kumimoji="1" lang="ja-JP" altLang="en-US" dirty="0"/>
              <a:t>１</a:t>
            </a:r>
          </a:p>
        </p:txBody>
      </p:sp>
    </p:spTree>
    <p:extLst>
      <p:ext uri="{BB962C8B-B14F-4D97-AF65-F5344CB8AC3E}">
        <p14:creationId xmlns:p14="http://schemas.microsoft.com/office/powerpoint/2010/main" val="3225717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202115-7B61-DF06-94BB-6DB0103D59EA}"/>
              </a:ext>
            </a:extLst>
          </p:cNvPr>
          <p:cNvSpPr>
            <a:spLocks noGrp="1"/>
          </p:cNvSpPr>
          <p:nvPr>
            <p:ph type="title"/>
          </p:nvPr>
        </p:nvSpPr>
        <p:spPr>
          <a:xfrm>
            <a:off x="450126" y="234215"/>
            <a:ext cx="10339794" cy="1320800"/>
          </a:xfrm>
        </p:spPr>
        <p:txBody>
          <a:bodyPr>
            <a:normAutofit/>
          </a:bodyPr>
          <a:lstStyle/>
          <a:p>
            <a:r>
              <a:rPr kumimoji="1" lang="ja-JP" altLang="en-US" dirty="0"/>
              <a:t>昨年</a:t>
            </a:r>
            <a:r>
              <a:rPr kumimoji="1" lang="en-US" altLang="ja-JP" dirty="0"/>
              <a:t>10</a:t>
            </a:r>
            <a:r>
              <a:rPr kumimoji="1" lang="ja-JP" altLang="en-US" dirty="0"/>
              <a:t>月まで政府が総点検するも、</a:t>
            </a:r>
            <a:br>
              <a:rPr kumimoji="1" lang="en-US" altLang="ja-JP" dirty="0"/>
            </a:br>
            <a:r>
              <a:rPr kumimoji="1" lang="ja-JP" altLang="en-US" dirty="0"/>
              <a:t>医療機関ではトラブル続いている</a:t>
            </a:r>
          </a:p>
        </p:txBody>
      </p:sp>
      <p:sp>
        <p:nvSpPr>
          <p:cNvPr id="4" name="テキスト ボックス 3">
            <a:extLst>
              <a:ext uri="{FF2B5EF4-FFF2-40B4-BE49-F238E27FC236}">
                <a16:creationId xmlns:a16="http://schemas.microsoft.com/office/drawing/2014/main" id="{E8E2B8CB-3176-6CDE-BD8B-90F5B4F93254}"/>
              </a:ext>
            </a:extLst>
          </p:cNvPr>
          <p:cNvSpPr txBox="1"/>
          <p:nvPr/>
        </p:nvSpPr>
        <p:spPr>
          <a:xfrm>
            <a:off x="11641274" y="6366319"/>
            <a:ext cx="428322" cy="369332"/>
          </a:xfrm>
          <a:prstGeom prst="rect">
            <a:avLst/>
          </a:prstGeom>
          <a:noFill/>
        </p:spPr>
        <p:txBody>
          <a:bodyPr wrap="none" rtlCol="0">
            <a:spAutoFit/>
          </a:bodyPr>
          <a:lstStyle/>
          <a:p>
            <a:r>
              <a:rPr kumimoji="1" lang="en-US" altLang="ja-JP" dirty="0"/>
              <a:t>14</a:t>
            </a:r>
            <a:endParaRPr kumimoji="1" lang="ja-JP" altLang="en-US" dirty="0"/>
          </a:p>
        </p:txBody>
      </p:sp>
      <p:pic>
        <p:nvPicPr>
          <p:cNvPr id="7" name="コンテンツ プレースホルダー 6">
            <a:extLst>
              <a:ext uri="{FF2B5EF4-FFF2-40B4-BE49-F238E27FC236}">
                <a16:creationId xmlns:a16="http://schemas.microsoft.com/office/drawing/2014/main" id="{C9A0208F-A109-BC8B-9884-2C63B6960BAA}"/>
              </a:ext>
            </a:extLst>
          </p:cNvPr>
          <p:cNvPicPr>
            <a:picLocks noGrp="1" noChangeAspect="1"/>
          </p:cNvPicPr>
          <p:nvPr>
            <p:ph idx="1"/>
          </p:nvPr>
        </p:nvPicPr>
        <p:blipFill>
          <a:blip r:embed="rId3"/>
          <a:stretch>
            <a:fillRect/>
          </a:stretch>
        </p:blipFill>
        <p:spPr>
          <a:xfrm>
            <a:off x="1550781" y="1317997"/>
            <a:ext cx="9561791" cy="5417653"/>
          </a:xfrm>
        </p:spPr>
      </p:pic>
    </p:spTree>
    <p:extLst>
      <p:ext uri="{BB962C8B-B14F-4D97-AF65-F5344CB8AC3E}">
        <p14:creationId xmlns:p14="http://schemas.microsoft.com/office/powerpoint/2010/main" val="1425042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FD0B574B-8BC1-E66F-E22E-F3C158C78B51}"/>
              </a:ext>
            </a:extLst>
          </p:cNvPr>
          <p:cNvPicPr>
            <a:picLocks noGrp="1" noChangeAspect="1"/>
          </p:cNvPicPr>
          <p:nvPr>
            <p:ph idx="1"/>
          </p:nvPr>
        </p:nvPicPr>
        <p:blipFill>
          <a:blip r:embed="rId2"/>
          <a:stretch>
            <a:fillRect/>
          </a:stretch>
        </p:blipFill>
        <p:spPr>
          <a:xfrm>
            <a:off x="466358" y="309004"/>
            <a:ext cx="11259283" cy="6331431"/>
          </a:xfrm>
        </p:spPr>
      </p:pic>
    </p:spTree>
    <p:extLst>
      <p:ext uri="{BB962C8B-B14F-4D97-AF65-F5344CB8AC3E}">
        <p14:creationId xmlns:p14="http://schemas.microsoft.com/office/powerpoint/2010/main" val="3343480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E4D3B7C-AF80-30AC-FD07-5A4F8105F006}"/>
              </a:ext>
            </a:extLst>
          </p:cNvPr>
          <p:cNvPicPr>
            <a:picLocks noChangeAspect="1"/>
          </p:cNvPicPr>
          <p:nvPr/>
        </p:nvPicPr>
        <p:blipFill>
          <a:blip r:embed="rId2"/>
          <a:stretch>
            <a:fillRect/>
          </a:stretch>
        </p:blipFill>
        <p:spPr>
          <a:xfrm>
            <a:off x="313379" y="750439"/>
            <a:ext cx="11661439" cy="4647675"/>
          </a:xfrm>
          <a:prstGeom prst="rect">
            <a:avLst/>
          </a:prstGeom>
        </p:spPr>
      </p:pic>
      <p:sp>
        <p:nvSpPr>
          <p:cNvPr id="7" name="テキスト ボックス 6">
            <a:extLst>
              <a:ext uri="{FF2B5EF4-FFF2-40B4-BE49-F238E27FC236}">
                <a16:creationId xmlns:a16="http://schemas.microsoft.com/office/drawing/2014/main" id="{7B6F2AF5-812F-3B03-41D5-945B9D30B507}"/>
              </a:ext>
            </a:extLst>
          </p:cNvPr>
          <p:cNvSpPr txBox="1"/>
          <p:nvPr/>
        </p:nvSpPr>
        <p:spPr>
          <a:xfrm>
            <a:off x="5697658" y="5884220"/>
            <a:ext cx="6170624" cy="923330"/>
          </a:xfrm>
          <a:prstGeom prst="rect">
            <a:avLst/>
          </a:prstGeom>
          <a:noFill/>
        </p:spPr>
        <p:txBody>
          <a:bodyPr wrap="square">
            <a:spAutoFit/>
          </a:bodyPr>
          <a:lstStyle/>
          <a:p>
            <a:r>
              <a:rPr lang="ja-JP" altLang="en-US" dirty="0"/>
              <a:t>マイナ保険証の合同アンケート　全国の</a:t>
            </a:r>
            <a:r>
              <a:rPr lang="en-US" altLang="ja-JP" dirty="0"/>
              <a:t>18</a:t>
            </a:r>
            <a:r>
              <a:rPr lang="ja-JP" altLang="en-US" dirty="0"/>
              <a:t>紙が</a:t>
            </a:r>
            <a:r>
              <a:rPr lang="en-US" altLang="ja-JP" dirty="0"/>
              <a:t>8</a:t>
            </a:r>
            <a:r>
              <a:rPr lang="ja-JP" altLang="en-US" dirty="0"/>
              <a:t>月</a:t>
            </a:r>
            <a:r>
              <a:rPr lang="en-US" altLang="ja-JP" dirty="0"/>
              <a:t>9</a:t>
            </a:r>
            <a:r>
              <a:rPr lang="ja-JP" altLang="en-US" dirty="0"/>
              <a:t>～</a:t>
            </a:r>
            <a:r>
              <a:rPr lang="en-US" altLang="ja-JP" dirty="0"/>
              <a:t>18</a:t>
            </a:r>
            <a:r>
              <a:rPr lang="ja-JP" altLang="en-US" dirty="0"/>
              <a:t>日に通信アプリ</a:t>
            </a:r>
            <a:r>
              <a:rPr lang="en-US" altLang="ja-JP" dirty="0"/>
              <a:t>LINE</a:t>
            </a:r>
            <a:r>
              <a:rPr lang="ja-JP" altLang="en-US" dirty="0"/>
              <a:t>（ライン）などで呼びかけ、</a:t>
            </a:r>
            <a:r>
              <a:rPr lang="en-US" altLang="ja-JP" dirty="0"/>
              <a:t>1</a:t>
            </a:r>
            <a:r>
              <a:rPr lang="ja-JP" altLang="en-US" dirty="0"/>
              <a:t>万</a:t>
            </a:r>
            <a:r>
              <a:rPr lang="en-US" altLang="ja-JP" dirty="0"/>
              <a:t>2007</a:t>
            </a:r>
            <a:r>
              <a:rPr lang="ja-JP" altLang="en-US" dirty="0"/>
              <a:t>人から回答</a:t>
            </a:r>
          </a:p>
        </p:txBody>
      </p:sp>
    </p:spTree>
    <p:extLst>
      <p:ext uri="{BB962C8B-B14F-4D97-AF65-F5344CB8AC3E}">
        <p14:creationId xmlns:p14="http://schemas.microsoft.com/office/powerpoint/2010/main" val="3352713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90EAA5-AEA4-6A83-4E48-E34B943B122A}"/>
              </a:ext>
            </a:extLst>
          </p:cNvPr>
          <p:cNvSpPr>
            <a:spLocks noGrp="1"/>
          </p:cNvSpPr>
          <p:nvPr>
            <p:ph type="title"/>
          </p:nvPr>
        </p:nvSpPr>
        <p:spPr>
          <a:xfrm>
            <a:off x="400438" y="145960"/>
            <a:ext cx="8596668" cy="1320800"/>
          </a:xfrm>
        </p:spPr>
        <p:txBody>
          <a:bodyPr/>
          <a:lstStyle/>
          <a:p>
            <a:r>
              <a:rPr kumimoji="1" lang="ja-JP" altLang="en-US" dirty="0"/>
              <a:t>利用率が低すぎる</a:t>
            </a:r>
          </a:p>
        </p:txBody>
      </p:sp>
      <p:pic>
        <p:nvPicPr>
          <p:cNvPr id="5" name="コンテンツ プレースホルダー 4">
            <a:extLst>
              <a:ext uri="{FF2B5EF4-FFF2-40B4-BE49-F238E27FC236}">
                <a16:creationId xmlns:a16="http://schemas.microsoft.com/office/drawing/2014/main" id="{75C6DD34-8B63-F862-6438-574A5C457259}"/>
              </a:ext>
            </a:extLst>
          </p:cNvPr>
          <p:cNvPicPr>
            <a:picLocks noGrp="1" noChangeAspect="1"/>
          </p:cNvPicPr>
          <p:nvPr>
            <p:ph idx="1"/>
          </p:nvPr>
        </p:nvPicPr>
        <p:blipFill>
          <a:blip r:embed="rId2"/>
          <a:stretch>
            <a:fillRect/>
          </a:stretch>
        </p:blipFill>
        <p:spPr>
          <a:xfrm>
            <a:off x="2745455" y="858166"/>
            <a:ext cx="8259542" cy="5756969"/>
          </a:xfrm>
        </p:spPr>
      </p:pic>
      <p:sp>
        <p:nvSpPr>
          <p:cNvPr id="3" name="テキスト ボックス 2">
            <a:extLst>
              <a:ext uri="{FF2B5EF4-FFF2-40B4-BE49-F238E27FC236}">
                <a16:creationId xmlns:a16="http://schemas.microsoft.com/office/drawing/2014/main" id="{FCFCCB5E-5932-1D61-998D-889B543BAB08}"/>
              </a:ext>
            </a:extLst>
          </p:cNvPr>
          <p:cNvSpPr txBox="1"/>
          <p:nvPr/>
        </p:nvSpPr>
        <p:spPr>
          <a:xfrm>
            <a:off x="9131387" y="5908916"/>
            <a:ext cx="1800493" cy="369332"/>
          </a:xfrm>
          <a:prstGeom prst="rect">
            <a:avLst/>
          </a:prstGeom>
          <a:noFill/>
        </p:spPr>
        <p:txBody>
          <a:bodyPr wrap="none" rtlCol="0">
            <a:spAutoFit/>
          </a:bodyPr>
          <a:lstStyle/>
          <a:p>
            <a:r>
              <a:rPr kumimoji="1" lang="ja-JP" altLang="en-US" dirty="0"/>
              <a:t>デジタル庁資料</a:t>
            </a:r>
          </a:p>
        </p:txBody>
      </p:sp>
    </p:spTree>
    <p:extLst>
      <p:ext uri="{BB962C8B-B14F-4D97-AF65-F5344CB8AC3E}">
        <p14:creationId xmlns:p14="http://schemas.microsoft.com/office/powerpoint/2010/main" val="4235758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5819C9-180B-E92A-10EC-9676AEE7F789}"/>
              </a:ext>
            </a:extLst>
          </p:cNvPr>
          <p:cNvSpPr>
            <a:spLocks noGrp="1"/>
          </p:cNvSpPr>
          <p:nvPr>
            <p:ph type="title"/>
          </p:nvPr>
        </p:nvSpPr>
        <p:spPr>
          <a:xfrm>
            <a:off x="458393" y="281189"/>
            <a:ext cx="8596668" cy="1320800"/>
          </a:xfrm>
        </p:spPr>
        <p:txBody>
          <a:bodyPr/>
          <a:lstStyle/>
          <a:p>
            <a:r>
              <a:rPr kumimoji="1" lang="ja-JP" altLang="en-US" dirty="0"/>
              <a:t>国家公務員でもメリット感じてない？</a:t>
            </a:r>
          </a:p>
        </p:txBody>
      </p:sp>
      <p:pic>
        <p:nvPicPr>
          <p:cNvPr id="5" name="コンテンツ プレースホルダー 4">
            <a:extLst>
              <a:ext uri="{FF2B5EF4-FFF2-40B4-BE49-F238E27FC236}">
                <a16:creationId xmlns:a16="http://schemas.microsoft.com/office/drawing/2014/main" id="{05B8E9C5-B9E2-AE4D-B798-73164F286DE8}"/>
              </a:ext>
            </a:extLst>
          </p:cNvPr>
          <p:cNvPicPr>
            <a:picLocks noGrp="1" noChangeAspect="1"/>
          </p:cNvPicPr>
          <p:nvPr>
            <p:ph idx="1"/>
          </p:nvPr>
        </p:nvPicPr>
        <p:blipFill>
          <a:blip r:embed="rId2"/>
          <a:stretch>
            <a:fillRect/>
          </a:stretch>
        </p:blipFill>
        <p:spPr>
          <a:xfrm>
            <a:off x="2198517" y="1117399"/>
            <a:ext cx="7950926" cy="5504488"/>
          </a:xfrm>
        </p:spPr>
      </p:pic>
      <p:sp>
        <p:nvSpPr>
          <p:cNvPr id="3" name="テキスト ボックス 2">
            <a:extLst>
              <a:ext uri="{FF2B5EF4-FFF2-40B4-BE49-F238E27FC236}">
                <a16:creationId xmlns:a16="http://schemas.microsoft.com/office/drawing/2014/main" id="{691F864D-B7F7-CDD6-2CA6-0CF676DEA241}"/>
              </a:ext>
            </a:extLst>
          </p:cNvPr>
          <p:cNvSpPr txBox="1"/>
          <p:nvPr/>
        </p:nvSpPr>
        <p:spPr>
          <a:xfrm>
            <a:off x="10149443" y="6205308"/>
            <a:ext cx="1800493" cy="369332"/>
          </a:xfrm>
          <a:prstGeom prst="rect">
            <a:avLst/>
          </a:prstGeom>
          <a:noFill/>
        </p:spPr>
        <p:txBody>
          <a:bodyPr wrap="none" rtlCol="0">
            <a:spAutoFit/>
          </a:bodyPr>
          <a:lstStyle/>
          <a:p>
            <a:r>
              <a:rPr kumimoji="1" lang="ja-JP" altLang="en-US" dirty="0"/>
              <a:t>デジタル庁資料</a:t>
            </a:r>
          </a:p>
        </p:txBody>
      </p:sp>
    </p:spTree>
    <p:extLst>
      <p:ext uri="{BB962C8B-B14F-4D97-AF65-F5344CB8AC3E}">
        <p14:creationId xmlns:p14="http://schemas.microsoft.com/office/powerpoint/2010/main" val="1375442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98D6F2-49CA-1853-2C7E-5EAFAEEAD912}"/>
              </a:ext>
            </a:extLst>
          </p:cNvPr>
          <p:cNvSpPr>
            <a:spLocks noGrp="1"/>
          </p:cNvSpPr>
          <p:nvPr>
            <p:ph type="title"/>
          </p:nvPr>
        </p:nvSpPr>
        <p:spPr>
          <a:xfrm>
            <a:off x="1660486" y="2582779"/>
            <a:ext cx="8596668" cy="1320800"/>
          </a:xfrm>
        </p:spPr>
        <p:txBody>
          <a:bodyPr/>
          <a:lstStyle/>
          <a:p>
            <a:r>
              <a:rPr kumimoji="1" lang="ja-JP" altLang="en-US" dirty="0"/>
              <a:t>そこで政府が巻き返し中💦</a:t>
            </a:r>
          </a:p>
        </p:txBody>
      </p:sp>
    </p:spTree>
    <p:extLst>
      <p:ext uri="{BB962C8B-B14F-4D97-AF65-F5344CB8AC3E}">
        <p14:creationId xmlns:p14="http://schemas.microsoft.com/office/powerpoint/2010/main" val="831922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405E24-2CF1-F5A0-91BE-2A2ACF3BEA78}"/>
              </a:ext>
            </a:extLst>
          </p:cNvPr>
          <p:cNvSpPr>
            <a:spLocks noGrp="1"/>
          </p:cNvSpPr>
          <p:nvPr>
            <p:ph type="title"/>
          </p:nvPr>
        </p:nvSpPr>
        <p:spPr/>
        <p:txBody>
          <a:bodyPr/>
          <a:lstStyle/>
          <a:p>
            <a:r>
              <a:rPr lang="ja-JP" altLang="en-US" dirty="0"/>
              <a:t>自助・共助・公助と言うが、</a:t>
            </a:r>
            <a:endParaRPr kumimoji="1" lang="ja-JP" altLang="en-US" dirty="0"/>
          </a:p>
        </p:txBody>
      </p:sp>
      <p:sp>
        <p:nvSpPr>
          <p:cNvPr id="3" name="コンテンツ プレースホルダー 2">
            <a:extLst>
              <a:ext uri="{FF2B5EF4-FFF2-40B4-BE49-F238E27FC236}">
                <a16:creationId xmlns:a16="http://schemas.microsoft.com/office/drawing/2014/main" id="{00E72383-D78B-FF82-E441-20C49B3BD6C0}"/>
              </a:ext>
            </a:extLst>
          </p:cNvPr>
          <p:cNvSpPr>
            <a:spLocks noGrp="1"/>
          </p:cNvSpPr>
          <p:nvPr>
            <p:ph idx="1"/>
          </p:nvPr>
        </p:nvSpPr>
        <p:spPr>
          <a:xfrm>
            <a:off x="460858" y="1872691"/>
            <a:ext cx="10146182" cy="4820717"/>
          </a:xfrm>
        </p:spPr>
        <p:txBody>
          <a:bodyPr>
            <a:normAutofit fontScale="85000" lnSpcReduction="20000"/>
          </a:bodyPr>
          <a:lstStyle/>
          <a:p>
            <a:pPr marL="0" indent="0">
              <a:buNone/>
            </a:pPr>
            <a:r>
              <a:rPr kumimoji="1" lang="ja-JP" altLang="en-US" sz="3900" dirty="0">
                <a:highlight>
                  <a:srgbClr val="FFFF00"/>
                </a:highlight>
              </a:rPr>
              <a:t>公の責任は重大　　➡政治の責任</a:t>
            </a:r>
            <a:endParaRPr kumimoji="1" lang="en-US" altLang="ja-JP" sz="3900" dirty="0">
              <a:highlight>
                <a:srgbClr val="FFFF00"/>
              </a:highlight>
            </a:endParaRPr>
          </a:p>
          <a:p>
            <a:pPr marL="0" indent="0">
              <a:buNone/>
            </a:pPr>
            <a:endParaRPr kumimoji="1" lang="en-US" altLang="ja-JP" sz="2800" dirty="0">
              <a:highlight>
                <a:srgbClr val="FFFF00"/>
              </a:highlight>
            </a:endParaRPr>
          </a:p>
          <a:p>
            <a:pPr marL="0" indent="0">
              <a:buNone/>
            </a:pPr>
            <a:r>
              <a:rPr lang="ja-JP" altLang="en-US" sz="2800" dirty="0"/>
              <a:t>・断層調査や被害想定、防災計画の遅れ</a:t>
            </a:r>
            <a:endParaRPr lang="en-US" altLang="ja-JP" sz="2800" dirty="0"/>
          </a:p>
          <a:p>
            <a:pPr marL="0" indent="0">
              <a:buNone/>
            </a:pPr>
            <a:r>
              <a:rPr lang="ja-JP" altLang="en-US" sz="2800" dirty="0"/>
              <a:t>・住まいの保障、</a:t>
            </a:r>
            <a:r>
              <a:rPr lang="ja-JP" altLang="en-US" sz="3000" dirty="0"/>
              <a:t>未耐震</a:t>
            </a:r>
            <a:r>
              <a:rPr lang="ja-JP" altLang="en-US" sz="2800" dirty="0"/>
              <a:t>の遅れ</a:t>
            </a:r>
            <a:endParaRPr lang="en-US" altLang="ja-JP" sz="2800" dirty="0"/>
          </a:p>
          <a:p>
            <a:pPr marL="0" indent="0">
              <a:buNone/>
            </a:pPr>
            <a:r>
              <a:rPr kumimoji="1" lang="ja-JP" altLang="en-US" sz="2800" dirty="0"/>
              <a:t>・ライフラインの更新、耐震</a:t>
            </a:r>
            <a:endParaRPr kumimoji="1" lang="en-US" altLang="ja-JP" sz="2800" dirty="0"/>
          </a:p>
          <a:p>
            <a:pPr marL="0" indent="0">
              <a:buNone/>
            </a:pPr>
            <a:r>
              <a:rPr lang="ja-JP" altLang="en-US" sz="2800" dirty="0"/>
              <a:t>・行革と合併で公務員が減らされてきた　例：複数の課が１つに統合</a:t>
            </a:r>
            <a:r>
              <a:rPr lang="ja-JP" altLang="en-US" sz="1400" dirty="0"/>
              <a:t>など</a:t>
            </a:r>
            <a:endParaRPr lang="en-US" altLang="ja-JP" sz="2800" dirty="0"/>
          </a:p>
          <a:p>
            <a:pPr marL="0" indent="0">
              <a:buNone/>
            </a:pPr>
            <a:r>
              <a:rPr lang="ja-JP" altLang="en-US" sz="2800" dirty="0"/>
              <a:t>・消防や保健所の統合、医療や介護の余裕のなさ</a:t>
            </a:r>
            <a:endParaRPr lang="en-US" altLang="ja-JP" sz="2800" dirty="0"/>
          </a:p>
          <a:p>
            <a:pPr marL="0" indent="0">
              <a:buNone/>
            </a:pPr>
            <a:r>
              <a:rPr lang="ja-JP" altLang="en-US" sz="2800" dirty="0"/>
              <a:t>・大都市一極集中</a:t>
            </a:r>
            <a:endParaRPr lang="en-US" altLang="ja-JP" sz="2800" dirty="0"/>
          </a:p>
          <a:p>
            <a:pPr marL="0" indent="0">
              <a:buNone/>
            </a:pPr>
            <a:r>
              <a:rPr lang="ja-JP" altLang="en-US" sz="2800" dirty="0"/>
              <a:t>・避難所での人権を守る対策の乏しさ</a:t>
            </a:r>
            <a:endParaRPr lang="en-US" altLang="ja-JP" sz="2800" dirty="0"/>
          </a:p>
          <a:p>
            <a:pPr marL="0" indent="0">
              <a:buNone/>
            </a:pPr>
            <a:r>
              <a:rPr kumimoji="1" lang="ja-JP" altLang="en-US" sz="2800" dirty="0"/>
              <a:t>・被害に対し、私財への税の投入はしないという考え方</a:t>
            </a:r>
            <a:endParaRPr kumimoji="1" lang="en-US" altLang="ja-JP" sz="2800" dirty="0"/>
          </a:p>
          <a:p>
            <a:pPr marL="0" indent="0">
              <a:buNone/>
            </a:pPr>
            <a:r>
              <a:rPr lang="ja-JP" altLang="en-US" sz="2800" dirty="0"/>
              <a:t>・自立とコスト</a:t>
            </a:r>
            <a:endParaRPr kumimoji="1" lang="ja-JP" altLang="en-US" sz="2800" dirty="0"/>
          </a:p>
        </p:txBody>
      </p:sp>
    </p:spTree>
    <p:extLst>
      <p:ext uri="{BB962C8B-B14F-4D97-AF65-F5344CB8AC3E}">
        <p14:creationId xmlns:p14="http://schemas.microsoft.com/office/powerpoint/2010/main" val="670518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8B97C57-C7F5-DFD6-1B16-BBCE66F6898A}"/>
              </a:ext>
            </a:extLst>
          </p:cNvPr>
          <p:cNvPicPr>
            <a:picLocks noChangeAspect="1"/>
          </p:cNvPicPr>
          <p:nvPr/>
        </p:nvPicPr>
        <p:blipFill>
          <a:blip r:embed="rId2"/>
          <a:stretch>
            <a:fillRect/>
          </a:stretch>
        </p:blipFill>
        <p:spPr>
          <a:xfrm>
            <a:off x="1144410" y="0"/>
            <a:ext cx="9903180" cy="6858000"/>
          </a:xfrm>
          <a:prstGeom prst="rect">
            <a:avLst/>
          </a:prstGeom>
        </p:spPr>
      </p:pic>
      <p:sp>
        <p:nvSpPr>
          <p:cNvPr id="2" name="テキスト ボックス 1">
            <a:extLst>
              <a:ext uri="{FF2B5EF4-FFF2-40B4-BE49-F238E27FC236}">
                <a16:creationId xmlns:a16="http://schemas.microsoft.com/office/drawing/2014/main" id="{36C80262-7E37-F850-12F0-3430C25F5F8C}"/>
              </a:ext>
            </a:extLst>
          </p:cNvPr>
          <p:cNvSpPr txBox="1"/>
          <p:nvPr/>
        </p:nvSpPr>
        <p:spPr>
          <a:xfrm>
            <a:off x="321616" y="6581001"/>
            <a:ext cx="5243230" cy="276999"/>
          </a:xfrm>
          <a:prstGeom prst="rect">
            <a:avLst/>
          </a:prstGeom>
          <a:noFill/>
        </p:spPr>
        <p:txBody>
          <a:bodyPr wrap="none" rtlCol="0">
            <a:spAutoFit/>
          </a:bodyPr>
          <a:lstStyle/>
          <a:p>
            <a:r>
              <a:rPr kumimoji="1" lang="ja-JP" altLang="en-US" sz="1200" dirty="0"/>
              <a:t>厚労省資料　</a:t>
            </a:r>
            <a:r>
              <a:rPr kumimoji="1" lang="en-US" altLang="ja-JP" sz="1200" dirty="0"/>
              <a:t>https://www.mhlw.go.jp/content/12401000/001243199.pdf</a:t>
            </a:r>
            <a:endParaRPr kumimoji="1" lang="ja-JP" altLang="en-US" sz="1200" dirty="0"/>
          </a:p>
        </p:txBody>
      </p:sp>
    </p:spTree>
    <p:extLst>
      <p:ext uri="{BB962C8B-B14F-4D97-AF65-F5344CB8AC3E}">
        <p14:creationId xmlns:p14="http://schemas.microsoft.com/office/powerpoint/2010/main" val="1673080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5608820-7991-0F92-DFE4-F44C34C464DA}"/>
              </a:ext>
            </a:extLst>
          </p:cNvPr>
          <p:cNvPicPr>
            <a:picLocks noChangeAspect="1"/>
          </p:cNvPicPr>
          <p:nvPr/>
        </p:nvPicPr>
        <p:blipFill>
          <a:blip r:embed="rId2"/>
          <a:stretch>
            <a:fillRect/>
          </a:stretch>
        </p:blipFill>
        <p:spPr>
          <a:xfrm>
            <a:off x="1168190" y="0"/>
            <a:ext cx="9855620" cy="6858000"/>
          </a:xfrm>
          <a:prstGeom prst="rect">
            <a:avLst/>
          </a:prstGeom>
        </p:spPr>
      </p:pic>
      <p:sp>
        <p:nvSpPr>
          <p:cNvPr id="2" name="テキスト ボックス 1">
            <a:extLst>
              <a:ext uri="{FF2B5EF4-FFF2-40B4-BE49-F238E27FC236}">
                <a16:creationId xmlns:a16="http://schemas.microsoft.com/office/drawing/2014/main" id="{E54C5C11-ABCC-0D32-D44B-B167E39792B3}"/>
              </a:ext>
            </a:extLst>
          </p:cNvPr>
          <p:cNvSpPr txBox="1"/>
          <p:nvPr/>
        </p:nvSpPr>
        <p:spPr>
          <a:xfrm>
            <a:off x="4988210" y="6581001"/>
            <a:ext cx="5243230" cy="276999"/>
          </a:xfrm>
          <a:prstGeom prst="rect">
            <a:avLst/>
          </a:prstGeom>
          <a:noFill/>
        </p:spPr>
        <p:txBody>
          <a:bodyPr wrap="none" rtlCol="0">
            <a:spAutoFit/>
          </a:bodyPr>
          <a:lstStyle/>
          <a:p>
            <a:r>
              <a:rPr kumimoji="1" lang="ja-JP" altLang="en-US" sz="1200" dirty="0"/>
              <a:t>厚労省資料　</a:t>
            </a:r>
            <a:r>
              <a:rPr kumimoji="1" lang="en-US" altLang="ja-JP" sz="1200" dirty="0"/>
              <a:t>https://www.mhlw.go.jp/content/12401000/001243199.pdf</a:t>
            </a:r>
            <a:endParaRPr kumimoji="1" lang="ja-JP" altLang="en-US" sz="1200" dirty="0"/>
          </a:p>
        </p:txBody>
      </p:sp>
    </p:spTree>
    <p:extLst>
      <p:ext uri="{BB962C8B-B14F-4D97-AF65-F5344CB8AC3E}">
        <p14:creationId xmlns:p14="http://schemas.microsoft.com/office/powerpoint/2010/main" val="3743825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673360C-D2AF-11B3-1607-E7E19B2AC358}"/>
              </a:ext>
            </a:extLst>
          </p:cNvPr>
          <p:cNvPicPr>
            <a:picLocks noChangeAspect="1"/>
          </p:cNvPicPr>
          <p:nvPr/>
        </p:nvPicPr>
        <p:blipFill>
          <a:blip r:embed="rId2"/>
          <a:stretch>
            <a:fillRect/>
          </a:stretch>
        </p:blipFill>
        <p:spPr>
          <a:xfrm>
            <a:off x="1173115" y="0"/>
            <a:ext cx="9845769" cy="6858000"/>
          </a:xfrm>
          <a:prstGeom prst="rect">
            <a:avLst/>
          </a:prstGeom>
        </p:spPr>
      </p:pic>
      <p:sp>
        <p:nvSpPr>
          <p:cNvPr id="2" name="テキスト ボックス 1">
            <a:extLst>
              <a:ext uri="{FF2B5EF4-FFF2-40B4-BE49-F238E27FC236}">
                <a16:creationId xmlns:a16="http://schemas.microsoft.com/office/drawing/2014/main" id="{B6540B34-DCBB-873D-C379-8C31099954ED}"/>
              </a:ext>
            </a:extLst>
          </p:cNvPr>
          <p:cNvSpPr txBox="1"/>
          <p:nvPr/>
        </p:nvSpPr>
        <p:spPr>
          <a:xfrm>
            <a:off x="409904" y="6581001"/>
            <a:ext cx="5243230" cy="276999"/>
          </a:xfrm>
          <a:prstGeom prst="rect">
            <a:avLst/>
          </a:prstGeom>
          <a:noFill/>
        </p:spPr>
        <p:txBody>
          <a:bodyPr wrap="none" rtlCol="0">
            <a:spAutoFit/>
          </a:bodyPr>
          <a:lstStyle/>
          <a:p>
            <a:r>
              <a:rPr kumimoji="1" lang="ja-JP" altLang="en-US" sz="1200" dirty="0"/>
              <a:t>厚労省資料　</a:t>
            </a:r>
            <a:r>
              <a:rPr kumimoji="1" lang="en-US" altLang="ja-JP" sz="1200" dirty="0"/>
              <a:t>https://www.mhlw.go.jp/content/12401000/001243199.pdf</a:t>
            </a:r>
            <a:endParaRPr kumimoji="1" lang="ja-JP" altLang="en-US" sz="1200" dirty="0"/>
          </a:p>
        </p:txBody>
      </p:sp>
    </p:spTree>
    <p:extLst>
      <p:ext uri="{BB962C8B-B14F-4D97-AF65-F5344CB8AC3E}">
        <p14:creationId xmlns:p14="http://schemas.microsoft.com/office/powerpoint/2010/main" val="658263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4E2936-D473-023C-AF0A-8AF9F3827CF9}"/>
              </a:ext>
            </a:extLst>
          </p:cNvPr>
          <p:cNvSpPr>
            <a:spLocks noGrp="1"/>
          </p:cNvSpPr>
          <p:nvPr>
            <p:ph type="title"/>
          </p:nvPr>
        </p:nvSpPr>
        <p:spPr>
          <a:xfrm>
            <a:off x="116356" y="385911"/>
            <a:ext cx="9009806" cy="689811"/>
          </a:xfrm>
        </p:spPr>
        <p:txBody>
          <a:bodyPr>
            <a:normAutofit/>
          </a:bodyPr>
          <a:lstStyle/>
          <a:p>
            <a:r>
              <a:rPr lang="ja-JP" altLang="en-US" dirty="0"/>
              <a:t>　そこまでして進める本当の目的は？</a:t>
            </a:r>
            <a:endParaRPr kumimoji="1" lang="ja-JP" altLang="en-US" dirty="0"/>
          </a:p>
        </p:txBody>
      </p:sp>
      <p:sp>
        <p:nvSpPr>
          <p:cNvPr id="5" name="テキスト ボックス 4">
            <a:extLst>
              <a:ext uri="{FF2B5EF4-FFF2-40B4-BE49-F238E27FC236}">
                <a16:creationId xmlns:a16="http://schemas.microsoft.com/office/drawing/2014/main" id="{F32A7151-E287-C98F-4158-1754FEB95EF1}"/>
              </a:ext>
            </a:extLst>
          </p:cNvPr>
          <p:cNvSpPr txBox="1"/>
          <p:nvPr/>
        </p:nvSpPr>
        <p:spPr>
          <a:xfrm>
            <a:off x="498243" y="1426949"/>
            <a:ext cx="10566611" cy="5693866"/>
          </a:xfrm>
          <a:prstGeom prst="rect">
            <a:avLst/>
          </a:prstGeom>
          <a:noFill/>
        </p:spPr>
        <p:txBody>
          <a:bodyPr wrap="square">
            <a:spAutoFit/>
          </a:bodyPr>
          <a:lstStyle/>
          <a:p>
            <a:pPr>
              <a:lnSpc>
                <a:spcPts val="3400"/>
              </a:lnSpc>
            </a:pPr>
            <a:r>
              <a:rPr lang="ja-JP" altLang="en-US" sz="2400" dirty="0"/>
              <a:t>・もともと、マイナンバーの導入を求めてきたのは財界（日本経団連など）</a:t>
            </a:r>
            <a:endParaRPr lang="en-US" altLang="ja-JP" sz="2400" dirty="0"/>
          </a:p>
          <a:p>
            <a:pPr>
              <a:lnSpc>
                <a:spcPts val="3400"/>
              </a:lnSpc>
            </a:pPr>
            <a:endParaRPr lang="en-US" altLang="ja-JP" sz="2400" dirty="0"/>
          </a:p>
          <a:p>
            <a:pPr>
              <a:lnSpc>
                <a:spcPts val="3400"/>
              </a:lnSpc>
            </a:pPr>
            <a:r>
              <a:rPr lang="ja-JP" altLang="en-US" sz="2400" dirty="0"/>
              <a:t>・これまで、国のもとに情報はほぼなく、各実施機関（自治体、年金、病院　　</a:t>
            </a:r>
            <a:endParaRPr lang="en-US" altLang="ja-JP" sz="2400" dirty="0"/>
          </a:p>
          <a:p>
            <a:pPr>
              <a:lnSpc>
                <a:spcPts val="3400"/>
              </a:lnSpc>
            </a:pPr>
            <a:r>
              <a:rPr lang="ja-JP" altLang="en-US" sz="2400" dirty="0"/>
              <a:t>　など）それぞれが個人情報を保有</a:t>
            </a:r>
            <a:endParaRPr lang="en-US" altLang="ja-JP" sz="2400" dirty="0"/>
          </a:p>
          <a:p>
            <a:pPr>
              <a:lnSpc>
                <a:spcPts val="3400"/>
              </a:lnSpc>
            </a:pPr>
            <a:r>
              <a:rPr lang="ja-JP" altLang="en-US" sz="2400" dirty="0"/>
              <a:t>　　　　　　　　　　　　　　　　↓</a:t>
            </a:r>
            <a:endParaRPr lang="en-US" altLang="ja-JP" sz="2400" dirty="0"/>
          </a:p>
          <a:p>
            <a:pPr>
              <a:lnSpc>
                <a:spcPts val="3400"/>
              </a:lnSpc>
            </a:pPr>
            <a:endParaRPr lang="en-US" altLang="ja-JP" sz="2400" dirty="0"/>
          </a:p>
          <a:p>
            <a:pPr>
              <a:lnSpc>
                <a:spcPts val="3400"/>
              </a:lnSpc>
            </a:pPr>
            <a:r>
              <a:rPr lang="ja-JP" altLang="en-US" sz="2400" dirty="0"/>
              <a:t>・個人の税・保険料の額（負担）と、社会保障の額（給付）</a:t>
            </a:r>
            <a:endParaRPr lang="en-US" altLang="ja-JP" sz="2400" dirty="0"/>
          </a:p>
          <a:p>
            <a:pPr>
              <a:lnSpc>
                <a:spcPts val="3400"/>
              </a:lnSpc>
            </a:pPr>
            <a:r>
              <a:rPr lang="ja-JP" altLang="en-US" sz="2400" dirty="0"/>
              <a:t>　を集め（個人会計化）て、比較　→　医療、介護、福祉などの給付を削減</a:t>
            </a:r>
            <a:r>
              <a:rPr lang="en-US" altLang="ja-JP" sz="2400" b="1" dirty="0"/>
              <a:t>     </a:t>
            </a:r>
            <a:r>
              <a:rPr lang="ja-JP" altLang="en-US" sz="2400" b="1" dirty="0"/>
              <a:t>　　　　　　　　</a:t>
            </a:r>
            <a:r>
              <a:rPr lang="en-US" altLang="ja-JP" sz="2400" b="1" dirty="0"/>
              <a:t> </a:t>
            </a:r>
            <a:r>
              <a:rPr lang="ja-JP" altLang="en-US" sz="2400" b="1" dirty="0"/>
              <a:t>　　　　　　　　　　　　　　　　　　　　　　　　　　　　　　　　　　　　　　　　　</a:t>
            </a:r>
            <a:endParaRPr lang="en-US" altLang="ja-JP" sz="2400" b="1" dirty="0"/>
          </a:p>
          <a:p>
            <a:pPr>
              <a:lnSpc>
                <a:spcPts val="3400"/>
              </a:lnSpc>
            </a:pPr>
            <a:r>
              <a:rPr lang="ja-JP" altLang="en-US" sz="2400" b="1" dirty="0"/>
              <a:t>　　　　　　　　　　　　　　　　　　　　　</a:t>
            </a:r>
            <a:r>
              <a:rPr lang="en-US" altLang="ja-JP" sz="2400" dirty="0"/>
              <a:t>※</a:t>
            </a:r>
            <a:r>
              <a:rPr lang="ja-JP" altLang="en-US" sz="2400" dirty="0"/>
              <a:t>自助努力社会を求めている</a:t>
            </a:r>
            <a:endParaRPr lang="en-US" altLang="ja-JP" sz="2400" dirty="0"/>
          </a:p>
          <a:p>
            <a:pPr>
              <a:lnSpc>
                <a:spcPts val="3400"/>
              </a:lnSpc>
            </a:pPr>
            <a:endParaRPr lang="en-US" altLang="ja-JP" sz="2400" dirty="0"/>
          </a:p>
          <a:p>
            <a:pPr>
              <a:lnSpc>
                <a:spcPts val="3400"/>
              </a:lnSpc>
            </a:pPr>
            <a:r>
              <a:rPr lang="ja-JP" altLang="en-US" sz="3200" dirty="0">
                <a:highlight>
                  <a:srgbClr val="FFFF00"/>
                </a:highlight>
              </a:rPr>
              <a:t>社会保障費を減らし、大企業の税・保険料負担を</a:t>
            </a:r>
            <a:endParaRPr lang="en-US" altLang="ja-JP" sz="3200" dirty="0">
              <a:highlight>
                <a:srgbClr val="FFFF00"/>
              </a:highlight>
            </a:endParaRPr>
          </a:p>
          <a:p>
            <a:pPr>
              <a:lnSpc>
                <a:spcPts val="3400"/>
              </a:lnSpc>
            </a:pPr>
            <a:r>
              <a:rPr lang="ja-JP" altLang="en-US" sz="3200" dirty="0">
                <a:highlight>
                  <a:srgbClr val="FFFF00"/>
                </a:highlight>
              </a:rPr>
              <a:t>削減することが政府・財界のねらい</a:t>
            </a:r>
            <a:endParaRPr lang="en-US" altLang="ja-JP" sz="3200" dirty="0">
              <a:highlight>
                <a:srgbClr val="FFFF00"/>
              </a:highlight>
            </a:endParaRPr>
          </a:p>
          <a:p>
            <a:endParaRPr lang="en-US" altLang="ja-JP" sz="2400" dirty="0"/>
          </a:p>
        </p:txBody>
      </p:sp>
      <p:sp>
        <p:nvSpPr>
          <p:cNvPr id="3" name="テキスト ボックス 2">
            <a:extLst>
              <a:ext uri="{FF2B5EF4-FFF2-40B4-BE49-F238E27FC236}">
                <a16:creationId xmlns:a16="http://schemas.microsoft.com/office/drawing/2014/main" id="{AB71FA2E-2D68-BAA6-1AF6-2F0F80210095}"/>
              </a:ext>
            </a:extLst>
          </p:cNvPr>
          <p:cNvSpPr txBox="1"/>
          <p:nvPr/>
        </p:nvSpPr>
        <p:spPr>
          <a:xfrm>
            <a:off x="11641274" y="6366319"/>
            <a:ext cx="415498" cy="369332"/>
          </a:xfrm>
          <a:prstGeom prst="rect">
            <a:avLst/>
          </a:prstGeom>
          <a:noFill/>
        </p:spPr>
        <p:txBody>
          <a:bodyPr wrap="none" rtlCol="0">
            <a:spAutoFit/>
          </a:bodyPr>
          <a:lstStyle/>
          <a:p>
            <a:r>
              <a:rPr kumimoji="1" lang="ja-JP" altLang="en-US" dirty="0"/>
              <a:t>３</a:t>
            </a:r>
          </a:p>
        </p:txBody>
      </p:sp>
    </p:spTree>
    <p:extLst>
      <p:ext uri="{BB962C8B-B14F-4D97-AF65-F5344CB8AC3E}">
        <p14:creationId xmlns:p14="http://schemas.microsoft.com/office/powerpoint/2010/main" val="4128046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683CFFB-B8E5-5AE6-8DDC-9EC4892FCAB5}"/>
              </a:ext>
            </a:extLst>
          </p:cNvPr>
          <p:cNvPicPr>
            <a:picLocks noChangeAspect="1"/>
          </p:cNvPicPr>
          <p:nvPr/>
        </p:nvPicPr>
        <p:blipFill>
          <a:blip r:embed="rId2"/>
          <a:stretch>
            <a:fillRect/>
          </a:stretch>
        </p:blipFill>
        <p:spPr>
          <a:xfrm>
            <a:off x="596892" y="0"/>
            <a:ext cx="5610138" cy="6858000"/>
          </a:xfrm>
          <a:prstGeom prst="rect">
            <a:avLst/>
          </a:prstGeom>
        </p:spPr>
      </p:pic>
      <p:sp>
        <p:nvSpPr>
          <p:cNvPr id="6" name="テキスト ボックス 5">
            <a:extLst>
              <a:ext uri="{FF2B5EF4-FFF2-40B4-BE49-F238E27FC236}">
                <a16:creationId xmlns:a16="http://schemas.microsoft.com/office/drawing/2014/main" id="{4CBC4762-DC10-5CDC-B9F7-E35A41D434D5}"/>
              </a:ext>
            </a:extLst>
          </p:cNvPr>
          <p:cNvSpPr txBox="1"/>
          <p:nvPr/>
        </p:nvSpPr>
        <p:spPr>
          <a:xfrm>
            <a:off x="11641274" y="6366319"/>
            <a:ext cx="415498" cy="369332"/>
          </a:xfrm>
          <a:prstGeom prst="rect">
            <a:avLst/>
          </a:prstGeom>
          <a:noFill/>
        </p:spPr>
        <p:txBody>
          <a:bodyPr wrap="none" rtlCol="0">
            <a:spAutoFit/>
          </a:bodyPr>
          <a:lstStyle/>
          <a:p>
            <a:r>
              <a:rPr kumimoji="1" lang="ja-JP" altLang="en-US" dirty="0"/>
              <a:t>４</a:t>
            </a:r>
          </a:p>
        </p:txBody>
      </p:sp>
      <p:pic>
        <p:nvPicPr>
          <p:cNvPr id="3" name="図 2">
            <a:extLst>
              <a:ext uri="{FF2B5EF4-FFF2-40B4-BE49-F238E27FC236}">
                <a16:creationId xmlns:a16="http://schemas.microsoft.com/office/drawing/2014/main" id="{3A25E98B-AD33-4637-CC02-F4758E4FF644}"/>
              </a:ext>
            </a:extLst>
          </p:cNvPr>
          <p:cNvPicPr>
            <a:picLocks noChangeAspect="1"/>
          </p:cNvPicPr>
          <p:nvPr/>
        </p:nvPicPr>
        <p:blipFill>
          <a:blip r:embed="rId3"/>
          <a:stretch>
            <a:fillRect/>
          </a:stretch>
        </p:blipFill>
        <p:spPr>
          <a:xfrm>
            <a:off x="6871178" y="0"/>
            <a:ext cx="4848993" cy="6858000"/>
          </a:xfrm>
          <a:prstGeom prst="rect">
            <a:avLst/>
          </a:prstGeom>
        </p:spPr>
      </p:pic>
    </p:spTree>
    <p:extLst>
      <p:ext uri="{BB962C8B-B14F-4D97-AF65-F5344CB8AC3E}">
        <p14:creationId xmlns:p14="http://schemas.microsoft.com/office/powerpoint/2010/main" val="1045021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9D43B38-5AB6-1869-F40D-2625572CF154}"/>
              </a:ext>
            </a:extLst>
          </p:cNvPr>
          <p:cNvSpPr txBox="1"/>
          <p:nvPr/>
        </p:nvSpPr>
        <p:spPr>
          <a:xfrm>
            <a:off x="3368842" y="2983831"/>
            <a:ext cx="3877985" cy="646331"/>
          </a:xfrm>
          <a:prstGeom prst="rect">
            <a:avLst/>
          </a:prstGeom>
          <a:noFill/>
        </p:spPr>
        <p:txBody>
          <a:bodyPr wrap="none" rtlCol="0">
            <a:spAutoFit/>
          </a:bodyPr>
          <a:lstStyle/>
          <a:p>
            <a:r>
              <a:rPr kumimoji="1" lang="ja-JP" altLang="en-US" sz="3600" dirty="0"/>
              <a:t>今後どうなるのか</a:t>
            </a:r>
          </a:p>
        </p:txBody>
      </p:sp>
    </p:spTree>
    <p:extLst>
      <p:ext uri="{BB962C8B-B14F-4D97-AF65-F5344CB8AC3E}">
        <p14:creationId xmlns:p14="http://schemas.microsoft.com/office/powerpoint/2010/main" val="1540076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C3392B7-9967-7445-3D50-F51AB4631606}"/>
              </a:ext>
            </a:extLst>
          </p:cNvPr>
          <p:cNvSpPr>
            <a:spLocks noGrp="1"/>
          </p:cNvSpPr>
          <p:nvPr>
            <p:ph idx="1"/>
          </p:nvPr>
        </p:nvSpPr>
        <p:spPr>
          <a:xfrm>
            <a:off x="677863" y="1546181"/>
            <a:ext cx="10449483" cy="5086440"/>
          </a:xfrm>
        </p:spPr>
        <p:txBody>
          <a:bodyPr>
            <a:normAutofit fontScale="92500" lnSpcReduction="20000"/>
          </a:bodyPr>
          <a:lstStyle/>
          <a:p>
            <a:r>
              <a:rPr kumimoji="1" lang="ja-JP" altLang="en-US" dirty="0"/>
              <a:t>２０２４年７月　　国保や後期高齢者などの</a:t>
            </a:r>
            <a:r>
              <a:rPr kumimoji="1" lang="ja-JP" altLang="en-US" u="sng" dirty="0"/>
              <a:t>最後の保険証の発行　</a:t>
            </a:r>
            <a:endParaRPr kumimoji="1" lang="en-US" altLang="ja-JP" u="sng" dirty="0"/>
          </a:p>
          <a:p>
            <a:pPr marL="0" indent="0">
              <a:buNone/>
            </a:pPr>
            <a:r>
              <a:rPr kumimoji="1" lang="ja-JP" altLang="en-US" dirty="0"/>
              <a:t>　　　　　　　　　　　</a:t>
            </a:r>
            <a:r>
              <a:rPr kumimoji="1" lang="en-US" altLang="ja-JP" dirty="0"/>
              <a:t>2024</a:t>
            </a:r>
            <a:r>
              <a:rPr kumimoji="1" lang="ja-JP" altLang="en-US" dirty="0"/>
              <a:t>年</a:t>
            </a:r>
            <a:r>
              <a:rPr kumimoji="1" lang="en-US" altLang="ja-JP" dirty="0"/>
              <a:t>8</a:t>
            </a:r>
            <a:r>
              <a:rPr kumimoji="1" lang="ja-JP" altLang="en-US" dirty="0"/>
              <a:t>月</a:t>
            </a:r>
            <a:r>
              <a:rPr kumimoji="1" lang="en-US" altLang="ja-JP" dirty="0"/>
              <a:t>1</a:t>
            </a:r>
            <a:r>
              <a:rPr kumimoji="1" lang="ja-JP" altLang="en-US" dirty="0"/>
              <a:t>日から</a:t>
            </a:r>
            <a:r>
              <a:rPr kumimoji="1" lang="en-US" altLang="ja-JP" dirty="0"/>
              <a:t>2025</a:t>
            </a:r>
            <a:r>
              <a:rPr kumimoji="1" lang="ja-JP" altLang="en-US" dirty="0"/>
              <a:t>年</a:t>
            </a:r>
            <a:r>
              <a:rPr kumimoji="1" lang="en-US" altLang="ja-JP" dirty="0"/>
              <a:t>7</a:t>
            </a:r>
            <a:r>
              <a:rPr kumimoji="1" lang="ja-JP" altLang="en-US" dirty="0"/>
              <a:t>月</a:t>
            </a:r>
            <a:r>
              <a:rPr kumimoji="1" lang="en-US" altLang="ja-JP" dirty="0"/>
              <a:t>31</a:t>
            </a:r>
            <a:r>
              <a:rPr kumimoji="1" lang="ja-JP" altLang="en-US" dirty="0"/>
              <a:t>日まで使える</a:t>
            </a:r>
            <a:endParaRPr kumimoji="1" lang="en-US" altLang="ja-JP" dirty="0"/>
          </a:p>
          <a:p>
            <a:endParaRPr lang="en-US" altLang="ja-JP" dirty="0"/>
          </a:p>
          <a:p>
            <a:r>
              <a:rPr lang="ja-JP" altLang="en-US" dirty="0"/>
              <a:t>２０２４年１２月２日以降　　</a:t>
            </a:r>
            <a:r>
              <a:rPr lang="ja-JP" altLang="en-US" dirty="0">
                <a:highlight>
                  <a:srgbClr val="00FFFF"/>
                </a:highlight>
              </a:rPr>
              <a:t>新規の保険証は発行されない</a:t>
            </a:r>
            <a:endParaRPr lang="en-US" altLang="ja-JP" dirty="0">
              <a:highlight>
                <a:srgbClr val="00FFFF"/>
              </a:highlight>
            </a:endParaRPr>
          </a:p>
          <a:p>
            <a:pPr marL="0" indent="0">
              <a:buNone/>
            </a:pPr>
            <a:r>
              <a:rPr lang="ja-JP" altLang="en-US" dirty="0"/>
              <a:t>　　　　　　　　　　　　　　　　紛失した場合もふくめ</a:t>
            </a:r>
            <a:r>
              <a:rPr lang="ja-JP" altLang="en-US" u="sng" dirty="0"/>
              <a:t>「資格確認書」</a:t>
            </a:r>
            <a:r>
              <a:rPr lang="ja-JP" altLang="en-US" dirty="0"/>
              <a:t>か</a:t>
            </a:r>
            <a:r>
              <a:rPr lang="ja-JP" altLang="en-US" u="sng" dirty="0"/>
              <a:t>「資格情報のお知らせ」</a:t>
            </a:r>
            <a:endParaRPr lang="en-US" altLang="ja-JP" u="sng" dirty="0"/>
          </a:p>
          <a:p>
            <a:pPr marL="0" indent="0">
              <a:buNone/>
            </a:pPr>
            <a:r>
              <a:rPr lang="ja-JP" altLang="en-US" dirty="0"/>
              <a:t>　　　　　　　　　　　　　　　　</a:t>
            </a:r>
            <a:endParaRPr lang="en-US" altLang="ja-JP" dirty="0"/>
          </a:p>
          <a:p>
            <a:r>
              <a:rPr kumimoji="1" lang="ja-JP" altLang="en-US" dirty="0"/>
              <a:t>２０２５年７月頃　　</a:t>
            </a:r>
            <a:r>
              <a:rPr kumimoji="1" lang="ja-JP" altLang="en-US" dirty="0">
                <a:highlight>
                  <a:srgbClr val="FFFF00"/>
                </a:highlight>
              </a:rPr>
              <a:t>マイナンバーカードと保険証を紐づけてる方</a:t>
            </a:r>
            <a:endParaRPr kumimoji="1" lang="en-US" altLang="ja-JP" dirty="0">
              <a:highlight>
                <a:srgbClr val="FFFF00"/>
              </a:highlight>
            </a:endParaRPr>
          </a:p>
          <a:p>
            <a:pPr marL="0" indent="0">
              <a:buNone/>
            </a:pPr>
            <a:r>
              <a:rPr kumimoji="1" lang="ja-JP" altLang="en-US" dirty="0"/>
              <a:t>　　　　　　　　　　　➡</a:t>
            </a:r>
            <a:r>
              <a:rPr kumimoji="1" lang="ja-JP" altLang="en-US" u="sng" dirty="0"/>
              <a:t>「資格情報のお知らせ」（</a:t>
            </a:r>
            <a:r>
              <a:rPr kumimoji="1" lang="en-US" altLang="ja-JP" u="sng" dirty="0"/>
              <a:t>A</a:t>
            </a:r>
            <a:r>
              <a:rPr kumimoji="1" lang="ja-JP" altLang="en-US" u="sng" dirty="0"/>
              <a:t>４）</a:t>
            </a:r>
            <a:r>
              <a:rPr kumimoji="1" lang="ja-JP" altLang="en-US" dirty="0"/>
              <a:t>が送付される</a:t>
            </a:r>
            <a:endParaRPr lang="en-US" altLang="ja-JP" dirty="0"/>
          </a:p>
          <a:p>
            <a:pPr marL="0" indent="0">
              <a:buNone/>
            </a:pPr>
            <a:r>
              <a:rPr lang="ja-JP" altLang="en-US" dirty="0"/>
              <a:t>　　　　　　　　　　　　　</a:t>
            </a:r>
            <a:r>
              <a:rPr lang="en-US" altLang="ja-JP" dirty="0"/>
              <a:t>※</a:t>
            </a:r>
            <a:r>
              <a:rPr lang="ja-JP" altLang="en-US" dirty="0"/>
              <a:t>マイナンバーカードが使えない医療機関で使うもの</a:t>
            </a:r>
            <a:endParaRPr lang="en-US" altLang="ja-JP" dirty="0"/>
          </a:p>
          <a:p>
            <a:pPr marL="0" indent="0">
              <a:buNone/>
            </a:pPr>
            <a:endParaRPr lang="en-US" altLang="ja-JP" dirty="0"/>
          </a:p>
          <a:p>
            <a:pPr marL="0" indent="0">
              <a:buNone/>
            </a:pPr>
            <a:r>
              <a:rPr kumimoji="1" lang="ja-JP" altLang="en-US" dirty="0"/>
              <a:t>　　　　　　　　　　　</a:t>
            </a:r>
            <a:r>
              <a:rPr kumimoji="1" lang="ja-JP" altLang="en-US" dirty="0">
                <a:highlight>
                  <a:srgbClr val="FFFF00"/>
                </a:highlight>
              </a:rPr>
              <a:t>紐づけてない方、カード取得してない方</a:t>
            </a:r>
            <a:endParaRPr kumimoji="1" lang="en-US" altLang="ja-JP" dirty="0">
              <a:highlight>
                <a:srgbClr val="FFFF00"/>
              </a:highlight>
            </a:endParaRPr>
          </a:p>
          <a:p>
            <a:pPr marL="0" indent="0">
              <a:buNone/>
            </a:pPr>
            <a:r>
              <a:rPr lang="ja-JP" altLang="en-US" dirty="0"/>
              <a:t>　　　　　　　　　　　➡</a:t>
            </a:r>
            <a:r>
              <a:rPr lang="ja-JP" altLang="en-US" u="sng" dirty="0"/>
              <a:t>「資格確認書」（カードサイズ）</a:t>
            </a:r>
            <a:r>
              <a:rPr lang="ja-JP" altLang="en-US" dirty="0"/>
              <a:t>が送付される　</a:t>
            </a:r>
            <a:endParaRPr lang="en-US" altLang="ja-JP" dirty="0"/>
          </a:p>
          <a:p>
            <a:pPr marL="0" indent="0">
              <a:buNone/>
            </a:pPr>
            <a:r>
              <a:rPr lang="ja-JP" altLang="en-US" dirty="0"/>
              <a:t>　　　　　　　　　　　　</a:t>
            </a:r>
            <a:r>
              <a:rPr lang="en-US" altLang="ja-JP" dirty="0"/>
              <a:t>※</a:t>
            </a:r>
            <a:r>
              <a:rPr lang="ja-JP" altLang="en-US" dirty="0"/>
              <a:t>従来の保険証のように利用できる　所得の反映で１年更新</a:t>
            </a:r>
            <a:endParaRPr lang="en-US" altLang="ja-JP" dirty="0"/>
          </a:p>
          <a:p>
            <a:pPr marL="0" indent="0">
              <a:buNone/>
            </a:pPr>
            <a:endParaRPr kumimoji="1" lang="en-US" altLang="ja-JP" dirty="0"/>
          </a:p>
          <a:p>
            <a:pPr marL="0" indent="0">
              <a:buNone/>
            </a:pPr>
            <a:r>
              <a:rPr kumimoji="1" lang="en-US" altLang="ja-JP" dirty="0"/>
              <a:t>※</a:t>
            </a:r>
            <a:r>
              <a:rPr kumimoji="1" lang="ja-JP" altLang="en-US" dirty="0"/>
              <a:t>このスケジュールは健保組合ごとに違うが、１２月２日が廃止なのは共通</a:t>
            </a:r>
          </a:p>
        </p:txBody>
      </p:sp>
      <p:sp>
        <p:nvSpPr>
          <p:cNvPr id="5" name="タイトル 1">
            <a:extLst>
              <a:ext uri="{FF2B5EF4-FFF2-40B4-BE49-F238E27FC236}">
                <a16:creationId xmlns:a16="http://schemas.microsoft.com/office/drawing/2014/main" id="{012FE2AE-C04F-1F8E-03A3-91C4530F98E8}"/>
              </a:ext>
            </a:extLst>
          </p:cNvPr>
          <p:cNvSpPr>
            <a:spLocks noGrp="1"/>
          </p:cNvSpPr>
          <p:nvPr>
            <p:ph type="title"/>
          </p:nvPr>
        </p:nvSpPr>
        <p:spPr>
          <a:xfrm>
            <a:off x="359879" y="225379"/>
            <a:ext cx="11183483" cy="1320800"/>
          </a:xfrm>
        </p:spPr>
        <p:txBody>
          <a:bodyPr>
            <a:normAutofit/>
          </a:bodyPr>
          <a:lstStyle/>
          <a:p>
            <a:r>
              <a:rPr lang="ja-JP" altLang="en-US" sz="4800" dirty="0"/>
              <a:t>あわてなくて大丈夫</a:t>
            </a:r>
            <a:br>
              <a:rPr lang="en-US" altLang="ja-JP" sz="2000" dirty="0"/>
            </a:br>
            <a:r>
              <a:rPr lang="ja-JP" altLang="en-US" sz="2000" dirty="0"/>
              <a:t>保険証は今年１２月２日に廃止されますが、７月に発行される保険証は１年間有効</a:t>
            </a:r>
            <a:endParaRPr kumimoji="1" lang="ja-JP" altLang="en-US" sz="2000" dirty="0"/>
          </a:p>
        </p:txBody>
      </p:sp>
    </p:spTree>
    <p:extLst>
      <p:ext uri="{BB962C8B-B14F-4D97-AF65-F5344CB8AC3E}">
        <p14:creationId xmlns:p14="http://schemas.microsoft.com/office/powerpoint/2010/main" val="138210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B58DFB0-8F3A-D365-2BEF-D2BD9716B0B1}"/>
              </a:ext>
            </a:extLst>
          </p:cNvPr>
          <p:cNvPicPr>
            <a:picLocks noChangeAspect="1"/>
          </p:cNvPicPr>
          <p:nvPr/>
        </p:nvPicPr>
        <p:blipFill>
          <a:blip r:embed="rId2"/>
          <a:stretch>
            <a:fillRect/>
          </a:stretch>
        </p:blipFill>
        <p:spPr>
          <a:xfrm>
            <a:off x="2005568" y="0"/>
            <a:ext cx="8180863" cy="6858000"/>
          </a:xfrm>
          <a:prstGeom prst="rect">
            <a:avLst/>
          </a:prstGeom>
        </p:spPr>
      </p:pic>
    </p:spTree>
    <p:extLst>
      <p:ext uri="{BB962C8B-B14F-4D97-AF65-F5344CB8AC3E}">
        <p14:creationId xmlns:p14="http://schemas.microsoft.com/office/powerpoint/2010/main" val="1322932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9740896-C24C-9BB9-C01F-913EDACEB1B3}"/>
              </a:ext>
            </a:extLst>
          </p:cNvPr>
          <p:cNvPicPr>
            <a:picLocks noChangeAspect="1"/>
          </p:cNvPicPr>
          <p:nvPr/>
        </p:nvPicPr>
        <p:blipFill>
          <a:blip r:embed="rId2"/>
          <a:stretch>
            <a:fillRect/>
          </a:stretch>
        </p:blipFill>
        <p:spPr>
          <a:xfrm>
            <a:off x="1113781" y="127231"/>
            <a:ext cx="9485639" cy="6614310"/>
          </a:xfrm>
          <a:prstGeom prst="rect">
            <a:avLst/>
          </a:prstGeom>
        </p:spPr>
      </p:pic>
      <p:sp>
        <p:nvSpPr>
          <p:cNvPr id="4" name="テキスト ボックス 3">
            <a:extLst>
              <a:ext uri="{FF2B5EF4-FFF2-40B4-BE49-F238E27FC236}">
                <a16:creationId xmlns:a16="http://schemas.microsoft.com/office/drawing/2014/main" id="{79FB5C41-2C5E-3710-8A56-DE91239F99B3}"/>
              </a:ext>
            </a:extLst>
          </p:cNvPr>
          <p:cNvSpPr txBox="1"/>
          <p:nvPr/>
        </p:nvSpPr>
        <p:spPr>
          <a:xfrm>
            <a:off x="6310411" y="677086"/>
            <a:ext cx="3274881" cy="461665"/>
          </a:xfrm>
          <a:prstGeom prst="rect">
            <a:avLst/>
          </a:prstGeom>
          <a:solidFill>
            <a:schemeClr val="bg2"/>
          </a:solidFill>
          <a:ln w="28575">
            <a:solidFill>
              <a:srgbClr val="FF0000"/>
            </a:solidFill>
          </a:ln>
        </p:spPr>
        <p:txBody>
          <a:bodyPr wrap="square" rtlCol="0">
            <a:spAutoFit/>
          </a:bodyPr>
          <a:lstStyle/>
          <a:p>
            <a:r>
              <a:rPr kumimoji="1" lang="ja-JP" altLang="en-US" sz="2400" dirty="0">
                <a:latin typeface="BIZ UD明朝 Medium" panose="02020500000000000000" pitchFamily="17" charset="-128"/>
                <a:ea typeface="BIZ UD明朝 Medium" panose="02020500000000000000" pitchFamily="17" charset="-128"/>
              </a:rPr>
              <a:t>令和　</a:t>
            </a:r>
            <a:r>
              <a:rPr kumimoji="1" lang="en-US" altLang="ja-JP" sz="2400" dirty="0">
                <a:latin typeface="BIZ UD明朝 Medium" panose="02020500000000000000" pitchFamily="17" charset="-128"/>
                <a:ea typeface="BIZ UD明朝 Medium" panose="02020500000000000000" pitchFamily="17" charset="-128"/>
              </a:rPr>
              <a:t>7</a:t>
            </a:r>
            <a:r>
              <a:rPr kumimoji="1" lang="ja-JP" altLang="en-US" sz="2400" dirty="0">
                <a:latin typeface="BIZ UD明朝 Medium" panose="02020500000000000000" pitchFamily="17" charset="-128"/>
                <a:ea typeface="BIZ UD明朝 Medium" panose="02020500000000000000" pitchFamily="17" charset="-128"/>
              </a:rPr>
              <a:t>年　</a:t>
            </a:r>
            <a:r>
              <a:rPr kumimoji="1" lang="en-US" altLang="ja-JP" sz="2400" dirty="0">
                <a:latin typeface="BIZ UD明朝 Medium" panose="02020500000000000000" pitchFamily="17" charset="-128"/>
                <a:ea typeface="BIZ UD明朝 Medium" panose="02020500000000000000" pitchFamily="17" charset="-128"/>
              </a:rPr>
              <a:t>7</a:t>
            </a:r>
            <a:r>
              <a:rPr kumimoji="1" lang="ja-JP" altLang="en-US" sz="2400" dirty="0">
                <a:latin typeface="BIZ UD明朝 Medium" panose="02020500000000000000" pitchFamily="17" charset="-128"/>
                <a:ea typeface="BIZ UD明朝 Medium" panose="02020500000000000000" pitchFamily="17" charset="-128"/>
              </a:rPr>
              <a:t>月　</a:t>
            </a:r>
            <a:r>
              <a:rPr kumimoji="1" lang="en-US" altLang="ja-JP" sz="2400" dirty="0">
                <a:latin typeface="BIZ UD明朝 Medium" panose="02020500000000000000" pitchFamily="17" charset="-128"/>
                <a:ea typeface="BIZ UD明朝 Medium" panose="02020500000000000000" pitchFamily="17" charset="-128"/>
              </a:rPr>
              <a:t>31</a:t>
            </a:r>
            <a:r>
              <a:rPr kumimoji="1" lang="ja-JP" altLang="en-US" sz="2400" dirty="0">
                <a:latin typeface="BIZ UD明朝 Medium" panose="02020500000000000000" pitchFamily="17" charset="-128"/>
                <a:ea typeface="BIZ UD明朝 Medium" panose="02020500000000000000" pitchFamily="17" charset="-128"/>
              </a:rPr>
              <a:t>日</a:t>
            </a:r>
          </a:p>
        </p:txBody>
      </p:sp>
    </p:spTree>
    <p:extLst>
      <p:ext uri="{BB962C8B-B14F-4D97-AF65-F5344CB8AC3E}">
        <p14:creationId xmlns:p14="http://schemas.microsoft.com/office/powerpoint/2010/main" val="372269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7D67347-9DE2-C3DE-A6D5-90D8F8B0BFFD}"/>
              </a:ext>
            </a:extLst>
          </p:cNvPr>
          <p:cNvPicPr>
            <a:picLocks noChangeAspect="1"/>
          </p:cNvPicPr>
          <p:nvPr/>
        </p:nvPicPr>
        <p:blipFill>
          <a:blip r:embed="rId2"/>
          <a:stretch>
            <a:fillRect/>
          </a:stretch>
        </p:blipFill>
        <p:spPr>
          <a:xfrm>
            <a:off x="2887579" y="886284"/>
            <a:ext cx="7636171" cy="5645145"/>
          </a:xfrm>
          <a:prstGeom prst="rect">
            <a:avLst/>
          </a:prstGeom>
        </p:spPr>
      </p:pic>
      <p:sp>
        <p:nvSpPr>
          <p:cNvPr id="4" name="テキスト ボックス 3">
            <a:extLst>
              <a:ext uri="{FF2B5EF4-FFF2-40B4-BE49-F238E27FC236}">
                <a16:creationId xmlns:a16="http://schemas.microsoft.com/office/drawing/2014/main" id="{033EA0C6-04CF-42E4-7BE9-BFE2372BE1C5}"/>
              </a:ext>
            </a:extLst>
          </p:cNvPr>
          <p:cNvSpPr txBox="1"/>
          <p:nvPr/>
        </p:nvSpPr>
        <p:spPr>
          <a:xfrm>
            <a:off x="577516" y="446888"/>
            <a:ext cx="1800493" cy="369332"/>
          </a:xfrm>
          <a:prstGeom prst="rect">
            <a:avLst/>
          </a:prstGeom>
          <a:noFill/>
        </p:spPr>
        <p:txBody>
          <a:bodyPr wrap="none" rtlCol="0">
            <a:spAutoFit/>
          </a:bodyPr>
          <a:lstStyle/>
          <a:p>
            <a:r>
              <a:rPr kumimoji="1" lang="ja-JP" altLang="en-US" dirty="0"/>
              <a:t>資格確認書の例</a:t>
            </a:r>
          </a:p>
        </p:txBody>
      </p:sp>
    </p:spTree>
    <p:extLst>
      <p:ext uri="{BB962C8B-B14F-4D97-AF65-F5344CB8AC3E}">
        <p14:creationId xmlns:p14="http://schemas.microsoft.com/office/powerpoint/2010/main" val="13860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7D9A525-430A-04F4-A58F-A52C862FC1FF}"/>
              </a:ext>
            </a:extLst>
          </p:cNvPr>
          <p:cNvPicPr>
            <a:picLocks noChangeAspect="1"/>
          </p:cNvPicPr>
          <p:nvPr/>
        </p:nvPicPr>
        <p:blipFill>
          <a:blip r:embed="rId2"/>
          <a:stretch>
            <a:fillRect/>
          </a:stretch>
        </p:blipFill>
        <p:spPr>
          <a:xfrm>
            <a:off x="50544" y="0"/>
            <a:ext cx="12090911" cy="6858000"/>
          </a:xfrm>
          <a:prstGeom prst="rect">
            <a:avLst/>
          </a:prstGeom>
        </p:spPr>
      </p:pic>
    </p:spTree>
    <p:extLst>
      <p:ext uri="{BB962C8B-B14F-4D97-AF65-F5344CB8AC3E}">
        <p14:creationId xmlns:p14="http://schemas.microsoft.com/office/powerpoint/2010/main" val="2045631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F5F312D-F8BF-2D8C-C21E-A509DC09A8C0}"/>
              </a:ext>
            </a:extLst>
          </p:cNvPr>
          <p:cNvPicPr>
            <a:picLocks noChangeAspect="1"/>
          </p:cNvPicPr>
          <p:nvPr/>
        </p:nvPicPr>
        <p:blipFill>
          <a:blip r:embed="rId2"/>
          <a:stretch>
            <a:fillRect/>
          </a:stretch>
        </p:blipFill>
        <p:spPr>
          <a:xfrm>
            <a:off x="3683624" y="0"/>
            <a:ext cx="4824752" cy="6858000"/>
          </a:xfrm>
          <a:prstGeom prst="rect">
            <a:avLst/>
          </a:prstGeom>
        </p:spPr>
      </p:pic>
      <p:sp>
        <p:nvSpPr>
          <p:cNvPr id="4" name="テキスト ボックス 3">
            <a:extLst>
              <a:ext uri="{FF2B5EF4-FFF2-40B4-BE49-F238E27FC236}">
                <a16:creationId xmlns:a16="http://schemas.microsoft.com/office/drawing/2014/main" id="{5697A56F-9121-EF73-1F86-3274301BF52D}"/>
              </a:ext>
            </a:extLst>
          </p:cNvPr>
          <p:cNvSpPr txBox="1"/>
          <p:nvPr/>
        </p:nvSpPr>
        <p:spPr>
          <a:xfrm>
            <a:off x="577516" y="446888"/>
            <a:ext cx="2492990" cy="1200329"/>
          </a:xfrm>
          <a:prstGeom prst="rect">
            <a:avLst/>
          </a:prstGeom>
          <a:noFill/>
        </p:spPr>
        <p:txBody>
          <a:bodyPr wrap="none" rtlCol="0">
            <a:spAutoFit/>
          </a:bodyPr>
          <a:lstStyle/>
          <a:p>
            <a:r>
              <a:rPr kumimoji="1" lang="ja-JP" altLang="en-US" dirty="0"/>
              <a:t>資格情報のお知らせ例</a:t>
            </a:r>
            <a:endParaRPr kumimoji="1" lang="en-US" altLang="ja-JP" dirty="0"/>
          </a:p>
          <a:p>
            <a:endParaRPr kumimoji="1" lang="en-US" altLang="ja-JP" dirty="0"/>
          </a:p>
          <a:p>
            <a:r>
              <a:rPr kumimoji="1" lang="en-US" altLang="ja-JP" dirty="0"/>
              <a:t>※</a:t>
            </a:r>
            <a:r>
              <a:rPr kumimoji="1" lang="ja-JP" altLang="en-US" dirty="0"/>
              <a:t>協会けんぽなどは</a:t>
            </a:r>
            <a:endParaRPr kumimoji="1" lang="en-US" altLang="ja-JP" dirty="0"/>
          </a:p>
          <a:p>
            <a:r>
              <a:rPr kumimoji="1" lang="ja-JP" altLang="en-US" dirty="0"/>
              <a:t>すでに届いている</a:t>
            </a:r>
          </a:p>
        </p:txBody>
      </p:sp>
    </p:spTree>
    <p:extLst>
      <p:ext uri="{BB962C8B-B14F-4D97-AF65-F5344CB8AC3E}">
        <p14:creationId xmlns:p14="http://schemas.microsoft.com/office/powerpoint/2010/main" val="1517362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8663D38-C967-D377-1103-903E70B78D7C}"/>
              </a:ext>
            </a:extLst>
          </p:cNvPr>
          <p:cNvPicPr>
            <a:picLocks noChangeAspect="1"/>
          </p:cNvPicPr>
          <p:nvPr/>
        </p:nvPicPr>
        <p:blipFill>
          <a:blip r:embed="rId2"/>
          <a:stretch>
            <a:fillRect/>
          </a:stretch>
        </p:blipFill>
        <p:spPr>
          <a:xfrm>
            <a:off x="3539906" y="0"/>
            <a:ext cx="4841273" cy="6858000"/>
          </a:xfrm>
          <a:prstGeom prst="rect">
            <a:avLst/>
          </a:prstGeom>
        </p:spPr>
      </p:pic>
      <p:sp>
        <p:nvSpPr>
          <p:cNvPr id="4" name="テキスト ボックス 3">
            <a:extLst>
              <a:ext uri="{FF2B5EF4-FFF2-40B4-BE49-F238E27FC236}">
                <a16:creationId xmlns:a16="http://schemas.microsoft.com/office/drawing/2014/main" id="{089679B6-A933-CE20-2417-9E5B1110BAFC}"/>
              </a:ext>
            </a:extLst>
          </p:cNvPr>
          <p:cNvSpPr txBox="1"/>
          <p:nvPr/>
        </p:nvSpPr>
        <p:spPr>
          <a:xfrm>
            <a:off x="277474" y="447740"/>
            <a:ext cx="3262432" cy="461665"/>
          </a:xfrm>
          <a:prstGeom prst="rect">
            <a:avLst/>
          </a:prstGeom>
          <a:noFill/>
        </p:spPr>
        <p:txBody>
          <a:bodyPr wrap="none" rtlCol="0">
            <a:spAutoFit/>
          </a:bodyPr>
          <a:lstStyle/>
          <a:p>
            <a:r>
              <a:rPr kumimoji="1" lang="ja-JP" altLang="en-US" sz="2400" b="1" dirty="0"/>
              <a:t>メリットと言うが・・</a:t>
            </a:r>
          </a:p>
        </p:txBody>
      </p:sp>
      <p:sp>
        <p:nvSpPr>
          <p:cNvPr id="5" name="テキスト ボックス 4">
            <a:extLst>
              <a:ext uri="{FF2B5EF4-FFF2-40B4-BE49-F238E27FC236}">
                <a16:creationId xmlns:a16="http://schemas.microsoft.com/office/drawing/2014/main" id="{FBB4904A-BD50-910E-3DFF-E4AA07B326EA}"/>
              </a:ext>
            </a:extLst>
          </p:cNvPr>
          <p:cNvSpPr txBox="1"/>
          <p:nvPr/>
        </p:nvSpPr>
        <p:spPr>
          <a:xfrm>
            <a:off x="277474" y="1357145"/>
            <a:ext cx="2989921" cy="2031325"/>
          </a:xfrm>
          <a:prstGeom prst="rect">
            <a:avLst/>
          </a:prstGeom>
          <a:noFill/>
          <a:ln>
            <a:solidFill>
              <a:schemeClr val="tx1"/>
            </a:solidFill>
          </a:ln>
        </p:spPr>
        <p:txBody>
          <a:bodyPr wrap="none" rtlCol="0">
            <a:spAutoFit/>
          </a:bodyPr>
          <a:lstStyle/>
          <a:p>
            <a:r>
              <a:rPr kumimoji="1" lang="ja-JP" altLang="en-US"/>
              <a:t>医療費</a:t>
            </a:r>
            <a:r>
              <a:rPr kumimoji="1" lang="ja-JP" altLang="en-US" dirty="0"/>
              <a:t>全体　マイナ　</a:t>
            </a:r>
            <a:r>
              <a:rPr kumimoji="1" lang="en-US" altLang="ja-JP" dirty="0"/>
              <a:t>20</a:t>
            </a:r>
            <a:r>
              <a:rPr kumimoji="1" lang="ja-JP" altLang="en-US" dirty="0"/>
              <a:t>円</a:t>
            </a:r>
            <a:endParaRPr kumimoji="1" lang="en-US" altLang="ja-JP" dirty="0"/>
          </a:p>
          <a:p>
            <a:r>
              <a:rPr kumimoji="1" lang="ja-JP" altLang="en-US" dirty="0"/>
              <a:t>　　　　　　保険証　</a:t>
            </a:r>
            <a:r>
              <a:rPr kumimoji="1" lang="en-US" altLang="ja-JP" dirty="0"/>
              <a:t>40</a:t>
            </a:r>
            <a:r>
              <a:rPr kumimoji="1" lang="ja-JP" altLang="en-US" dirty="0"/>
              <a:t>円</a:t>
            </a:r>
            <a:endParaRPr kumimoji="1" lang="en-US" altLang="ja-JP" dirty="0"/>
          </a:p>
          <a:p>
            <a:r>
              <a:rPr kumimoji="1" lang="ja-JP" altLang="en-US" dirty="0"/>
              <a:t>　　　　　　　　　ー</a:t>
            </a:r>
            <a:r>
              <a:rPr kumimoji="1" lang="en-US" altLang="ja-JP" dirty="0"/>
              <a:t>20</a:t>
            </a:r>
            <a:r>
              <a:rPr kumimoji="1" lang="ja-JP" altLang="en-US" dirty="0"/>
              <a:t>円</a:t>
            </a:r>
            <a:endParaRPr kumimoji="1" lang="en-US" altLang="ja-JP" dirty="0"/>
          </a:p>
          <a:p>
            <a:endParaRPr kumimoji="1" lang="en-US" altLang="ja-JP" dirty="0"/>
          </a:p>
          <a:p>
            <a:r>
              <a:rPr kumimoji="1" lang="ja-JP" altLang="en-US" dirty="0"/>
              <a:t>自己負担</a:t>
            </a:r>
            <a:r>
              <a:rPr kumimoji="1" lang="ja-JP" altLang="en-US" sz="1100" dirty="0"/>
              <a:t>（</a:t>
            </a:r>
            <a:r>
              <a:rPr kumimoji="1" lang="en-US" altLang="ja-JP" sz="1100" dirty="0"/>
              <a:t>3</a:t>
            </a:r>
            <a:r>
              <a:rPr kumimoji="1" lang="ja-JP" altLang="en-US" sz="1100" dirty="0"/>
              <a:t>割）</a:t>
            </a:r>
            <a:r>
              <a:rPr kumimoji="1" lang="ja-JP" altLang="en-US" dirty="0"/>
              <a:t>マイナ　６円</a:t>
            </a:r>
            <a:endParaRPr kumimoji="1" lang="en-US" altLang="ja-JP" dirty="0"/>
          </a:p>
          <a:p>
            <a:r>
              <a:rPr kumimoji="1" lang="ja-JP" altLang="en-US" dirty="0"/>
              <a:t>　　　　　　保険証　</a:t>
            </a:r>
            <a:r>
              <a:rPr kumimoji="1" lang="en-US" altLang="ja-JP" dirty="0"/>
              <a:t>12</a:t>
            </a:r>
            <a:r>
              <a:rPr kumimoji="1" lang="ja-JP" altLang="en-US" dirty="0"/>
              <a:t>円</a:t>
            </a:r>
            <a:endParaRPr kumimoji="1" lang="en-US" altLang="ja-JP" dirty="0"/>
          </a:p>
          <a:p>
            <a:r>
              <a:rPr kumimoji="1" lang="ja-JP" altLang="en-US" dirty="0"/>
              <a:t>　　　　　　　　　ー６円</a:t>
            </a:r>
            <a:endParaRPr kumimoji="1" lang="en-US" altLang="ja-JP" dirty="0"/>
          </a:p>
        </p:txBody>
      </p:sp>
      <p:sp>
        <p:nvSpPr>
          <p:cNvPr id="6" name="テキスト ボックス 5">
            <a:extLst>
              <a:ext uri="{FF2B5EF4-FFF2-40B4-BE49-F238E27FC236}">
                <a16:creationId xmlns:a16="http://schemas.microsoft.com/office/drawing/2014/main" id="{B0037AD6-9311-2C18-13EE-245F95881551}"/>
              </a:ext>
            </a:extLst>
          </p:cNvPr>
          <p:cNvSpPr txBox="1"/>
          <p:nvPr/>
        </p:nvSpPr>
        <p:spPr>
          <a:xfrm>
            <a:off x="495481" y="3771112"/>
            <a:ext cx="2749471" cy="923330"/>
          </a:xfrm>
          <a:prstGeom prst="rect">
            <a:avLst/>
          </a:prstGeom>
          <a:noFill/>
          <a:ln>
            <a:solidFill>
              <a:schemeClr val="tx1"/>
            </a:solidFill>
          </a:ln>
        </p:spPr>
        <p:txBody>
          <a:bodyPr wrap="none" rtlCol="0">
            <a:spAutoFit/>
          </a:bodyPr>
          <a:lstStyle/>
          <a:p>
            <a:r>
              <a:rPr kumimoji="1" lang="ja-JP" altLang="en-US" dirty="0"/>
              <a:t>しかも、</a:t>
            </a:r>
            <a:r>
              <a:rPr kumimoji="1" lang="en-US" altLang="ja-JP" dirty="0"/>
              <a:t>2022</a:t>
            </a:r>
            <a:r>
              <a:rPr kumimoji="1" lang="ja-JP" altLang="en-US" dirty="0"/>
              <a:t>年４月から</a:t>
            </a:r>
            <a:endParaRPr kumimoji="1" lang="en-US" altLang="ja-JP" dirty="0"/>
          </a:p>
          <a:p>
            <a:r>
              <a:rPr kumimoji="1" lang="ja-JP" altLang="en-US" dirty="0"/>
              <a:t>マイナも保険証も</a:t>
            </a:r>
            <a:endParaRPr kumimoji="1" lang="en-US" altLang="ja-JP" dirty="0"/>
          </a:p>
          <a:p>
            <a:r>
              <a:rPr kumimoji="1" lang="ja-JP" altLang="en-US" dirty="0"/>
              <a:t>加算された</a:t>
            </a:r>
            <a:endParaRPr kumimoji="1" lang="en-US" altLang="ja-JP" dirty="0"/>
          </a:p>
        </p:txBody>
      </p:sp>
      <p:sp>
        <p:nvSpPr>
          <p:cNvPr id="7" name="テキスト ボックス 6">
            <a:extLst>
              <a:ext uri="{FF2B5EF4-FFF2-40B4-BE49-F238E27FC236}">
                <a16:creationId xmlns:a16="http://schemas.microsoft.com/office/drawing/2014/main" id="{59EE815E-B20F-00D8-9BE5-2DE898C8535C}"/>
              </a:ext>
            </a:extLst>
          </p:cNvPr>
          <p:cNvSpPr txBox="1"/>
          <p:nvPr/>
        </p:nvSpPr>
        <p:spPr>
          <a:xfrm>
            <a:off x="239419" y="5077084"/>
            <a:ext cx="3208339" cy="646331"/>
          </a:xfrm>
          <a:prstGeom prst="rect">
            <a:avLst/>
          </a:prstGeom>
          <a:noFill/>
          <a:ln>
            <a:solidFill>
              <a:schemeClr val="tx1"/>
            </a:solidFill>
          </a:ln>
        </p:spPr>
        <p:txBody>
          <a:bodyPr wrap="square" rtlCol="0">
            <a:spAutoFit/>
          </a:bodyPr>
          <a:lstStyle/>
          <a:p>
            <a:r>
              <a:rPr kumimoji="1" lang="ja-JP" altLang="en-US" dirty="0"/>
              <a:t>そもそも、マイナと保険証に</a:t>
            </a:r>
            <a:endParaRPr kumimoji="1" lang="en-US" altLang="ja-JP" dirty="0"/>
          </a:p>
          <a:p>
            <a:r>
              <a:rPr kumimoji="1" lang="ja-JP" altLang="en-US" dirty="0"/>
              <a:t>差をつけるのおかしい</a:t>
            </a:r>
            <a:endParaRPr kumimoji="1" lang="en-US" altLang="ja-JP" dirty="0"/>
          </a:p>
        </p:txBody>
      </p:sp>
      <p:sp>
        <p:nvSpPr>
          <p:cNvPr id="8" name="矢印: 右 7">
            <a:extLst>
              <a:ext uri="{FF2B5EF4-FFF2-40B4-BE49-F238E27FC236}">
                <a16:creationId xmlns:a16="http://schemas.microsoft.com/office/drawing/2014/main" id="{270E3BAE-6354-C5BB-816A-C15CA13E347B}"/>
              </a:ext>
            </a:extLst>
          </p:cNvPr>
          <p:cNvSpPr/>
          <p:nvPr/>
        </p:nvSpPr>
        <p:spPr>
          <a:xfrm flipH="1">
            <a:off x="3378463" y="1888175"/>
            <a:ext cx="24594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47921DC7-CEB9-6285-EF4C-EFA73580B09C}"/>
              </a:ext>
            </a:extLst>
          </p:cNvPr>
          <p:cNvPicPr>
            <a:picLocks noChangeAspect="1"/>
          </p:cNvPicPr>
          <p:nvPr/>
        </p:nvPicPr>
        <p:blipFill>
          <a:blip r:embed="rId3"/>
          <a:stretch>
            <a:fillRect/>
          </a:stretch>
        </p:blipFill>
        <p:spPr>
          <a:xfrm flipH="1">
            <a:off x="8313895" y="3221265"/>
            <a:ext cx="288457" cy="560881"/>
          </a:xfrm>
          <a:prstGeom prst="rect">
            <a:avLst/>
          </a:prstGeom>
        </p:spPr>
      </p:pic>
      <p:sp>
        <p:nvSpPr>
          <p:cNvPr id="10" name="テキスト ボックス 9">
            <a:extLst>
              <a:ext uri="{FF2B5EF4-FFF2-40B4-BE49-F238E27FC236}">
                <a16:creationId xmlns:a16="http://schemas.microsoft.com/office/drawing/2014/main" id="{FC3A7B75-1A94-C99A-4734-46E5D7EB9D95}"/>
              </a:ext>
            </a:extLst>
          </p:cNvPr>
          <p:cNvSpPr txBox="1"/>
          <p:nvPr/>
        </p:nvSpPr>
        <p:spPr>
          <a:xfrm>
            <a:off x="8790852" y="3127308"/>
            <a:ext cx="2333044" cy="923330"/>
          </a:xfrm>
          <a:prstGeom prst="rect">
            <a:avLst/>
          </a:prstGeom>
          <a:solidFill>
            <a:schemeClr val="bg1"/>
          </a:solidFill>
          <a:ln>
            <a:solidFill>
              <a:schemeClr val="tx1"/>
            </a:solidFill>
          </a:ln>
        </p:spPr>
        <p:txBody>
          <a:bodyPr wrap="square" rtlCol="0">
            <a:spAutoFit/>
          </a:bodyPr>
          <a:lstStyle/>
          <a:p>
            <a:r>
              <a:rPr kumimoji="1" lang="ja-JP" altLang="en-US" dirty="0"/>
              <a:t>２カ月前の情報しか</a:t>
            </a:r>
            <a:endParaRPr kumimoji="1" lang="en-US" altLang="ja-JP" dirty="0"/>
          </a:p>
          <a:p>
            <a:r>
              <a:rPr kumimoji="1" lang="ja-JP" altLang="en-US" dirty="0"/>
              <a:t>見られないことを</a:t>
            </a:r>
            <a:endParaRPr kumimoji="1" lang="en-US" altLang="ja-JP" dirty="0"/>
          </a:p>
          <a:p>
            <a:r>
              <a:rPr kumimoji="1" lang="ja-JP" altLang="en-US" dirty="0"/>
              <a:t>言ってない</a:t>
            </a:r>
          </a:p>
        </p:txBody>
      </p:sp>
      <p:pic>
        <p:nvPicPr>
          <p:cNvPr id="11" name="図 10">
            <a:extLst>
              <a:ext uri="{FF2B5EF4-FFF2-40B4-BE49-F238E27FC236}">
                <a16:creationId xmlns:a16="http://schemas.microsoft.com/office/drawing/2014/main" id="{9017D33B-E190-75A6-A651-AD425C07D3A3}"/>
              </a:ext>
            </a:extLst>
          </p:cNvPr>
          <p:cNvPicPr>
            <a:picLocks noChangeAspect="1"/>
          </p:cNvPicPr>
          <p:nvPr/>
        </p:nvPicPr>
        <p:blipFill>
          <a:blip r:embed="rId4"/>
          <a:stretch>
            <a:fillRect/>
          </a:stretch>
        </p:blipFill>
        <p:spPr>
          <a:xfrm>
            <a:off x="8320019" y="4694442"/>
            <a:ext cx="286537" cy="560881"/>
          </a:xfrm>
          <a:prstGeom prst="rect">
            <a:avLst/>
          </a:prstGeom>
        </p:spPr>
      </p:pic>
      <p:sp>
        <p:nvSpPr>
          <p:cNvPr id="12" name="テキスト ボックス 11">
            <a:extLst>
              <a:ext uri="{FF2B5EF4-FFF2-40B4-BE49-F238E27FC236}">
                <a16:creationId xmlns:a16="http://schemas.microsoft.com/office/drawing/2014/main" id="{E39688C3-9B40-C32F-B067-111EB5B68AF6}"/>
              </a:ext>
            </a:extLst>
          </p:cNvPr>
          <p:cNvSpPr txBox="1"/>
          <p:nvPr/>
        </p:nvSpPr>
        <p:spPr>
          <a:xfrm>
            <a:off x="8790852" y="4597225"/>
            <a:ext cx="2723823" cy="1200329"/>
          </a:xfrm>
          <a:prstGeom prst="rect">
            <a:avLst/>
          </a:prstGeom>
          <a:solidFill>
            <a:schemeClr val="bg1"/>
          </a:solidFill>
          <a:ln>
            <a:solidFill>
              <a:schemeClr val="tx1"/>
            </a:solidFill>
          </a:ln>
        </p:spPr>
        <p:txBody>
          <a:bodyPr wrap="none" rtlCol="0">
            <a:spAutoFit/>
          </a:bodyPr>
          <a:lstStyle/>
          <a:p>
            <a:r>
              <a:rPr kumimoji="1" lang="ja-JP" altLang="en-US" dirty="0"/>
              <a:t>限度額適用認定の</a:t>
            </a:r>
            <a:endParaRPr kumimoji="1" lang="en-US" altLang="ja-JP" dirty="0"/>
          </a:p>
          <a:p>
            <a:r>
              <a:rPr kumimoji="1" lang="ja-JP" altLang="en-US" dirty="0"/>
              <a:t>申請をするのと同じこと</a:t>
            </a:r>
            <a:endParaRPr kumimoji="1" lang="en-US" altLang="ja-JP" dirty="0"/>
          </a:p>
          <a:p>
            <a:r>
              <a:rPr kumimoji="1" lang="en-US" altLang="ja-JP" dirty="0"/>
              <a:t>※</a:t>
            </a:r>
            <a:r>
              <a:rPr kumimoji="1" lang="ja-JP" altLang="en-US" dirty="0"/>
              <a:t>入院時に病院から案内</a:t>
            </a:r>
            <a:endParaRPr kumimoji="1" lang="en-US" altLang="ja-JP" dirty="0"/>
          </a:p>
          <a:p>
            <a:r>
              <a:rPr kumimoji="1" lang="ja-JP" altLang="en-US" dirty="0"/>
              <a:t>　あること多い</a:t>
            </a:r>
          </a:p>
        </p:txBody>
      </p:sp>
      <p:sp>
        <p:nvSpPr>
          <p:cNvPr id="14" name="テキスト ボックス 13">
            <a:extLst>
              <a:ext uri="{FF2B5EF4-FFF2-40B4-BE49-F238E27FC236}">
                <a16:creationId xmlns:a16="http://schemas.microsoft.com/office/drawing/2014/main" id="{9FD876BC-B770-F36A-4B2D-DD3808902203}"/>
              </a:ext>
            </a:extLst>
          </p:cNvPr>
          <p:cNvSpPr txBox="1"/>
          <p:nvPr/>
        </p:nvSpPr>
        <p:spPr>
          <a:xfrm>
            <a:off x="8193889" y="6429615"/>
            <a:ext cx="4057696" cy="338554"/>
          </a:xfrm>
          <a:prstGeom prst="rect">
            <a:avLst/>
          </a:prstGeom>
          <a:noFill/>
        </p:spPr>
        <p:txBody>
          <a:bodyPr wrap="square">
            <a:spAutoFit/>
          </a:bodyPr>
          <a:lstStyle/>
          <a:p>
            <a:r>
              <a:rPr lang="ja-JP" altLang="en-US" sz="800" dirty="0"/>
              <a:t>厚生労働省お知らせ</a:t>
            </a:r>
            <a:r>
              <a:rPr lang="en-US" altLang="ja-JP" sz="800" dirty="0"/>
              <a:t>https://www4.city.kanazawa.lg.jp/material/files/group/54/mynumberleaflet.pdf</a:t>
            </a:r>
            <a:endParaRPr lang="ja-JP" altLang="en-US" sz="800" dirty="0"/>
          </a:p>
        </p:txBody>
      </p:sp>
    </p:spTree>
    <p:extLst>
      <p:ext uri="{BB962C8B-B14F-4D97-AF65-F5344CB8AC3E}">
        <p14:creationId xmlns:p14="http://schemas.microsoft.com/office/powerpoint/2010/main" val="1662052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E7F3935-0A52-DD9C-9950-E2AA584CD33F}"/>
              </a:ext>
            </a:extLst>
          </p:cNvPr>
          <p:cNvSpPr>
            <a:spLocks noGrp="1"/>
          </p:cNvSpPr>
          <p:nvPr>
            <p:ph type="title"/>
          </p:nvPr>
        </p:nvSpPr>
        <p:spPr>
          <a:xfrm>
            <a:off x="677333" y="609600"/>
            <a:ext cx="10390059" cy="5551564"/>
          </a:xfrm>
        </p:spPr>
        <p:txBody>
          <a:bodyPr>
            <a:normAutofit/>
          </a:bodyPr>
          <a:lstStyle/>
          <a:p>
            <a:pPr>
              <a:lnSpc>
                <a:spcPct val="150000"/>
              </a:lnSpc>
            </a:pPr>
            <a:r>
              <a:rPr lang="ja-JP" altLang="en-US" sz="5400" dirty="0"/>
              <a:t>協会けんぽや組合健保、公務員共済組合などは？</a:t>
            </a:r>
            <a:br>
              <a:rPr lang="en-US" altLang="ja-JP" sz="5400" dirty="0"/>
            </a:br>
            <a:br>
              <a:rPr lang="en-US" altLang="ja-JP" dirty="0"/>
            </a:br>
            <a:r>
              <a:rPr lang="ja-JP" altLang="en-US" dirty="0"/>
              <a:t>　おおむね</a:t>
            </a:r>
            <a:r>
              <a:rPr lang="ja-JP" altLang="en-US" u="sng" dirty="0"/>
              <a:t>２０２５年１２月１日まで</a:t>
            </a:r>
            <a:r>
              <a:rPr lang="ja-JP" altLang="en-US" dirty="0"/>
              <a:t>お手元に</a:t>
            </a:r>
            <a:br>
              <a:rPr lang="en-US" altLang="ja-JP" dirty="0"/>
            </a:br>
            <a:r>
              <a:rPr lang="ja-JP" altLang="en-US" dirty="0"/>
              <a:t>ある保険証が使える予定です。</a:t>
            </a:r>
          </a:p>
        </p:txBody>
      </p:sp>
    </p:spTree>
    <p:extLst>
      <p:ext uri="{BB962C8B-B14F-4D97-AF65-F5344CB8AC3E}">
        <p14:creationId xmlns:p14="http://schemas.microsoft.com/office/powerpoint/2010/main" val="2440575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1AA0CA5-8D92-E3F7-5BC8-E7F215B07C1F}"/>
              </a:ext>
            </a:extLst>
          </p:cNvPr>
          <p:cNvSpPr txBox="1"/>
          <p:nvPr/>
        </p:nvSpPr>
        <p:spPr>
          <a:xfrm>
            <a:off x="3265713" y="2495694"/>
            <a:ext cx="4807726" cy="584775"/>
          </a:xfrm>
          <a:prstGeom prst="rect">
            <a:avLst/>
          </a:prstGeom>
          <a:noFill/>
        </p:spPr>
        <p:txBody>
          <a:bodyPr wrap="none" rtlCol="0">
            <a:spAutoFit/>
          </a:bodyPr>
          <a:lstStyle/>
          <a:p>
            <a:r>
              <a:rPr kumimoji="1" lang="ja-JP" altLang="en-US" sz="3200" dirty="0"/>
              <a:t>デジタル庁</a:t>
            </a:r>
            <a:r>
              <a:rPr kumimoji="1" lang="en-US" altLang="ja-JP" sz="3200" dirty="0"/>
              <a:t>Q</a:t>
            </a:r>
            <a:r>
              <a:rPr kumimoji="1" lang="ja-JP" altLang="en-US" sz="3200" dirty="0"/>
              <a:t>＆</a:t>
            </a:r>
            <a:r>
              <a:rPr kumimoji="1" lang="en-US" altLang="ja-JP" sz="3200" dirty="0"/>
              <a:t>A</a:t>
            </a:r>
            <a:r>
              <a:rPr kumimoji="1" lang="ja-JP" altLang="en-US" sz="3200" dirty="0"/>
              <a:t>から抜粋</a:t>
            </a:r>
          </a:p>
        </p:txBody>
      </p:sp>
    </p:spTree>
    <p:extLst>
      <p:ext uri="{BB962C8B-B14F-4D97-AF65-F5344CB8AC3E}">
        <p14:creationId xmlns:p14="http://schemas.microsoft.com/office/powerpoint/2010/main" val="2076790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6B55D10-FFCF-DAA0-C049-EF4D7969BF06}"/>
              </a:ext>
            </a:extLst>
          </p:cNvPr>
          <p:cNvSpPr txBox="1"/>
          <p:nvPr/>
        </p:nvSpPr>
        <p:spPr>
          <a:xfrm>
            <a:off x="199379" y="199065"/>
            <a:ext cx="11845949" cy="6055504"/>
          </a:xfrm>
          <a:prstGeom prst="rect">
            <a:avLst/>
          </a:prstGeom>
          <a:noFill/>
        </p:spPr>
        <p:txBody>
          <a:bodyPr wrap="square">
            <a:spAutoFit/>
          </a:bodyPr>
          <a:lstStyle/>
          <a:p>
            <a:pPr algn="l">
              <a:lnSpc>
                <a:spcPts val="3100"/>
              </a:lnSpc>
            </a:pPr>
            <a:r>
              <a:rPr lang="en-US" altLang="ja-JP" sz="2400" b="1" i="0" dirty="0">
                <a:solidFill>
                  <a:srgbClr val="1A1A1C"/>
                </a:solidFill>
                <a:effectLst/>
                <a:latin typeface="Noto Sans JP"/>
              </a:rPr>
              <a:t>Q3 </a:t>
            </a:r>
            <a:r>
              <a:rPr lang="ja-JP" altLang="en-US" sz="2400" b="1" i="0" dirty="0">
                <a:solidFill>
                  <a:srgbClr val="1A1A1C"/>
                </a:solidFill>
                <a:effectLst/>
                <a:latin typeface="Noto Sans JP"/>
              </a:rPr>
              <a:t>マイナンバーカードと健康保険証を一体化し、</a:t>
            </a:r>
            <a:r>
              <a:rPr lang="en-US" altLang="ja-JP" sz="2400" b="1" i="0" dirty="0">
                <a:solidFill>
                  <a:srgbClr val="1A1A1C"/>
                </a:solidFill>
                <a:effectLst/>
                <a:latin typeface="Noto Sans JP"/>
              </a:rPr>
              <a:t>2024</a:t>
            </a:r>
            <a:r>
              <a:rPr lang="ja-JP" altLang="en-US" sz="2400" b="1" i="0" dirty="0">
                <a:solidFill>
                  <a:srgbClr val="1A1A1C"/>
                </a:solidFill>
                <a:effectLst/>
                <a:latin typeface="Noto Sans JP"/>
              </a:rPr>
              <a:t>年</a:t>
            </a:r>
            <a:r>
              <a:rPr lang="en-US" altLang="ja-JP" sz="2400" b="1" i="0" dirty="0">
                <a:solidFill>
                  <a:srgbClr val="1A1A1C"/>
                </a:solidFill>
                <a:effectLst/>
                <a:latin typeface="Noto Sans JP"/>
              </a:rPr>
              <a:t>12</a:t>
            </a:r>
            <a:r>
              <a:rPr lang="ja-JP" altLang="en-US" sz="2400" b="1" i="0" dirty="0">
                <a:solidFill>
                  <a:srgbClr val="1A1A1C"/>
                </a:solidFill>
                <a:effectLst/>
                <a:latin typeface="Noto Sans JP"/>
              </a:rPr>
              <a:t>月（</a:t>
            </a:r>
            <a:r>
              <a:rPr lang="en-US" altLang="ja-JP" sz="2400" b="1" i="0" dirty="0">
                <a:solidFill>
                  <a:srgbClr val="1A1A1C"/>
                </a:solidFill>
                <a:effectLst/>
                <a:latin typeface="Noto Sans JP"/>
              </a:rPr>
              <a:t>2</a:t>
            </a:r>
            <a:r>
              <a:rPr lang="ja-JP" altLang="en-US" sz="2400" b="1" i="0" dirty="0">
                <a:solidFill>
                  <a:srgbClr val="1A1A1C"/>
                </a:solidFill>
                <a:effectLst/>
                <a:latin typeface="Noto Sans JP"/>
              </a:rPr>
              <a:t>日）に現行（紙）の健康保険証の新規発行が終了すると聞きました。マイナンバーカードの取得は任意だと思っていましたが、必ず作らなければいけないのでしょうか。施設に入所している高齢者などマイナンバーカードを取得できない者は保険診療を受けることができなくなるのですか。</a:t>
            </a:r>
          </a:p>
          <a:p>
            <a:pPr algn="l">
              <a:lnSpc>
                <a:spcPts val="3100"/>
              </a:lnSpc>
            </a:pPr>
            <a:r>
              <a:rPr lang="en-US" altLang="ja-JP" sz="2400" b="1" i="0" dirty="0">
                <a:solidFill>
                  <a:srgbClr val="1A1A1C"/>
                </a:solidFill>
                <a:effectLst/>
                <a:latin typeface="Noto Sans JP"/>
              </a:rPr>
              <a:t>A3</a:t>
            </a:r>
          </a:p>
          <a:p>
            <a:pPr algn="l">
              <a:lnSpc>
                <a:spcPts val="3100"/>
              </a:lnSpc>
            </a:pPr>
            <a:r>
              <a:rPr lang="ja-JP" altLang="en-US" sz="2400" b="0" i="0" u="sng" dirty="0">
                <a:solidFill>
                  <a:srgbClr val="1A1A1C"/>
                </a:solidFill>
                <a:effectLst/>
                <a:latin typeface="Noto Sans JP"/>
              </a:rPr>
              <a:t>マイナンバーカードは、国民の申請に基づき交付されるものであり、この点を変更するものではありません</a:t>
            </a:r>
            <a:r>
              <a:rPr lang="ja-JP" altLang="en-US" sz="2400" b="0" i="0" dirty="0">
                <a:solidFill>
                  <a:srgbClr val="1A1A1C"/>
                </a:solidFill>
                <a:effectLst/>
                <a:latin typeface="Noto Sans JP"/>
              </a:rPr>
              <a:t>。また、今までと変わりなく保険診療を受けることができます。</a:t>
            </a:r>
          </a:p>
          <a:p>
            <a:pPr algn="l">
              <a:lnSpc>
                <a:spcPts val="3100"/>
              </a:lnSpc>
            </a:pPr>
            <a:r>
              <a:rPr lang="ja-JP" altLang="en-US" sz="2400" b="0" i="0" dirty="0">
                <a:solidFill>
                  <a:srgbClr val="1A1A1C"/>
                </a:solidFill>
                <a:effectLst/>
                <a:latin typeface="Noto Sans JP"/>
              </a:rPr>
              <a:t>従来の保険証ではなく、マイナンバーカード１枚で受診していただくことで、これまでできなかった、診療記録などをその場で引き出すことができるようになり、データに基づいたより良い医療を受けられるようになります。</a:t>
            </a:r>
          </a:p>
          <a:p>
            <a:pPr algn="l">
              <a:lnSpc>
                <a:spcPts val="3100"/>
              </a:lnSpc>
            </a:pPr>
            <a:r>
              <a:rPr lang="ja-JP" altLang="en-US" sz="2400" b="0" i="0" dirty="0">
                <a:solidFill>
                  <a:srgbClr val="1A1A1C"/>
                </a:solidFill>
                <a:effectLst/>
                <a:latin typeface="Noto Sans JP"/>
              </a:rPr>
              <a:t>このため、デジタル庁・総務省中心に、全力をあげて、施設に入所している方なども含め、すべての方々がマイナンバーカードを持ちうるように努めてまいります。</a:t>
            </a:r>
          </a:p>
          <a:p>
            <a:pPr algn="l">
              <a:lnSpc>
                <a:spcPts val="3100"/>
              </a:lnSpc>
            </a:pPr>
            <a:r>
              <a:rPr lang="ja-JP" altLang="en-US" sz="2400" b="0" i="0" dirty="0">
                <a:solidFill>
                  <a:srgbClr val="1A1A1C"/>
                </a:solidFill>
                <a:effectLst/>
                <a:latin typeface="Noto Sans JP"/>
              </a:rPr>
              <a:t>なお、紛失など例外的な事情により、手元にマイナンバーカードがない方々が保険診療等を受ける際の手続については、今後、関係府省と、別途検討を進めてまいります。</a:t>
            </a:r>
          </a:p>
        </p:txBody>
      </p:sp>
      <p:sp>
        <p:nvSpPr>
          <p:cNvPr id="6" name="テキスト ボックス 5">
            <a:extLst>
              <a:ext uri="{FF2B5EF4-FFF2-40B4-BE49-F238E27FC236}">
                <a16:creationId xmlns:a16="http://schemas.microsoft.com/office/drawing/2014/main" id="{0664D655-CE49-20D9-A443-16F6EB55115C}"/>
              </a:ext>
            </a:extLst>
          </p:cNvPr>
          <p:cNvSpPr txBox="1"/>
          <p:nvPr/>
        </p:nvSpPr>
        <p:spPr>
          <a:xfrm>
            <a:off x="5103812" y="6432108"/>
            <a:ext cx="6941516" cy="307777"/>
          </a:xfrm>
          <a:prstGeom prst="rect">
            <a:avLst/>
          </a:prstGeom>
          <a:noFill/>
        </p:spPr>
        <p:txBody>
          <a:bodyPr wrap="none" rtlCol="0">
            <a:spAutoFit/>
          </a:bodyPr>
          <a:lstStyle/>
          <a:p>
            <a:r>
              <a:rPr kumimoji="1" lang="ja-JP" altLang="en-US" sz="1400" dirty="0"/>
              <a:t>デジタル庁</a:t>
            </a:r>
            <a:r>
              <a:rPr kumimoji="1" lang="en-US" altLang="ja-JP" sz="1400" dirty="0"/>
              <a:t>QA</a:t>
            </a:r>
            <a:r>
              <a:rPr kumimoji="1" lang="ja-JP" altLang="en-US" sz="1400" dirty="0"/>
              <a:t>　</a:t>
            </a:r>
            <a:r>
              <a:rPr kumimoji="1" lang="en-US" altLang="ja-JP" sz="1400" dirty="0"/>
              <a:t>https://www.digital.go.jp/policies/mynumber/faq-insurance-card/</a:t>
            </a:r>
            <a:endParaRPr kumimoji="1" lang="ja-JP" altLang="en-US" sz="1400" dirty="0"/>
          </a:p>
        </p:txBody>
      </p:sp>
    </p:spTree>
    <p:extLst>
      <p:ext uri="{BB962C8B-B14F-4D97-AF65-F5344CB8AC3E}">
        <p14:creationId xmlns:p14="http://schemas.microsoft.com/office/powerpoint/2010/main" val="2211442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6FA56D45-B33A-A244-777D-80C46005991C}"/>
              </a:ext>
            </a:extLst>
          </p:cNvPr>
          <p:cNvSpPr txBox="1"/>
          <p:nvPr/>
        </p:nvSpPr>
        <p:spPr>
          <a:xfrm>
            <a:off x="199379" y="199065"/>
            <a:ext cx="11845949" cy="6140142"/>
          </a:xfrm>
          <a:prstGeom prst="rect">
            <a:avLst/>
          </a:prstGeom>
          <a:noFill/>
        </p:spPr>
        <p:txBody>
          <a:bodyPr wrap="square">
            <a:spAutoFit/>
          </a:bodyPr>
          <a:lstStyle/>
          <a:p>
            <a:pPr algn="l">
              <a:lnSpc>
                <a:spcPct val="150000"/>
              </a:lnSpc>
            </a:pPr>
            <a:r>
              <a:rPr lang="en-US" altLang="ja-JP" sz="2400" b="1" i="0" dirty="0">
                <a:solidFill>
                  <a:srgbClr val="1A1A1C"/>
                </a:solidFill>
                <a:effectLst/>
                <a:latin typeface="Noto Sans JP"/>
              </a:rPr>
              <a:t>Q5 </a:t>
            </a:r>
            <a:r>
              <a:rPr lang="ja-JP" altLang="en-US" sz="2400" b="1" i="0" dirty="0">
                <a:solidFill>
                  <a:srgbClr val="1A1A1C"/>
                </a:solidFill>
                <a:effectLst/>
                <a:latin typeface="Noto Sans JP"/>
              </a:rPr>
              <a:t>マイナンバーカードを紛失したときにどのように再発行したらよいですか。また、再発行の期間中に通院した際に保険証はどうすればよいですか。</a:t>
            </a:r>
          </a:p>
          <a:p>
            <a:pPr algn="l">
              <a:lnSpc>
                <a:spcPct val="150000"/>
              </a:lnSpc>
            </a:pPr>
            <a:r>
              <a:rPr lang="en-US" altLang="ja-JP" sz="2400" b="1" i="0" dirty="0">
                <a:solidFill>
                  <a:srgbClr val="1A1A1C"/>
                </a:solidFill>
                <a:effectLst/>
                <a:latin typeface="Noto Sans JP"/>
              </a:rPr>
              <a:t>A5</a:t>
            </a:r>
          </a:p>
          <a:p>
            <a:pPr algn="l">
              <a:lnSpc>
                <a:spcPct val="150000"/>
              </a:lnSpc>
            </a:pPr>
            <a:r>
              <a:rPr lang="ja-JP" altLang="en-US" sz="2400" b="0" i="0" dirty="0">
                <a:solidFill>
                  <a:srgbClr val="1A1A1C"/>
                </a:solidFill>
                <a:effectLst/>
                <a:latin typeface="Noto Sans JP"/>
              </a:rPr>
              <a:t>紛失等により速やかにマイナンバーカードを再発行する必要がある場合において、現在お受け取りいただくまでに</a:t>
            </a:r>
            <a:r>
              <a:rPr lang="en-US" altLang="ja-JP" sz="2400" b="0" i="0" dirty="0">
                <a:solidFill>
                  <a:srgbClr val="1A1A1C"/>
                </a:solidFill>
                <a:effectLst/>
                <a:latin typeface="Noto Sans JP"/>
              </a:rPr>
              <a:t>1</a:t>
            </a:r>
            <a:r>
              <a:rPr lang="ja-JP" altLang="en-US" sz="2400" b="0" i="0" dirty="0">
                <a:solidFill>
                  <a:srgbClr val="1A1A1C"/>
                </a:solidFill>
                <a:effectLst/>
                <a:latin typeface="Noto Sans JP"/>
              </a:rPr>
              <a:t>から</a:t>
            </a:r>
            <a:r>
              <a:rPr lang="en-US" altLang="ja-JP" sz="2400" b="0" i="0" dirty="0">
                <a:solidFill>
                  <a:srgbClr val="1A1A1C"/>
                </a:solidFill>
                <a:effectLst/>
                <a:latin typeface="Noto Sans JP"/>
              </a:rPr>
              <a:t>2</a:t>
            </a:r>
            <a:r>
              <a:rPr lang="ja-JP" altLang="en-US" sz="2400" b="0" i="0" dirty="0">
                <a:solidFill>
                  <a:srgbClr val="1A1A1C"/>
                </a:solidFill>
                <a:effectLst/>
                <a:latin typeface="Noto Sans JP"/>
              </a:rPr>
              <a:t>か月かかっている期間を、大幅に短縮してまいります。このような場合に、市町村の窓口で申請をすれば、</a:t>
            </a:r>
            <a:r>
              <a:rPr lang="ja-JP" altLang="en-US" sz="2400" b="0" i="0" u="sng" dirty="0">
                <a:solidFill>
                  <a:srgbClr val="1A1A1C"/>
                </a:solidFill>
                <a:effectLst/>
                <a:latin typeface="Noto Sans JP"/>
              </a:rPr>
              <a:t>長くても</a:t>
            </a:r>
            <a:r>
              <a:rPr lang="en-US" altLang="ja-JP" sz="2400" b="0" i="0" u="sng" dirty="0">
                <a:solidFill>
                  <a:srgbClr val="1A1A1C"/>
                </a:solidFill>
                <a:effectLst/>
                <a:latin typeface="Noto Sans JP"/>
              </a:rPr>
              <a:t>10</a:t>
            </a:r>
            <a:r>
              <a:rPr lang="ja-JP" altLang="en-US" sz="2400" b="0" i="0" u="sng" dirty="0">
                <a:solidFill>
                  <a:srgbClr val="1A1A1C"/>
                </a:solidFill>
                <a:effectLst/>
                <a:latin typeface="Noto Sans JP"/>
              </a:rPr>
              <a:t>日間程度</a:t>
            </a:r>
            <a:r>
              <a:rPr lang="ja-JP" altLang="en-US" sz="2400" b="0" i="0" dirty="0">
                <a:solidFill>
                  <a:srgbClr val="1A1A1C"/>
                </a:solidFill>
                <a:effectLst/>
                <a:latin typeface="Noto Sans JP"/>
              </a:rPr>
              <a:t>でカードを取得することが出来るように検討を進めてまいりますので、しばらくお待ちください。</a:t>
            </a:r>
          </a:p>
          <a:p>
            <a:pPr algn="l">
              <a:lnSpc>
                <a:spcPct val="150000"/>
              </a:lnSpc>
            </a:pPr>
            <a:r>
              <a:rPr lang="ja-JP" altLang="en-US" sz="2400" b="0" i="0" dirty="0">
                <a:solidFill>
                  <a:srgbClr val="1A1A1C"/>
                </a:solidFill>
                <a:effectLst/>
                <a:latin typeface="Noto Sans JP"/>
              </a:rPr>
              <a:t>それでもなお、マイナンバーカードの再交付が終了するまでの間など、例外的な事情により手元にマイナンバーカードがない状態で保険診療等を受ける必要がある場合の手順については、今後、関係府省と連携しながら、丁寧に対応してまいります。</a:t>
            </a:r>
          </a:p>
        </p:txBody>
      </p:sp>
      <p:sp>
        <p:nvSpPr>
          <p:cNvPr id="9" name="テキスト ボックス 8">
            <a:extLst>
              <a:ext uri="{FF2B5EF4-FFF2-40B4-BE49-F238E27FC236}">
                <a16:creationId xmlns:a16="http://schemas.microsoft.com/office/drawing/2014/main" id="{9B1BDEE6-0E01-4357-2318-CB6E997BA07E}"/>
              </a:ext>
            </a:extLst>
          </p:cNvPr>
          <p:cNvSpPr txBox="1"/>
          <p:nvPr/>
        </p:nvSpPr>
        <p:spPr>
          <a:xfrm>
            <a:off x="5103812" y="6432108"/>
            <a:ext cx="6941516" cy="307777"/>
          </a:xfrm>
          <a:prstGeom prst="rect">
            <a:avLst/>
          </a:prstGeom>
          <a:noFill/>
        </p:spPr>
        <p:txBody>
          <a:bodyPr wrap="none" rtlCol="0">
            <a:spAutoFit/>
          </a:bodyPr>
          <a:lstStyle/>
          <a:p>
            <a:r>
              <a:rPr kumimoji="1" lang="ja-JP" altLang="en-US" sz="1400" dirty="0"/>
              <a:t>デジタル庁</a:t>
            </a:r>
            <a:r>
              <a:rPr kumimoji="1" lang="en-US" altLang="ja-JP" sz="1400" dirty="0"/>
              <a:t>QA</a:t>
            </a:r>
            <a:r>
              <a:rPr kumimoji="1" lang="ja-JP" altLang="en-US" sz="1400" dirty="0"/>
              <a:t>　</a:t>
            </a:r>
            <a:r>
              <a:rPr kumimoji="1" lang="en-US" altLang="ja-JP" sz="1400" dirty="0"/>
              <a:t>https://www.digital.go.jp/policies/mynumber/faq-insurance-card/</a:t>
            </a:r>
            <a:endParaRPr kumimoji="1" lang="ja-JP" altLang="en-US" sz="1400" dirty="0"/>
          </a:p>
        </p:txBody>
      </p:sp>
    </p:spTree>
    <p:extLst>
      <p:ext uri="{BB962C8B-B14F-4D97-AF65-F5344CB8AC3E}">
        <p14:creationId xmlns:p14="http://schemas.microsoft.com/office/powerpoint/2010/main" val="2991492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7C80CBC-081C-BBD5-FDED-83EB5003C9DA}"/>
              </a:ext>
            </a:extLst>
          </p:cNvPr>
          <p:cNvSpPr txBox="1"/>
          <p:nvPr/>
        </p:nvSpPr>
        <p:spPr>
          <a:xfrm>
            <a:off x="261257" y="281883"/>
            <a:ext cx="11708445" cy="5537350"/>
          </a:xfrm>
          <a:prstGeom prst="rect">
            <a:avLst/>
          </a:prstGeom>
          <a:noFill/>
        </p:spPr>
        <p:txBody>
          <a:bodyPr wrap="square">
            <a:spAutoFit/>
          </a:bodyPr>
          <a:lstStyle/>
          <a:p>
            <a:pPr>
              <a:lnSpc>
                <a:spcPct val="200000"/>
              </a:lnSpc>
            </a:pPr>
            <a:r>
              <a:rPr lang="en-US" altLang="ja-JP" sz="2000" b="1" dirty="0"/>
              <a:t>Q17 </a:t>
            </a:r>
            <a:r>
              <a:rPr lang="ja-JP" altLang="en-US" sz="2000" b="1" dirty="0"/>
              <a:t>健康保険証利用について、紛失して再発行を受ける間や、施設などに入所していてマイナンバーカードの取得が困難な場合はどうすればいいのでしょうか。</a:t>
            </a:r>
            <a:endParaRPr lang="en-US" altLang="ja-JP" sz="2000" b="1" dirty="0"/>
          </a:p>
          <a:p>
            <a:pPr>
              <a:lnSpc>
                <a:spcPct val="200000"/>
              </a:lnSpc>
            </a:pPr>
            <a:endParaRPr lang="ja-JP" altLang="en-US" sz="2000" dirty="0"/>
          </a:p>
          <a:p>
            <a:pPr>
              <a:lnSpc>
                <a:spcPct val="200000"/>
              </a:lnSpc>
            </a:pPr>
            <a:r>
              <a:rPr lang="en-US" altLang="ja-JP" sz="2000" dirty="0"/>
              <a:t>A17</a:t>
            </a:r>
          </a:p>
          <a:p>
            <a:pPr>
              <a:lnSpc>
                <a:spcPct val="200000"/>
              </a:lnSpc>
            </a:pPr>
            <a:r>
              <a:rPr lang="ja-JP" altLang="en-US" sz="2000" dirty="0"/>
              <a:t>紛失など例外的な事情により、手元にマイナンバーカードがない方が保険診療等を受ける際の手続きについては、検討が進められております。</a:t>
            </a:r>
          </a:p>
          <a:p>
            <a:pPr>
              <a:lnSpc>
                <a:spcPct val="200000"/>
              </a:lnSpc>
            </a:pPr>
            <a:r>
              <a:rPr lang="ja-JP" altLang="en-US" sz="2000" dirty="0"/>
              <a:t>また、施設に入所している方なども含め、すべての方がマイナンバーカードを持ちうるように</a:t>
            </a:r>
            <a:r>
              <a:rPr lang="ja-JP" altLang="en-US" sz="2000" u="sng" dirty="0"/>
              <a:t>関係省庁が全力で努めてまいります</a:t>
            </a:r>
            <a:r>
              <a:rPr lang="ja-JP" altLang="en-US" sz="2000" dirty="0"/>
              <a:t>。</a:t>
            </a:r>
          </a:p>
          <a:p>
            <a:pPr>
              <a:lnSpc>
                <a:spcPct val="200000"/>
              </a:lnSpc>
            </a:pPr>
            <a:endParaRPr lang="ja-JP" altLang="en-US" sz="2000" dirty="0"/>
          </a:p>
        </p:txBody>
      </p:sp>
      <p:sp>
        <p:nvSpPr>
          <p:cNvPr id="7" name="テキスト ボックス 6">
            <a:extLst>
              <a:ext uri="{FF2B5EF4-FFF2-40B4-BE49-F238E27FC236}">
                <a16:creationId xmlns:a16="http://schemas.microsoft.com/office/drawing/2014/main" id="{53A2FD26-235A-A915-4719-DE290EFF0AD9}"/>
              </a:ext>
            </a:extLst>
          </p:cNvPr>
          <p:cNvSpPr txBox="1"/>
          <p:nvPr/>
        </p:nvSpPr>
        <p:spPr>
          <a:xfrm>
            <a:off x="5103812" y="6432108"/>
            <a:ext cx="6941516" cy="307777"/>
          </a:xfrm>
          <a:prstGeom prst="rect">
            <a:avLst/>
          </a:prstGeom>
          <a:noFill/>
        </p:spPr>
        <p:txBody>
          <a:bodyPr wrap="none" rtlCol="0">
            <a:spAutoFit/>
          </a:bodyPr>
          <a:lstStyle/>
          <a:p>
            <a:r>
              <a:rPr kumimoji="1" lang="ja-JP" altLang="en-US" sz="1400" dirty="0"/>
              <a:t>デジタル庁</a:t>
            </a:r>
            <a:r>
              <a:rPr kumimoji="1" lang="en-US" altLang="ja-JP" sz="1400" dirty="0"/>
              <a:t>QA</a:t>
            </a:r>
            <a:r>
              <a:rPr kumimoji="1" lang="ja-JP" altLang="en-US" sz="1400" dirty="0"/>
              <a:t>　</a:t>
            </a:r>
            <a:r>
              <a:rPr kumimoji="1" lang="en-US" altLang="ja-JP" sz="1400" dirty="0"/>
              <a:t>https://www.digital.go.jp/policies/mynumber/faq-insurance-card/</a:t>
            </a:r>
            <a:endParaRPr kumimoji="1" lang="ja-JP" altLang="en-US" sz="1400" dirty="0"/>
          </a:p>
        </p:txBody>
      </p:sp>
    </p:spTree>
    <p:extLst>
      <p:ext uri="{BB962C8B-B14F-4D97-AF65-F5344CB8AC3E}">
        <p14:creationId xmlns:p14="http://schemas.microsoft.com/office/powerpoint/2010/main" val="1600145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658767-699C-9A2A-666B-8729A3CBA09F}"/>
              </a:ext>
            </a:extLst>
          </p:cNvPr>
          <p:cNvSpPr>
            <a:spLocks noGrp="1"/>
          </p:cNvSpPr>
          <p:nvPr>
            <p:ph type="title"/>
          </p:nvPr>
        </p:nvSpPr>
        <p:spPr>
          <a:xfrm>
            <a:off x="339804" y="155469"/>
            <a:ext cx="8596668" cy="1320800"/>
          </a:xfrm>
        </p:spPr>
        <p:txBody>
          <a:bodyPr/>
          <a:lstStyle/>
          <a:p>
            <a:r>
              <a:rPr kumimoji="1" lang="ja-JP" altLang="en-US" dirty="0"/>
              <a:t>さいごに</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BFC932BB-58C4-157F-16E0-3B292429CDC4}"/>
              </a:ext>
            </a:extLst>
          </p:cNvPr>
          <p:cNvSpPr>
            <a:spLocks noGrp="1"/>
          </p:cNvSpPr>
          <p:nvPr>
            <p:ph idx="1"/>
          </p:nvPr>
        </p:nvSpPr>
        <p:spPr>
          <a:xfrm>
            <a:off x="464360" y="1094358"/>
            <a:ext cx="11387836" cy="3880773"/>
          </a:xfrm>
        </p:spPr>
        <p:txBody>
          <a:bodyPr>
            <a:noAutofit/>
          </a:bodyPr>
          <a:lstStyle/>
          <a:p>
            <a:r>
              <a:rPr kumimoji="1" lang="ja-JP" altLang="en-US" sz="2800" dirty="0"/>
              <a:t>国民にさらなる負担、社会保障費削減をすすめる政府のもとで</a:t>
            </a:r>
            <a:endParaRPr kumimoji="1" lang="en-US" altLang="ja-JP" sz="2800" dirty="0"/>
          </a:p>
          <a:p>
            <a:pPr marL="0" indent="0">
              <a:buNone/>
            </a:pPr>
            <a:r>
              <a:rPr lang="ja-JP" altLang="en-US" sz="2800" dirty="0"/>
              <a:t>　</a:t>
            </a:r>
            <a:r>
              <a:rPr kumimoji="1" lang="ja-JP" altLang="en-US" sz="2800" dirty="0"/>
              <a:t>マイナンバー制度をすすめるとどうなるか</a:t>
            </a:r>
            <a:endParaRPr kumimoji="1" lang="en-US" altLang="ja-JP" sz="2800" dirty="0"/>
          </a:p>
          <a:p>
            <a:r>
              <a:rPr kumimoji="1" lang="ja-JP" altLang="en-US" sz="2800" dirty="0"/>
              <a:t>個人情報を保護ではなく、漏洩、企業のために利活用させてよいか</a:t>
            </a:r>
            <a:endParaRPr kumimoji="1" lang="en-US" altLang="ja-JP" sz="2800" dirty="0"/>
          </a:p>
          <a:p>
            <a:r>
              <a:rPr kumimoji="1" lang="ja-JP" altLang="en-US" sz="2800" dirty="0"/>
              <a:t>預金、資産、教育、思想</a:t>
            </a:r>
            <a:r>
              <a:rPr kumimoji="1" lang="en-US" altLang="ja-JP" sz="2800" dirty="0"/>
              <a:t>‥</a:t>
            </a:r>
            <a:r>
              <a:rPr kumimoji="1" lang="ja-JP" altLang="en-US" sz="2800" dirty="0"/>
              <a:t>まで、組み込まれていく危険もある</a:t>
            </a:r>
          </a:p>
          <a:p>
            <a:r>
              <a:rPr kumimoji="1" lang="ja-JP" altLang="en-US" sz="2800" dirty="0"/>
              <a:t>あらたなデジタル産業にみなさんの大事な税金が使われていく</a:t>
            </a:r>
            <a:endParaRPr kumimoji="1" lang="en-US" altLang="ja-JP" sz="2800" dirty="0"/>
          </a:p>
          <a:p>
            <a:r>
              <a:rPr lang="ja-JP" altLang="en-US" sz="2800" dirty="0"/>
              <a:t>市民がデジタルについていけないし、</a:t>
            </a:r>
            <a:r>
              <a:rPr kumimoji="1" lang="ja-JP" altLang="en-US" sz="2800" dirty="0"/>
              <a:t>行政も</a:t>
            </a:r>
            <a:r>
              <a:rPr lang="ja-JP" altLang="en-US" sz="2800" dirty="0"/>
              <a:t>業務がひっ迫し大変</a:t>
            </a:r>
            <a:endParaRPr lang="en-US" altLang="ja-JP" sz="2800" b="1" dirty="0"/>
          </a:p>
          <a:p>
            <a:r>
              <a:rPr kumimoji="1" lang="ja-JP" altLang="en-US" sz="2800" dirty="0"/>
              <a:t>トラブルも続出し、システム</a:t>
            </a:r>
            <a:r>
              <a:rPr lang="ja-JP" altLang="en-US" sz="2800" dirty="0"/>
              <a:t>・仕組みの問題なのはあきらか</a:t>
            </a:r>
            <a:endParaRPr lang="en-US" altLang="ja-JP" sz="2800" dirty="0"/>
          </a:p>
          <a:p>
            <a:pPr marL="0" indent="0">
              <a:buNone/>
            </a:pPr>
            <a:endParaRPr lang="en-US" altLang="ja-JP" sz="2800" dirty="0"/>
          </a:p>
          <a:p>
            <a:pPr marL="0" indent="0">
              <a:buNone/>
            </a:pPr>
            <a:r>
              <a:rPr kumimoji="1" lang="ja-JP" altLang="en-US" sz="2800" dirty="0">
                <a:highlight>
                  <a:srgbClr val="FFFF00"/>
                </a:highlight>
              </a:rPr>
              <a:t>このようなマイナンバー制度をすすめてよいのか</a:t>
            </a:r>
            <a:endParaRPr kumimoji="1" lang="en-US" altLang="ja-JP" sz="2800" dirty="0">
              <a:highlight>
                <a:srgbClr val="FFFF00"/>
              </a:highlight>
            </a:endParaRPr>
          </a:p>
        </p:txBody>
      </p:sp>
      <p:sp>
        <p:nvSpPr>
          <p:cNvPr id="4" name="テキスト ボックス 3">
            <a:extLst>
              <a:ext uri="{FF2B5EF4-FFF2-40B4-BE49-F238E27FC236}">
                <a16:creationId xmlns:a16="http://schemas.microsoft.com/office/drawing/2014/main" id="{E356341A-5E17-218F-4154-7E557CDF18B6}"/>
              </a:ext>
            </a:extLst>
          </p:cNvPr>
          <p:cNvSpPr txBox="1"/>
          <p:nvPr/>
        </p:nvSpPr>
        <p:spPr>
          <a:xfrm>
            <a:off x="11641274" y="6366319"/>
            <a:ext cx="428322" cy="369332"/>
          </a:xfrm>
          <a:prstGeom prst="rect">
            <a:avLst/>
          </a:prstGeom>
          <a:noFill/>
        </p:spPr>
        <p:txBody>
          <a:bodyPr wrap="none" rtlCol="0">
            <a:spAutoFit/>
          </a:bodyPr>
          <a:lstStyle/>
          <a:p>
            <a:r>
              <a:rPr kumimoji="1" lang="en-US" altLang="ja-JP" dirty="0"/>
              <a:t>18</a:t>
            </a:r>
            <a:endParaRPr kumimoji="1" lang="ja-JP" altLang="en-US" dirty="0"/>
          </a:p>
        </p:txBody>
      </p:sp>
    </p:spTree>
    <p:extLst>
      <p:ext uri="{BB962C8B-B14F-4D97-AF65-F5344CB8AC3E}">
        <p14:creationId xmlns:p14="http://schemas.microsoft.com/office/powerpoint/2010/main" val="2292782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2A9EB3-EA52-81E7-CDB4-B2411F0C6661}"/>
              </a:ext>
            </a:extLst>
          </p:cNvPr>
          <p:cNvSpPr>
            <a:spLocks noGrp="1"/>
          </p:cNvSpPr>
          <p:nvPr>
            <p:ph type="title"/>
          </p:nvPr>
        </p:nvSpPr>
        <p:spPr>
          <a:xfrm>
            <a:off x="223287" y="189537"/>
            <a:ext cx="8596668" cy="1320800"/>
          </a:xfrm>
        </p:spPr>
        <p:txBody>
          <a:bodyPr/>
          <a:lstStyle/>
          <a:p>
            <a:r>
              <a:rPr kumimoji="1" lang="ja-JP" altLang="en-US" dirty="0"/>
              <a:t>金沢方式について</a:t>
            </a:r>
          </a:p>
        </p:txBody>
      </p:sp>
      <p:sp>
        <p:nvSpPr>
          <p:cNvPr id="4" name="テキスト ボックス 3">
            <a:extLst>
              <a:ext uri="{FF2B5EF4-FFF2-40B4-BE49-F238E27FC236}">
                <a16:creationId xmlns:a16="http://schemas.microsoft.com/office/drawing/2014/main" id="{D400655E-D4D2-790C-8816-E66816BE3F3E}"/>
              </a:ext>
            </a:extLst>
          </p:cNvPr>
          <p:cNvSpPr txBox="1"/>
          <p:nvPr/>
        </p:nvSpPr>
        <p:spPr>
          <a:xfrm>
            <a:off x="573665" y="872009"/>
            <a:ext cx="9907251" cy="1569660"/>
          </a:xfrm>
          <a:prstGeom prst="rect">
            <a:avLst/>
          </a:prstGeom>
          <a:noFill/>
        </p:spPr>
        <p:txBody>
          <a:bodyPr wrap="square" rtlCol="0">
            <a:spAutoFit/>
          </a:bodyPr>
          <a:lstStyle/>
          <a:p>
            <a:r>
              <a:rPr kumimoji="1" lang="ja-JP" altLang="en-US" sz="2400" dirty="0"/>
              <a:t>　地域や議会から、金沢方式の地元負担や、仕組みのあり方について意見が出されるようになり、今年７月２２日から地元負担の軽減等を含めたあり方について検討するとして、「金沢方式あり方検討懇話会」が始まった。</a:t>
            </a:r>
          </a:p>
        </p:txBody>
      </p:sp>
      <p:pic>
        <p:nvPicPr>
          <p:cNvPr id="6" name="図 5">
            <a:extLst>
              <a:ext uri="{FF2B5EF4-FFF2-40B4-BE49-F238E27FC236}">
                <a16:creationId xmlns:a16="http://schemas.microsoft.com/office/drawing/2014/main" id="{F2C7B889-3C84-1E64-801C-C30824D5754A}"/>
              </a:ext>
            </a:extLst>
          </p:cNvPr>
          <p:cNvPicPr>
            <a:picLocks noChangeAspect="1"/>
          </p:cNvPicPr>
          <p:nvPr/>
        </p:nvPicPr>
        <p:blipFill>
          <a:blip r:embed="rId2"/>
          <a:stretch>
            <a:fillRect/>
          </a:stretch>
        </p:blipFill>
        <p:spPr>
          <a:xfrm>
            <a:off x="4326058" y="2097678"/>
            <a:ext cx="6937987" cy="4637308"/>
          </a:xfrm>
          <a:prstGeom prst="rect">
            <a:avLst/>
          </a:prstGeom>
        </p:spPr>
      </p:pic>
    </p:spTree>
    <p:extLst>
      <p:ext uri="{BB962C8B-B14F-4D97-AF65-F5344CB8AC3E}">
        <p14:creationId xmlns:p14="http://schemas.microsoft.com/office/powerpoint/2010/main" val="3197844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A7A5CC6-7487-6156-B0A5-3E0C04B21F25}"/>
              </a:ext>
            </a:extLst>
          </p:cNvPr>
          <p:cNvPicPr>
            <a:picLocks noChangeAspect="1"/>
          </p:cNvPicPr>
          <p:nvPr/>
        </p:nvPicPr>
        <p:blipFill>
          <a:blip r:embed="rId2"/>
          <a:stretch>
            <a:fillRect/>
          </a:stretch>
        </p:blipFill>
        <p:spPr>
          <a:xfrm>
            <a:off x="1227117" y="0"/>
            <a:ext cx="9737766" cy="6858000"/>
          </a:xfrm>
          <a:prstGeom prst="rect">
            <a:avLst/>
          </a:prstGeom>
        </p:spPr>
      </p:pic>
      <p:sp>
        <p:nvSpPr>
          <p:cNvPr id="2" name="テキスト ボックス 1">
            <a:extLst>
              <a:ext uri="{FF2B5EF4-FFF2-40B4-BE49-F238E27FC236}">
                <a16:creationId xmlns:a16="http://schemas.microsoft.com/office/drawing/2014/main" id="{348A05E5-65DB-5A81-7B6F-7D1FD396B04D}"/>
              </a:ext>
            </a:extLst>
          </p:cNvPr>
          <p:cNvSpPr txBox="1"/>
          <p:nvPr/>
        </p:nvSpPr>
        <p:spPr>
          <a:xfrm>
            <a:off x="7780020" y="6400800"/>
            <a:ext cx="4339650" cy="369332"/>
          </a:xfrm>
          <a:prstGeom prst="rect">
            <a:avLst/>
          </a:prstGeom>
          <a:noFill/>
        </p:spPr>
        <p:txBody>
          <a:bodyPr wrap="none" rtlCol="0">
            <a:spAutoFit/>
          </a:bodyPr>
          <a:lstStyle/>
          <a:p>
            <a:r>
              <a:rPr kumimoji="1" lang="ja-JP" altLang="en-US" dirty="0"/>
              <a:t>金沢方式あり方懇第１回目資料から引用</a:t>
            </a:r>
          </a:p>
        </p:txBody>
      </p:sp>
    </p:spTree>
    <p:extLst>
      <p:ext uri="{BB962C8B-B14F-4D97-AF65-F5344CB8AC3E}">
        <p14:creationId xmlns:p14="http://schemas.microsoft.com/office/powerpoint/2010/main" val="3884400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0189DE23-EE3E-7B31-3379-8EE564A67E7B}"/>
              </a:ext>
            </a:extLst>
          </p:cNvPr>
          <p:cNvSpPr txBox="1"/>
          <p:nvPr/>
        </p:nvSpPr>
        <p:spPr>
          <a:xfrm>
            <a:off x="7644988" y="6543179"/>
            <a:ext cx="4241867" cy="215444"/>
          </a:xfrm>
          <a:prstGeom prst="rect">
            <a:avLst/>
          </a:prstGeom>
          <a:noFill/>
        </p:spPr>
        <p:txBody>
          <a:bodyPr wrap="none" rtlCol="0">
            <a:spAutoFit/>
          </a:bodyPr>
          <a:lstStyle/>
          <a:p>
            <a:r>
              <a:rPr kumimoji="1" lang="ja-JP" altLang="en-US" sz="800" dirty="0"/>
              <a:t>石川県の資料より　</a:t>
            </a:r>
            <a:r>
              <a:rPr kumimoji="1" lang="en-US" altLang="ja-JP" sz="800" dirty="0"/>
              <a:t>https://www.pref.ishikawa.lg.jp/saigai/documents/0718siryou.pdf</a:t>
            </a:r>
            <a:endParaRPr kumimoji="1" lang="ja-JP" altLang="en-US" sz="800" dirty="0"/>
          </a:p>
        </p:txBody>
      </p:sp>
      <p:pic>
        <p:nvPicPr>
          <p:cNvPr id="3" name="図 2">
            <a:extLst>
              <a:ext uri="{FF2B5EF4-FFF2-40B4-BE49-F238E27FC236}">
                <a16:creationId xmlns:a16="http://schemas.microsoft.com/office/drawing/2014/main" id="{142A3692-7082-5F59-2412-75E19EDEEA12}"/>
              </a:ext>
            </a:extLst>
          </p:cNvPr>
          <p:cNvPicPr>
            <a:picLocks noChangeAspect="1"/>
          </p:cNvPicPr>
          <p:nvPr/>
        </p:nvPicPr>
        <p:blipFill>
          <a:blip r:embed="rId2"/>
          <a:stretch>
            <a:fillRect/>
          </a:stretch>
        </p:blipFill>
        <p:spPr>
          <a:xfrm>
            <a:off x="33176" y="0"/>
            <a:ext cx="12125648" cy="6858000"/>
          </a:xfrm>
          <a:prstGeom prst="rect">
            <a:avLst/>
          </a:prstGeom>
        </p:spPr>
      </p:pic>
      <p:sp>
        <p:nvSpPr>
          <p:cNvPr id="4" name="テキスト ボックス 3">
            <a:extLst>
              <a:ext uri="{FF2B5EF4-FFF2-40B4-BE49-F238E27FC236}">
                <a16:creationId xmlns:a16="http://schemas.microsoft.com/office/drawing/2014/main" id="{1056F7BE-A479-DC40-DFEB-A630E1255DF2}"/>
              </a:ext>
            </a:extLst>
          </p:cNvPr>
          <p:cNvSpPr txBox="1"/>
          <p:nvPr/>
        </p:nvSpPr>
        <p:spPr>
          <a:xfrm>
            <a:off x="9066486" y="4025199"/>
            <a:ext cx="2961067" cy="1765868"/>
          </a:xfrm>
          <a:prstGeom prst="rect">
            <a:avLst/>
          </a:prstGeom>
          <a:solidFill>
            <a:srgbClr val="FFFF99"/>
          </a:solidFill>
        </p:spPr>
        <p:txBody>
          <a:bodyPr wrap="none" rtlCol="0">
            <a:spAutoFit/>
          </a:bodyPr>
          <a:lstStyle/>
          <a:p>
            <a:pPr>
              <a:lnSpc>
                <a:spcPct val="150000"/>
              </a:lnSpc>
            </a:pPr>
            <a:r>
              <a:rPr lang="ja-JP" altLang="en-US" sz="2000" b="0" i="0" dirty="0">
                <a:solidFill>
                  <a:srgbClr val="000000"/>
                </a:solidFill>
                <a:effectLst/>
                <a:latin typeface="ヒラギノ角ゴ Pro W3"/>
              </a:rPr>
              <a:t>金沢市内</a:t>
            </a:r>
            <a:r>
              <a:rPr lang="ja-JP" altLang="en-US" sz="2000" dirty="0">
                <a:solidFill>
                  <a:srgbClr val="000000"/>
                </a:solidFill>
                <a:latin typeface="ヒラギノ角ゴ Pro W3"/>
              </a:rPr>
              <a:t>には☟</a:t>
            </a:r>
            <a:endParaRPr lang="en-US" altLang="ja-JP" sz="2000" b="0" i="0" dirty="0">
              <a:solidFill>
                <a:srgbClr val="000000"/>
              </a:solidFill>
              <a:effectLst/>
              <a:latin typeface="ヒラギノ角ゴ Pro W3"/>
            </a:endParaRPr>
          </a:p>
          <a:p>
            <a:pPr>
              <a:lnSpc>
                <a:spcPct val="150000"/>
              </a:lnSpc>
            </a:pPr>
            <a:r>
              <a:rPr lang="ja-JP" altLang="en-US" b="0" i="0" dirty="0">
                <a:solidFill>
                  <a:srgbClr val="000000"/>
                </a:solidFill>
                <a:effectLst/>
                <a:latin typeface="ヒラギノ角ゴ Pro W3"/>
              </a:rPr>
              <a:t>ホテルや旅館　約</a:t>
            </a:r>
            <a:r>
              <a:rPr lang="en-US" altLang="ja-JP" b="0" i="0" dirty="0">
                <a:solidFill>
                  <a:srgbClr val="000000"/>
                </a:solidFill>
                <a:effectLst/>
                <a:latin typeface="ヒラギノ角ゴ Pro W3"/>
              </a:rPr>
              <a:t>100</a:t>
            </a:r>
            <a:r>
              <a:rPr lang="ja-JP" altLang="en-US" b="0" i="0" dirty="0">
                <a:solidFill>
                  <a:srgbClr val="000000"/>
                </a:solidFill>
                <a:effectLst/>
                <a:latin typeface="ヒラギノ角ゴ Pro W3"/>
              </a:rPr>
              <a:t>名</a:t>
            </a:r>
            <a:endParaRPr lang="en-US" altLang="ja-JP" b="0" i="0" dirty="0">
              <a:solidFill>
                <a:srgbClr val="000000"/>
              </a:solidFill>
              <a:effectLst/>
              <a:latin typeface="ヒラギノ角ゴ Pro W3"/>
            </a:endParaRPr>
          </a:p>
          <a:p>
            <a:pPr>
              <a:lnSpc>
                <a:spcPct val="150000"/>
              </a:lnSpc>
            </a:pPr>
            <a:r>
              <a:rPr lang="ja-JP" altLang="en-US" dirty="0">
                <a:solidFill>
                  <a:srgbClr val="000000"/>
                </a:solidFill>
                <a:latin typeface="ヒラギノ角ゴ Pro W3"/>
              </a:rPr>
              <a:t>市営住宅　</a:t>
            </a:r>
            <a:r>
              <a:rPr lang="ja-JP" altLang="en-US" b="0" i="0" dirty="0">
                <a:solidFill>
                  <a:srgbClr val="000000"/>
                </a:solidFill>
                <a:effectLst/>
                <a:latin typeface="ヒラギノ角ゴ Pro W3"/>
              </a:rPr>
              <a:t>約</a:t>
            </a:r>
            <a:r>
              <a:rPr lang="en-US" altLang="ja-JP" b="0" i="0" dirty="0">
                <a:solidFill>
                  <a:srgbClr val="000000"/>
                </a:solidFill>
                <a:effectLst/>
                <a:latin typeface="ヒラギノ角ゴ Pro W3"/>
              </a:rPr>
              <a:t>180</a:t>
            </a:r>
            <a:r>
              <a:rPr lang="ja-JP" altLang="en-US" b="0" i="0" dirty="0">
                <a:solidFill>
                  <a:srgbClr val="000000"/>
                </a:solidFill>
                <a:effectLst/>
                <a:latin typeface="ヒラギノ角ゴ Pro W3"/>
              </a:rPr>
              <a:t>世帯</a:t>
            </a:r>
            <a:endParaRPr lang="en-US" altLang="ja-JP" b="0" i="0" dirty="0">
              <a:solidFill>
                <a:srgbClr val="000000"/>
              </a:solidFill>
              <a:effectLst/>
              <a:latin typeface="ヒラギノ角ゴ Pro W3"/>
            </a:endParaRPr>
          </a:p>
          <a:p>
            <a:pPr>
              <a:lnSpc>
                <a:spcPct val="150000"/>
              </a:lnSpc>
            </a:pPr>
            <a:r>
              <a:rPr lang="ja-JP" altLang="en-US" b="0" i="0" dirty="0">
                <a:solidFill>
                  <a:srgbClr val="000000"/>
                </a:solidFill>
                <a:effectLst/>
                <a:latin typeface="ヒラギノ角ゴ Pro W3"/>
              </a:rPr>
              <a:t>みなし仮設住宅　約</a:t>
            </a:r>
            <a:r>
              <a:rPr lang="en-US" altLang="ja-JP" b="0" i="0" dirty="0">
                <a:solidFill>
                  <a:srgbClr val="000000"/>
                </a:solidFill>
                <a:effectLst/>
                <a:latin typeface="ヒラギノ角ゴ Pro W3"/>
              </a:rPr>
              <a:t>1600</a:t>
            </a:r>
            <a:r>
              <a:rPr lang="ja-JP" altLang="en-US" b="0" i="0" dirty="0">
                <a:solidFill>
                  <a:srgbClr val="000000"/>
                </a:solidFill>
                <a:effectLst/>
                <a:latin typeface="ヒラギノ角ゴ Pro W3"/>
              </a:rPr>
              <a:t>件</a:t>
            </a:r>
            <a:endParaRPr kumimoji="1" lang="ja-JP" altLang="en-US" dirty="0"/>
          </a:p>
        </p:txBody>
      </p:sp>
    </p:spTree>
    <p:extLst>
      <p:ext uri="{BB962C8B-B14F-4D97-AF65-F5344CB8AC3E}">
        <p14:creationId xmlns:p14="http://schemas.microsoft.com/office/powerpoint/2010/main" val="765876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71C5360-9BB3-73D3-6AF0-3369E8CBD818}"/>
              </a:ext>
            </a:extLst>
          </p:cNvPr>
          <p:cNvPicPr>
            <a:picLocks noChangeAspect="1"/>
          </p:cNvPicPr>
          <p:nvPr/>
        </p:nvPicPr>
        <p:blipFill>
          <a:blip r:embed="rId2"/>
          <a:stretch>
            <a:fillRect/>
          </a:stretch>
        </p:blipFill>
        <p:spPr>
          <a:xfrm>
            <a:off x="676608" y="0"/>
            <a:ext cx="9756743" cy="6858000"/>
          </a:xfrm>
          <a:prstGeom prst="rect">
            <a:avLst/>
          </a:prstGeom>
        </p:spPr>
      </p:pic>
      <p:sp>
        <p:nvSpPr>
          <p:cNvPr id="2" name="テキスト ボックス 1">
            <a:extLst>
              <a:ext uri="{FF2B5EF4-FFF2-40B4-BE49-F238E27FC236}">
                <a16:creationId xmlns:a16="http://schemas.microsoft.com/office/drawing/2014/main" id="{175D6C34-50FB-A6BF-5C0B-294E7F37A127}"/>
              </a:ext>
            </a:extLst>
          </p:cNvPr>
          <p:cNvSpPr txBox="1"/>
          <p:nvPr/>
        </p:nvSpPr>
        <p:spPr>
          <a:xfrm>
            <a:off x="8218110" y="6465808"/>
            <a:ext cx="3877985" cy="338554"/>
          </a:xfrm>
          <a:prstGeom prst="rect">
            <a:avLst/>
          </a:prstGeom>
          <a:noFill/>
        </p:spPr>
        <p:txBody>
          <a:bodyPr wrap="none" rtlCol="0">
            <a:spAutoFit/>
          </a:bodyPr>
          <a:lstStyle/>
          <a:p>
            <a:r>
              <a:rPr kumimoji="1" lang="ja-JP" altLang="en-US" sz="1600" dirty="0"/>
              <a:t>金沢方式あり方懇第１回目資料から引用</a:t>
            </a:r>
          </a:p>
        </p:txBody>
      </p:sp>
    </p:spTree>
    <p:extLst>
      <p:ext uri="{BB962C8B-B14F-4D97-AF65-F5344CB8AC3E}">
        <p14:creationId xmlns:p14="http://schemas.microsoft.com/office/powerpoint/2010/main" val="39918080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2855F8D-0DB9-D900-76E0-3B0B33FAF2F6}"/>
              </a:ext>
            </a:extLst>
          </p:cNvPr>
          <p:cNvPicPr>
            <a:picLocks noChangeAspect="1"/>
          </p:cNvPicPr>
          <p:nvPr/>
        </p:nvPicPr>
        <p:blipFill>
          <a:blip r:embed="rId2"/>
          <a:stretch>
            <a:fillRect/>
          </a:stretch>
        </p:blipFill>
        <p:spPr>
          <a:xfrm>
            <a:off x="1230847" y="0"/>
            <a:ext cx="9730306" cy="6858000"/>
          </a:xfrm>
          <a:prstGeom prst="rect">
            <a:avLst/>
          </a:prstGeom>
        </p:spPr>
      </p:pic>
      <p:sp>
        <p:nvSpPr>
          <p:cNvPr id="2" name="テキスト ボックス 1">
            <a:extLst>
              <a:ext uri="{FF2B5EF4-FFF2-40B4-BE49-F238E27FC236}">
                <a16:creationId xmlns:a16="http://schemas.microsoft.com/office/drawing/2014/main" id="{F83A02DF-DCE2-9E29-3453-853F60060908}"/>
              </a:ext>
            </a:extLst>
          </p:cNvPr>
          <p:cNvSpPr txBox="1"/>
          <p:nvPr/>
        </p:nvSpPr>
        <p:spPr>
          <a:xfrm>
            <a:off x="9380220" y="6596390"/>
            <a:ext cx="2723823" cy="261610"/>
          </a:xfrm>
          <a:prstGeom prst="rect">
            <a:avLst/>
          </a:prstGeom>
          <a:noFill/>
        </p:spPr>
        <p:txBody>
          <a:bodyPr wrap="none" rtlCol="0">
            <a:spAutoFit/>
          </a:bodyPr>
          <a:lstStyle/>
          <a:p>
            <a:r>
              <a:rPr kumimoji="1" lang="ja-JP" altLang="en-US" sz="1100" dirty="0"/>
              <a:t>金沢方式あり方懇第１回目資料から引用</a:t>
            </a:r>
          </a:p>
        </p:txBody>
      </p:sp>
    </p:spTree>
    <p:extLst>
      <p:ext uri="{BB962C8B-B14F-4D97-AF65-F5344CB8AC3E}">
        <p14:creationId xmlns:p14="http://schemas.microsoft.com/office/powerpoint/2010/main" val="3675216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A9D677F-4887-4811-32BD-05D3209DB793}"/>
              </a:ext>
            </a:extLst>
          </p:cNvPr>
          <p:cNvPicPr>
            <a:picLocks noChangeAspect="1"/>
          </p:cNvPicPr>
          <p:nvPr/>
        </p:nvPicPr>
        <p:blipFill>
          <a:blip r:embed="rId2"/>
          <a:stretch>
            <a:fillRect/>
          </a:stretch>
        </p:blipFill>
        <p:spPr>
          <a:xfrm>
            <a:off x="1238497" y="0"/>
            <a:ext cx="9715006" cy="6858000"/>
          </a:xfrm>
          <a:prstGeom prst="rect">
            <a:avLst/>
          </a:prstGeom>
        </p:spPr>
      </p:pic>
    </p:spTree>
    <p:extLst>
      <p:ext uri="{BB962C8B-B14F-4D97-AF65-F5344CB8AC3E}">
        <p14:creationId xmlns:p14="http://schemas.microsoft.com/office/powerpoint/2010/main" val="179350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B7ABBCC-6B95-0B13-F6AC-02A8A1CB651E}"/>
              </a:ext>
            </a:extLst>
          </p:cNvPr>
          <p:cNvSpPr txBox="1"/>
          <p:nvPr/>
        </p:nvSpPr>
        <p:spPr>
          <a:xfrm>
            <a:off x="611702" y="133258"/>
            <a:ext cx="9687267" cy="6240170"/>
          </a:xfrm>
          <a:prstGeom prst="rect">
            <a:avLst/>
          </a:prstGeom>
          <a:noFill/>
        </p:spPr>
        <p:txBody>
          <a:bodyPr wrap="none" rtlCol="0">
            <a:spAutoFit/>
          </a:bodyPr>
          <a:lstStyle/>
          <a:p>
            <a:pPr>
              <a:lnSpc>
                <a:spcPct val="150000"/>
              </a:lnSpc>
            </a:pPr>
            <a:r>
              <a:rPr kumimoji="1" lang="ja-JP" altLang="en-US" sz="2800" b="1" dirty="0">
                <a:solidFill>
                  <a:schemeClr val="accent2"/>
                </a:solidFill>
              </a:rPr>
              <a:t>９月議会での論点</a:t>
            </a:r>
            <a:endParaRPr kumimoji="1" lang="en-US" altLang="ja-JP" sz="2800" b="1" dirty="0">
              <a:solidFill>
                <a:schemeClr val="accent2"/>
              </a:solidFill>
            </a:endParaRPr>
          </a:p>
          <a:p>
            <a:pPr>
              <a:lnSpc>
                <a:spcPct val="150000"/>
              </a:lnSpc>
            </a:pPr>
            <a:r>
              <a:rPr kumimoji="1" lang="ja-JP" altLang="en-US" sz="2000" b="1" dirty="0"/>
              <a:t>市長の答弁</a:t>
            </a:r>
            <a:endParaRPr kumimoji="1" lang="en-US" altLang="ja-JP" sz="2000" b="1" dirty="0"/>
          </a:p>
          <a:p>
            <a:pPr>
              <a:lnSpc>
                <a:spcPct val="150000"/>
              </a:lnSpc>
            </a:pPr>
            <a:r>
              <a:rPr kumimoji="1" lang="ja-JP" altLang="en-US" sz="2000" b="1" dirty="0"/>
              <a:t>「金沢方式は、建設工事等に地元負担が生じることを了承のうえで</a:t>
            </a:r>
            <a:endParaRPr kumimoji="1" lang="en-US" altLang="ja-JP" sz="2000" b="1" dirty="0"/>
          </a:p>
          <a:p>
            <a:pPr>
              <a:lnSpc>
                <a:spcPct val="150000"/>
              </a:lnSpc>
            </a:pPr>
            <a:r>
              <a:rPr kumimoji="1" lang="ja-JP" altLang="en-US" sz="2000" b="1" dirty="0"/>
              <a:t>　設置を望む地域の総意に基づいて要望を受け止めて進めている。</a:t>
            </a:r>
            <a:endParaRPr kumimoji="1" lang="en-US" altLang="ja-JP" sz="2000" b="1" dirty="0"/>
          </a:p>
          <a:p>
            <a:pPr>
              <a:lnSpc>
                <a:spcPct val="150000"/>
              </a:lnSpc>
            </a:pPr>
            <a:r>
              <a:rPr kumimoji="1" lang="ja-JP" altLang="en-US" sz="2000" b="1" dirty="0"/>
              <a:t>　地元負担が生じることを了承したうえで事業を進めているので、</a:t>
            </a:r>
            <a:endParaRPr kumimoji="1" lang="en-US" altLang="ja-JP" sz="2000" b="1" dirty="0"/>
          </a:p>
          <a:p>
            <a:pPr>
              <a:lnSpc>
                <a:spcPct val="150000"/>
              </a:lnSpc>
            </a:pPr>
            <a:r>
              <a:rPr kumimoji="1" lang="ja-JP" altLang="en-US" sz="2000" b="1" dirty="0"/>
              <a:t>　その了承がない限りは市は事業に着手することはない」</a:t>
            </a:r>
            <a:endParaRPr kumimoji="1" lang="en-US" altLang="ja-JP" sz="2000" dirty="0"/>
          </a:p>
          <a:p>
            <a:pPr>
              <a:lnSpc>
                <a:spcPct val="150000"/>
              </a:lnSpc>
            </a:pPr>
            <a:r>
              <a:rPr kumimoji="1" lang="ja-JP" altLang="en-US" sz="2000" dirty="0"/>
              <a:t>・法律や条例などの根拠がなにもない　→　他都市でみられない方法</a:t>
            </a:r>
            <a:endParaRPr kumimoji="1" lang="en-US" altLang="ja-JP" sz="2000" dirty="0"/>
          </a:p>
          <a:p>
            <a:pPr>
              <a:lnSpc>
                <a:spcPct val="150000"/>
              </a:lnSpc>
            </a:pPr>
            <a:r>
              <a:rPr kumimoji="1" lang="ja-JP" altLang="en-US" sz="2000" dirty="0"/>
              <a:t>・市長は地域の総意と言うが町会等での合意形成のあり方はどうか</a:t>
            </a:r>
            <a:endParaRPr kumimoji="1" lang="en-US" altLang="ja-JP" sz="2000" b="1" dirty="0"/>
          </a:p>
          <a:p>
            <a:pPr>
              <a:lnSpc>
                <a:spcPct val="150000"/>
              </a:lnSpc>
            </a:pPr>
            <a:r>
              <a:rPr kumimoji="1" lang="ja-JP" altLang="en-US" sz="2000" dirty="0"/>
              <a:t>・住民への負担は、応能負担の原則に反する</a:t>
            </a:r>
            <a:endParaRPr kumimoji="1" lang="en-US" altLang="ja-JP" sz="2000" dirty="0"/>
          </a:p>
          <a:p>
            <a:pPr>
              <a:lnSpc>
                <a:spcPct val="150000"/>
              </a:lnSpc>
            </a:pPr>
            <a:r>
              <a:rPr kumimoji="1" lang="ja-JP" altLang="en-US" sz="2000" dirty="0"/>
              <a:t>・市は「地元負担」を「寄附金」として歳入に入れている　</a:t>
            </a:r>
            <a:endParaRPr kumimoji="1" lang="en-US" altLang="ja-JP" sz="2000" dirty="0"/>
          </a:p>
          <a:p>
            <a:pPr>
              <a:lnSpc>
                <a:spcPct val="150000"/>
              </a:lnSpc>
            </a:pPr>
            <a:r>
              <a:rPr kumimoji="1" lang="en-US" altLang="ja-JP" sz="2000" dirty="0"/>
              <a:t>※</a:t>
            </a:r>
            <a:r>
              <a:rPr kumimoji="1" lang="ja-JP" altLang="en-US" sz="2000" dirty="0"/>
              <a:t>「負担金」という歳入項目もあるが、それには該当しない</a:t>
            </a:r>
            <a:endParaRPr kumimoji="1" lang="en-US" altLang="ja-JP" sz="2000" dirty="0"/>
          </a:p>
          <a:p>
            <a:pPr>
              <a:lnSpc>
                <a:spcPct val="150000"/>
              </a:lnSpc>
            </a:pPr>
            <a:r>
              <a:rPr lang="ja-JP" altLang="en-US" sz="2000" dirty="0">
                <a:highlight>
                  <a:srgbClr val="FFFF00"/>
                </a:highlight>
              </a:rPr>
              <a:t>地方財政法の第</a:t>
            </a:r>
            <a:r>
              <a:rPr lang="en-US" altLang="ja-JP" sz="2000" dirty="0">
                <a:highlight>
                  <a:srgbClr val="FFFF00"/>
                </a:highlight>
              </a:rPr>
              <a:t>4</a:t>
            </a:r>
            <a:r>
              <a:rPr lang="ja-JP" altLang="en-US" sz="2000" dirty="0">
                <a:highlight>
                  <a:srgbClr val="FFFF00"/>
                </a:highlight>
              </a:rPr>
              <a:t>条の</a:t>
            </a:r>
            <a:r>
              <a:rPr lang="en-US" altLang="ja-JP" sz="2000" dirty="0">
                <a:highlight>
                  <a:srgbClr val="FFFF00"/>
                </a:highlight>
              </a:rPr>
              <a:t>5</a:t>
            </a:r>
            <a:r>
              <a:rPr lang="ja-JP" altLang="en-US" sz="2000" dirty="0">
                <a:highlight>
                  <a:srgbClr val="FFFF00"/>
                </a:highlight>
              </a:rPr>
              <a:t>「寄付金を割り当てて住民に強制的に徴収してはならない」</a:t>
            </a:r>
            <a:endParaRPr lang="en-US" altLang="ja-JP" sz="2000" dirty="0">
              <a:highlight>
                <a:srgbClr val="FFFF00"/>
              </a:highlight>
            </a:endParaRPr>
          </a:p>
          <a:p>
            <a:pPr>
              <a:lnSpc>
                <a:spcPct val="150000"/>
              </a:lnSpc>
            </a:pPr>
            <a:r>
              <a:rPr lang="ja-JP" altLang="en-US" sz="2000" dirty="0">
                <a:highlight>
                  <a:srgbClr val="FFFF00"/>
                </a:highlight>
              </a:rPr>
              <a:t>に反しないか　　</a:t>
            </a:r>
            <a:endParaRPr lang="en-US" altLang="ja-JP" sz="2000" dirty="0">
              <a:highlight>
                <a:srgbClr val="FFFF00"/>
              </a:highlight>
            </a:endParaRPr>
          </a:p>
        </p:txBody>
      </p:sp>
    </p:spTree>
    <p:extLst>
      <p:ext uri="{BB962C8B-B14F-4D97-AF65-F5344CB8AC3E}">
        <p14:creationId xmlns:p14="http://schemas.microsoft.com/office/powerpoint/2010/main" val="228690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DF8D8E-D2DC-0259-CF86-05716DFEE2B2}"/>
              </a:ext>
            </a:extLst>
          </p:cNvPr>
          <p:cNvSpPr>
            <a:spLocks noGrp="1"/>
          </p:cNvSpPr>
          <p:nvPr>
            <p:ph type="title"/>
          </p:nvPr>
        </p:nvSpPr>
        <p:spPr/>
        <p:txBody>
          <a:bodyPr/>
          <a:lstStyle/>
          <a:p>
            <a:r>
              <a:rPr kumimoji="1" lang="ja-JP" altLang="en-US" dirty="0"/>
              <a:t>支援の継続、復旧が必要</a:t>
            </a:r>
          </a:p>
        </p:txBody>
      </p:sp>
      <p:sp>
        <p:nvSpPr>
          <p:cNvPr id="3" name="コンテンツ プレースホルダー 2">
            <a:extLst>
              <a:ext uri="{FF2B5EF4-FFF2-40B4-BE49-F238E27FC236}">
                <a16:creationId xmlns:a16="http://schemas.microsoft.com/office/drawing/2014/main" id="{7A491C7C-CC0A-4566-1030-322F30A2DA8A}"/>
              </a:ext>
            </a:extLst>
          </p:cNvPr>
          <p:cNvSpPr>
            <a:spLocks noGrp="1"/>
          </p:cNvSpPr>
          <p:nvPr>
            <p:ph idx="1"/>
          </p:nvPr>
        </p:nvSpPr>
        <p:spPr>
          <a:xfrm>
            <a:off x="364914" y="1573849"/>
            <a:ext cx="11392746" cy="4842191"/>
          </a:xfrm>
        </p:spPr>
        <p:txBody>
          <a:bodyPr>
            <a:normAutofit fontScale="85000" lnSpcReduction="20000"/>
          </a:bodyPr>
          <a:lstStyle/>
          <a:p>
            <a:pPr marL="0" indent="0">
              <a:lnSpc>
                <a:spcPct val="160000"/>
              </a:lnSpc>
              <a:buNone/>
            </a:pPr>
            <a:r>
              <a:rPr kumimoji="1" lang="ja-JP" altLang="en-US" sz="3200" dirty="0"/>
              <a:t>・罹災証明証の申請・発行はまだできますが、お早めに！</a:t>
            </a:r>
            <a:endParaRPr kumimoji="1" lang="en-US" altLang="ja-JP" sz="3200" dirty="0"/>
          </a:p>
          <a:p>
            <a:pPr marL="0" indent="0">
              <a:lnSpc>
                <a:spcPct val="160000"/>
              </a:lnSpc>
              <a:buNone/>
            </a:pPr>
            <a:r>
              <a:rPr lang="ja-JP" altLang="en-US" sz="3200" dirty="0"/>
              <a:t>・罹災程度にあわせて義援金が給付されます</a:t>
            </a:r>
            <a:endParaRPr kumimoji="1" lang="en-US" altLang="ja-JP" sz="3200" dirty="0"/>
          </a:p>
          <a:p>
            <a:pPr marL="0" indent="0">
              <a:lnSpc>
                <a:spcPct val="160000"/>
              </a:lnSpc>
              <a:buNone/>
            </a:pPr>
            <a:r>
              <a:rPr kumimoji="1" lang="ja-JP" altLang="en-US" sz="3200" dirty="0"/>
              <a:t>・医療費や介護利用料の免除は、</a:t>
            </a:r>
            <a:r>
              <a:rPr kumimoji="1" lang="ja-JP" altLang="en-US" sz="3200" dirty="0">
                <a:solidFill>
                  <a:srgbClr val="FF0000"/>
                </a:solidFill>
              </a:rPr>
              <a:t>「９月末まで」が</a:t>
            </a:r>
            <a:r>
              <a:rPr kumimoji="1" lang="en-US" altLang="ja-JP" sz="3200" dirty="0">
                <a:solidFill>
                  <a:srgbClr val="FF0000"/>
                </a:solidFill>
              </a:rPr>
              <a:t>10</a:t>
            </a:r>
            <a:r>
              <a:rPr kumimoji="1" lang="ja-JP" altLang="en-US" sz="3200" dirty="0">
                <a:solidFill>
                  <a:srgbClr val="FF0000"/>
                </a:solidFill>
              </a:rPr>
              <a:t>月以降も延長に</a:t>
            </a:r>
            <a:endParaRPr kumimoji="1" lang="en-US" altLang="ja-JP" sz="3200" dirty="0">
              <a:solidFill>
                <a:srgbClr val="FF0000"/>
              </a:solidFill>
            </a:endParaRPr>
          </a:p>
          <a:p>
            <a:pPr marL="0" indent="0">
              <a:lnSpc>
                <a:spcPct val="160000"/>
              </a:lnSpc>
              <a:buNone/>
            </a:pPr>
            <a:r>
              <a:rPr lang="ja-JP" altLang="en-US" sz="3200" dirty="0"/>
              <a:t>・家電製品の購入（エアコン、冷蔵庫、洗濯機、テレビ）の購入補助は、　</a:t>
            </a:r>
            <a:r>
              <a:rPr lang="ja-JP" altLang="en-US" sz="3200" dirty="0">
                <a:solidFill>
                  <a:srgbClr val="FF0000"/>
                </a:solidFill>
              </a:rPr>
              <a:t>３月３１日まで</a:t>
            </a:r>
            <a:endParaRPr lang="en-US" altLang="ja-JP" sz="3200" dirty="0">
              <a:solidFill>
                <a:srgbClr val="FF0000"/>
              </a:solidFill>
            </a:endParaRPr>
          </a:p>
          <a:p>
            <a:pPr marL="0" indent="0">
              <a:lnSpc>
                <a:spcPct val="160000"/>
              </a:lnSpc>
              <a:buNone/>
            </a:pPr>
            <a:r>
              <a:rPr kumimoji="1" lang="ja-JP" altLang="en-US" sz="3200" dirty="0"/>
              <a:t>・市営住宅やみなし仮設の申し込みもお早めに！</a:t>
            </a:r>
            <a:endParaRPr kumimoji="1" lang="en-US" altLang="ja-JP" sz="3200" dirty="0"/>
          </a:p>
          <a:p>
            <a:pPr marL="0" indent="0">
              <a:lnSpc>
                <a:spcPct val="160000"/>
              </a:lnSpc>
              <a:buNone/>
            </a:pPr>
            <a:r>
              <a:rPr lang="ja-JP" altLang="en-US" sz="3200" dirty="0"/>
              <a:t>・被災宅地復旧費補助金や耐震化補助金など増額されました。</a:t>
            </a:r>
            <a:endParaRPr kumimoji="1" lang="ja-JP" altLang="en-US" sz="3200" dirty="0"/>
          </a:p>
        </p:txBody>
      </p:sp>
    </p:spTree>
    <p:extLst>
      <p:ext uri="{BB962C8B-B14F-4D97-AF65-F5344CB8AC3E}">
        <p14:creationId xmlns:p14="http://schemas.microsoft.com/office/powerpoint/2010/main" val="2640006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B31A7A2-838D-BA50-79A0-0A9515107073}"/>
              </a:ext>
            </a:extLst>
          </p:cNvPr>
          <p:cNvSpPr>
            <a:spLocks noGrp="1"/>
          </p:cNvSpPr>
          <p:nvPr>
            <p:ph type="title"/>
          </p:nvPr>
        </p:nvSpPr>
        <p:spPr>
          <a:xfrm>
            <a:off x="982134" y="1905000"/>
            <a:ext cx="8596668" cy="1320800"/>
          </a:xfrm>
        </p:spPr>
        <p:txBody>
          <a:bodyPr>
            <a:normAutofit/>
          </a:bodyPr>
          <a:lstStyle/>
          <a:p>
            <a:r>
              <a:rPr lang="ja-JP" altLang="en-US" sz="4400" dirty="0"/>
              <a:t>金沢市の課題</a:t>
            </a:r>
          </a:p>
        </p:txBody>
      </p:sp>
    </p:spTree>
    <p:extLst>
      <p:ext uri="{BB962C8B-B14F-4D97-AF65-F5344CB8AC3E}">
        <p14:creationId xmlns:p14="http://schemas.microsoft.com/office/powerpoint/2010/main" val="4073653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85CB68-5B6D-F620-364A-AFB99AE3EC96}"/>
              </a:ext>
            </a:extLst>
          </p:cNvPr>
          <p:cNvSpPr>
            <a:spLocks noGrp="1"/>
          </p:cNvSpPr>
          <p:nvPr>
            <p:ph type="title"/>
          </p:nvPr>
        </p:nvSpPr>
        <p:spPr>
          <a:xfrm>
            <a:off x="348679" y="353568"/>
            <a:ext cx="8596312" cy="1320800"/>
          </a:xfrm>
        </p:spPr>
        <p:txBody>
          <a:bodyPr/>
          <a:lstStyle/>
          <a:p>
            <a:r>
              <a:rPr kumimoji="1" lang="ja-JP" altLang="en-US" dirty="0"/>
              <a:t>避難・避難所</a:t>
            </a:r>
          </a:p>
        </p:txBody>
      </p:sp>
      <p:sp>
        <p:nvSpPr>
          <p:cNvPr id="3" name="コンテンツ プレースホルダー 2">
            <a:extLst>
              <a:ext uri="{FF2B5EF4-FFF2-40B4-BE49-F238E27FC236}">
                <a16:creationId xmlns:a16="http://schemas.microsoft.com/office/drawing/2014/main" id="{ED000F62-3BCA-3B57-FFB0-4B118B806C9C}"/>
              </a:ext>
            </a:extLst>
          </p:cNvPr>
          <p:cNvSpPr>
            <a:spLocks noGrp="1"/>
          </p:cNvSpPr>
          <p:nvPr>
            <p:ph idx="1"/>
          </p:nvPr>
        </p:nvSpPr>
        <p:spPr>
          <a:xfrm>
            <a:off x="475198" y="1591695"/>
            <a:ext cx="11492192" cy="5121162"/>
          </a:xfrm>
        </p:spPr>
        <p:txBody>
          <a:bodyPr>
            <a:normAutofit lnSpcReduction="10000"/>
          </a:bodyPr>
          <a:lstStyle/>
          <a:p>
            <a:pPr marL="0" indent="0">
              <a:buNone/>
            </a:pPr>
            <a:r>
              <a:rPr kumimoji="1" lang="ja-JP" altLang="en-US" sz="2000" b="1" dirty="0"/>
              <a:t>金沢市の避難所　</a:t>
            </a:r>
            <a:endParaRPr kumimoji="1" lang="en-US" altLang="ja-JP" sz="2000" b="1" dirty="0"/>
          </a:p>
          <a:p>
            <a:pPr marL="0" indent="0">
              <a:buNone/>
            </a:pPr>
            <a:r>
              <a:rPr kumimoji="1" lang="ja-JP" altLang="en-US" sz="2000" dirty="0"/>
              <a:t>・震度５弱以上で開設することになっている</a:t>
            </a:r>
            <a:endParaRPr kumimoji="1" lang="en-US" altLang="ja-JP" sz="2000" dirty="0"/>
          </a:p>
          <a:p>
            <a:pPr marL="0" indent="0">
              <a:buNone/>
            </a:pPr>
            <a:r>
              <a:rPr kumimoji="1" lang="ja-JP" altLang="en-US" sz="2000" dirty="0"/>
              <a:t>・小学校や公民館など地域の拠点となる避難所</a:t>
            </a:r>
            <a:r>
              <a:rPr kumimoji="1" lang="en-US" altLang="ja-JP" sz="2000" dirty="0"/>
              <a:t>66</a:t>
            </a:r>
            <a:r>
              <a:rPr kumimoji="1" lang="ja-JP" altLang="en-US" sz="2000" dirty="0"/>
              <a:t>か所</a:t>
            </a:r>
            <a:endParaRPr kumimoji="1" lang="en-US" altLang="ja-JP" sz="2000" dirty="0"/>
          </a:p>
          <a:p>
            <a:pPr marL="0" indent="0">
              <a:buNone/>
            </a:pPr>
            <a:r>
              <a:rPr kumimoji="1" lang="ja-JP" altLang="en-US" sz="2000" dirty="0"/>
              <a:t>・中学校や高校・大学などの指定避難所</a:t>
            </a:r>
            <a:r>
              <a:rPr kumimoji="1" lang="en-US" altLang="ja-JP" sz="2000" dirty="0"/>
              <a:t>146</a:t>
            </a:r>
            <a:r>
              <a:rPr kumimoji="1" lang="ja-JP" altLang="en-US" sz="2000" dirty="0"/>
              <a:t>か所</a:t>
            </a:r>
            <a:endParaRPr kumimoji="1" lang="en-US" altLang="ja-JP" sz="2000" dirty="0"/>
          </a:p>
          <a:p>
            <a:pPr marL="0" indent="0">
              <a:buNone/>
            </a:pPr>
            <a:r>
              <a:rPr kumimoji="1" lang="ja-JP" altLang="en-US" sz="2000" dirty="0"/>
              <a:t>　　　　　　　　　　　計</a:t>
            </a:r>
            <a:r>
              <a:rPr kumimoji="1" lang="en-US" altLang="ja-JP" sz="2000" dirty="0"/>
              <a:t>212</a:t>
            </a:r>
            <a:r>
              <a:rPr kumimoji="1" lang="ja-JP" altLang="en-US" sz="2000" dirty="0"/>
              <a:t>　</a:t>
            </a:r>
            <a:r>
              <a:rPr kumimoji="1" lang="en-US" altLang="ja-JP" sz="2000" dirty="0"/>
              <a:t>21</a:t>
            </a:r>
            <a:r>
              <a:rPr kumimoji="1" lang="ja-JP" altLang="en-US" sz="2000" dirty="0"/>
              <a:t>万人分　</a:t>
            </a:r>
            <a:r>
              <a:rPr kumimoji="1" lang="en-US" altLang="ja-JP" sz="2000" dirty="0"/>
              <a:t>3.0</a:t>
            </a:r>
            <a:r>
              <a:rPr kumimoji="1" lang="ja-JP" altLang="en-US" sz="2000" dirty="0"/>
              <a:t>㎡</a:t>
            </a:r>
            <a:r>
              <a:rPr kumimoji="1" lang="en-US" altLang="ja-JP" sz="2000" dirty="0"/>
              <a:t>/</a:t>
            </a:r>
            <a:r>
              <a:rPr kumimoji="1" lang="ja-JP" altLang="en-US" sz="2000" dirty="0"/>
              <a:t>人　　地域別はマニュアルに</a:t>
            </a:r>
            <a:endParaRPr kumimoji="1" lang="en-US" altLang="ja-JP" sz="2000" dirty="0"/>
          </a:p>
          <a:p>
            <a:pPr marL="0" indent="0">
              <a:buNone/>
            </a:pPr>
            <a:r>
              <a:rPr kumimoji="1" lang="ja-JP" altLang="en-US" sz="2000" dirty="0"/>
              <a:t>・福祉避難所　公開されていない　今後見直し</a:t>
            </a:r>
            <a:endParaRPr kumimoji="1" lang="en-US" altLang="ja-JP" sz="2000" dirty="0"/>
          </a:p>
          <a:p>
            <a:pPr marL="0" indent="0">
              <a:buNone/>
            </a:pPr>
            <a:endParaRPr lang="en-US" altLang="ja-JP" sz="2000" dirty="0"/>
          </a:p>
          <a:p>
            <a:pPr marL="0" indent="0">
              <a:buNone/>
            </a:pPr>
            <a:r>
              <a:rPr kumimoji="1" lang="ja-JP" altLang="en-US" sz="2000" b="1" dirty="0"/>
              <a:t>今回の地震では、</a:t>
            </a:r>
            <a:endParaRPr kumimoji="1" lang="en-US" altLang="ja-JP" sz="2000" b="1" dirty="0"/>
          </a:p>
          <a:p>
            <a:pPr marL="0" indent="0">
              <a:buNone/>
            </a:pPr>
            <a:r>
              <a:rPr lang="ja-JP" altLang="en-US" sz="2000" dirty="0"/>
              <a:t>・拠点避難所はすべて開設、指定避難所は</a:t>
            </a:r>
            <a:r>
              <a:rPr lang="en-US" altLang="ja-JP" sz="2000" dirty="0"/>
              <a:t>88</a:t>
            </a:r>
            <a:r>
              <a:rPr lang="ja-JP" altLang="en-US" sz="2000" dirty="0"/>
              <a:t>か所開設されなかった</a:t>
            </a:r>
            <a:endParaRPr lang="en-US" altLang="ja-JP" sz="2000" dirty="0"/>
          </a:p>
          <a:p>
            <a:pPr marL="0" indent="0">
              <a:buNone/>
            </a:pPr>
            <a:r>
              <a:rPr lang="ja-JP" altLang="en-US" sz="2000" dirty="0"/>
              <a:t>・元日で施設管理者が不在であったなどの理由　➡</a:t>
            </a:r>
            <a:r>
              <a:rPr lang="ja-JP" altLang="en-US" sz="2000" dirty="0">
                <a:highlight>
                  <a:srgbClr val="FFFF00"/>
                </a:highlight>
              </a:rPr>
              <a:t>検証と対策</a:t>
            </a:r>
            <a:endParaRPr kumimoji="1" lang="en-US" altLang="ja-JP" sz="2000" dirty="0">
              <a:highlight>
                <a:srgbClr val="FFFF00"/>
              </a:highlight>
            </a:endParaRPr>
          </a:p>
          <a:p>
            <a:pPr marL="0" indent="0">
              <a:buNone/>
            </a:pPr>
            <a:r>
              <a:rPr lang="ja-JP" altLang="en-US" sz="2000" dirty="0"/>
              <a:t>・金沢</a:t>
            </a:r>
            <a:r>
              <a:rPr kumimoji="1" lang="ja-JP" altLang="en-US" sz="2000" dirty="0"/>
              <a:t>市では避難所数は最大</a:t>
            </a:r>
            <a:r>
              <a:rPr kumimoji="1" lang="en-US" altLang="ja-JP" sz="2000" dirty="0"/>
              <a:t>124</a:t>
            </a:r>
            <a:r>
              <a:rPr kumimoji="1" lang="ja-JP" altLang="en-US" sz="2000" dirty="0"/>
              <a:t>か所、避難者数は最大</a:t>
            </a:r>
            <a:r>
              <a:rPr kumimoji="1" lang="en-US" altLang="ja-JP" sz="2000" dirty="0"/>
              <a:t>10,300</a:t>
            </a:r>
            <a:r>
              <a:rPr kumimoji="1" lang="ja-JP" altLang="en-US" sz="2000" dirty="0"/>
              <a:t>名</a:t>
            </a:r>
            <a:endParaRPr kumimoji="1" lang="en-US" altLang="ja-JP" sz="2000" dirty="0"/>
          </a:p>
          <a:p>
            <a:pPr marL="0" indent="0">
              <a:buNone/>
            </a:pPr>
            <a:r>
              <a:rPr kumimoji="1" lang="ja-JP" altLang="en-US" sz="2000" dirty="0"/>
              <a:t>・津波から逃れようと高台で車中泊　　など</a:t>
            </a:r>
            <a:endParaRPr kumimoji="1" lang="en-US" altLang="ja-JP" sz="2000" dirty="0"/>
          </a:p>
        </p:txBody>
      </p:sp>
      <p:pic>
        <p:nvPicPr>
          <p:cNvPr id="6" name="図 5">
            <a:extLst>
              <a:ext uri="{FF2B5EF4-FFF2-40B4-BE49-F238E27FC236}">
                <a16:creationId xmlns:a16="http://schemas.microsoft.com/office/drawing/2014/main" id="{BAEBAA08-2AA1-0E75-A01D-FF3120BFE0BF}"/>
              </a:ext>
            </a:extLst>
          </p:cNvPr>
          <p:cNvPicPr>
            <a:picLocks noChangeAspect="1"/>
          </p:cNvPicPr>
          <p:nvPr/>
        </p:nvPicPr>
        <p:blipFill>
          <a:blip r:embed="rId2"/>
          <a:stretch>
            <a:fillRect/>
          </a:stretch>
        </p:blipFill>
        <p:spPr>
          <a:xfrm>
            <a:off x="7714144" y="559022"/>
            <a:ext cx="2642159" cy="2388512"/>
          </a:xfrm>
          <a:prstGeom prst="rect">
            <a:avLst/>
          </a:prstGeom>
        </p:spPr>
      </p:pic>
    </p:spTree>
    <p:extLst>
      <p:ext uri="{BB962C8B-B14F-4D97-AF65-F5344CB8AC3E}">
        <p14:creationId xmlns:p14="http://schemas.microsoft.com/office/powerpoint/2010/main" val="421102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27685FA-DD59-A15B-E59E-CCFB64C3B2A1}"/>
              </a:ext>
            </a:extLst>
          </p:cNvPr>
          <p:cNvPicPr>
            <a:picLocks noChangeAspect="1"/>
          </p:cNvPicPr>
          <p:nvPr/>
        </p:nvPicPr>
        <p:blipFill>
          <a:blip r:embed="rId2"/>
          <a:stretch>
            <a:fillRect/>
          </a:stretch>
        </p:blipFill>
        <p:spPr>
          <a:xfrm>
            <a:off x="1425203" y="50450"/>
            <a:ext cx="4425273" cy="3172022"/>
          </a:xfrm>
          <a:prstGeom prst="rect">
            <a:avLst/>
          </a:prstGeom>
        </p:spPr>
      </p:pic>
      <p:pic>
        <p:nvPicPr>
          <p:cNvPr id="2" name="図 1">
            <a:extLst>
              <a:ext uri="{FF2B5EF4-FFF2-40B4-BE49-F238E27FC236}">
                <a16:creationId xmlns:a16="http://schemas.microsoft.com/office/drawing/2014/main" id="{66F2D374-7ED1-DA2C-1AB9-584B6A4DFA7E}"/>
              </a:ext>
            </a:extLst>
          </p:cNvPr>
          <p:cNvPicPr>
            <a:picLocks noChangeAspect="1"/>
          </p:cNvPicPr>
          <p:nvPr/>
        </p:nvPicPr>
        <p:blipFill>
          <a:blip r:embed="rId3"/>
          <a:srcRect b="20501"/>
          <a:stretch/>
        </p:blipFill>
        <p:spPr>
          <a:xfrm>
            <a:off x="6505692" y="50450"/>
            <a:ext cx="3678831" cy="3663906"/>
          </a:xfrm>
          <a:prstGeom prst="rect">
            <a:avLst/>
          </a:prstGeom>
        </p:spPr>
      </p:pic>
      <p:pic>
        <p:nvPicPr>
          <p:cNvPr id="4" name="図 3">
            <a:extLst>
              <a:ext uri="{FF2B5EF4-FFF2-40B4-BE49-F238E27FC236}">
                <a16:creationId xmlns:a16="http://schemas.microsoft.com/office/drawing/2014/main" id="{AA59B445-5BCF-77E9-1730-B04FF74FFE25}"/>
              </a:ext>
            </a:extLst>
          </p:cNvPr>
          <p:cNvPicPr>
            <a:picLocks noChangeAspect="1"/>
          </p:cNvPicPr>
          <p:nvPr/>
        </p:nvPicPr>
        <p:blipFill>
          <a:blip r:embed="rId4"/>
          <a:stretch>
            <a:fillRect/>
          </a:stretch>
        </p:blipFill>
        <p:spPr>
          <a:xfrm>
            <a:off x="1312218" y="3559434"/>
            <a:ext cx="3960297" cy="3164299"/>
          </a:xfrm>
          <a:prstGeom prst="rect">
            <a:avLst/>
          </a:prstGeom>
        </p:spPr>
      </p:pic>
      <p:pic>
        <p:nvPicPr>
          <p:cNvPr id="5" name="図 4">
            <a:extLst>
              <a:ext uri="{FF2B5EF4-FFF2-40B4-BE49-F238E27FC236}">
                <a16:creationId xmlns:a16="http://schemas.microsoft.com/office/drawing/2014/main" id="{96965DAB-CB4D-2F0B-905E-AE4F43A2AF94}"/>
              </a:ext>
            </a:extLst>
          </p:cNvPr>
          <p:cNvPicPr>
            <a:picLocks noChangeAspect="1"/>
          </p:cNvPicPr>
          <p:nvPr/>
        </p:nvPicPr>
        <p:blipFill>
          <a:blip r:embed="rId5"/>
          <a:stretch>
            <a:fillRect/>
          </a:stretch>
        </p:blipFill>
        <p:spPr>
          <a:xfrm>
            <a:off x="7207992" y="3764804"/>
            <a:ext cx="4124261" cy="3093196"/>
          </a:xfrm>
          <a:prstGeom prst="rect">
            <a:avLst/>
          </a:prstGeom>
        </p:spPr>
      </p:pic>
      <p:sp>
        <p:nvSpPr>
          <p:cNvPr id="7" name="楕円 6">
            <a:extLst>
              <a:ext uri="{FF2B5EF4-FFF2-40B4-BE49-F238E27FC236}">
                <a16:creationId xmlns:a16="http://schemas.microsoft.com/office/drawing/2014/main" id="{51818391-EEBD-A134-8163-89F32B637F0C}"/>
              </a:ext>
            </a:extLst>
          </p:cNvPr>
          <p:cNvSpPr/>
          <p:nvPr/>
        </p:nvSpPr>
        <p:spPr>
          <a:xfrm>
            <a:off x="1425203" y="1330610"/>
            <a:ext cx="958543" cy="70629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0A98BEB5-08D6-89EE-61A0-7B6071C10729}"/>
              </a:ext>
            </a:extLst>
          </p:cNvPr>
          <p:cNvSpPr/>
          <p:nvPr/>
        </p:nvSpPr>
        <p:spPr>
          <a:xfrm>
            <a:off x="2598157" y="983768"/>
            <a:ext cx="3657600" cy="536028"/>
          </a:xfrm>
          <a:custGeom>
            <a:avLst/>
            <a:gdLst>
              <a:gd name="connsiteX0" fmla="*/ 0 w 3657600"/>
              <a:gd name="connsiteY0" fmla="*/ 435129 h 536028"/>
              <a:gd name="connsiteX1" fmla="*/ 37837 w 3657600"/>
              <a:gd name="connsiteY1" fmla="*/ 403598 h 536028"/>
              <a:gd name="connsiteX2" fmla="*/ 548640 w 3657600"/>
              <a:gd name="connsiteY2" fmla="*/ 138737 h 536028"/>
              <a:gd name="connsiteX3" fmla="*/ 952237 w 3657600"/>
              <a:gd name="connsiteY3" fmla="*/ 44144 h 536028"/>
              <a:gd name="connsiteX4" fmla="*/ 1021606 w 3657600"/>
              <a:gd name="connsiteY4" fmla="*/ 25225 h 536028"/>
              <a:gd name="connsiteX5" fmla="*/ 1286466 w 3657600"/>
              <a:gd name="connsiteY5" fmla="*/ 0 h 536028"/>
              <a:gd name="connsiteX6" fmla="*/ 1904475 w 3657600"/>
              <a:gd name="connsiteY6" fmla="*/ 12613 h 536028"/>
              <a:gd name="connsiteX7" fmla="*/ 2024293 w 3657600"/>
              <a:gd name="connsiteY7" fmla="*/ 44144 h 536028"/>
              <a:gd name="connsiteX8" fmla="*/ 2270235 w 3657600"/>
              <a:gd name="connsiteY8" fmla="*/ 94593 h 536028"/>
              <a:gd name="connsiteX9" fmla="*/ 2554014 w 3657600"/>
              <a:gd name="connsiteY9" fmla="*/ 132431 h 536028"/>
              <a:gd name="connsiteX10" fmla="*/ 2850406 w 3657600"/>
              <a:gd name="connsiteY10" fmla="*/ 151349 h 536028"/>
              <a:gd name="connsiteX11" fmla="*/ 2982836 w 3657600"/>
              <a:gd name="connsiteY11" fmla="*/ 176574 h 536028"/>
              <a:gd name="connsiteX12" fmla="*/ 3090042 w 3657600"/>
              <a:gd name="connsiteY12" fmla="*/ 208105 h 536028"/>
              <a:gd name="connsiteX13" fmla="*/ 3399046 w 3657600"/>
              <a:gd name="connsiteY13" fmla="*/ 359454 h 536028"/>
              <a:gd name="connsiteX14" fmla="*/ 3588232 w 3657600"/>
              <a:gd name="connsiteY14" fmla="*/ 491884 h 536028"/>
              <a:gd name="connsiteX15" fmla="*/ 3626069 w 3657600"/>
              <a:gd name="connsiteY15" fmla="*/ 523415 h 536028"/>
              <a:gd name="connsiteX16" fmla="*/ 3657600 w 3657600"/>
              <a:gd name="connsiteY16" fmla="*/ 536028 h 53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7600" h="536028">
                <a:moveTo>
                  <a:pt x="0" y="435129"/>
                </a:moveTo>
                <a:cubicBezTo>
                  <a:pt x="12612" y="424619"/>
                  <a:pt x="24506" y="413180"/>
                  <a:pt x="37837" y="403598"/>
                </a:cubicBezTo>
                <a:cubicBezTo>
                  <a:pt x="227711" y="267126"/>
                  <a:pt x="288510" y="223990"/>
                  <a:pt x="548640" y="138737"/>
                </a:cubicBezTo>
                <a:cubicBezTo>
                  <a:pt x="679946" y="95704"/>
                  <a:pt x="817875" y="76391"/>
                  <a:pt x="952237" y="44144"/>
                </a:cubicBezTo>
                <a:cubicBezTo>
                  <a:pt x="975543" y="38551"/>
                  <a:pt x="998039" y="29589"/>
                  <a:pt x="1021606" y="25225"/>
                </a:cubicBezTo>
                <a:cubicBezTo>
                  <a:pt x="1090560" y="12456"/>
                  <a:pt x="1228336" y="4472"/>
                  <a:pt x="1286466" y="0"/>
                </a:cubicBezTo>
                <a:cubicBezTo>
                  <a:pt x="1492469" y="4204"/>
                  <a:pt x="1698797" y="307"/>
                  <a:pt x="1904475" y="12613"/>
                </a:cubicBezTo>
                <a:cubicBezTo>
                  <a:pt x="1945700" y="15080"/>
                  <a:pt x="1983994" y="35111"/>
                  <a:pt x="2024293" y="44144"/>
                </a:cubicBezTo>
                <a:cubicBezTo>
                  <a:pt x="2105955" y="62447"/>
                  <a:pt x="2187686" y="80835"/>
                  <a:pt x="2270235" y="94593"/>
                </a:cubicBezTo>
                <a:cubicBezTo>
                  <a:pt x="2364367" y="110282"/>
                  <a:pt x="2459037" y="123140"/>
                  <a:pt x="2554014" y="132431"/>
                </a:cubicBezTo>
                <a:cubicBezTo>
                  <a:pt x="2652542" y="142070"/>
                  <a:pt x="2850406" y="151349"/>
                  <a:pt x="2850406" y="151349"/>
                </a:cubicBezTo>
                <a:cubicBezTo>
                  <a:pt x="2894549" y="159757"/>
                  <a:pt x="2939109" y="166218"/>
                  <a:pt x="2982836" y="176574"/>
                </a:cubicBezTo>
                <a:cubicBezTo>
                  <a:pt x="3019082" y="185159"/>
                  <a:pt x="3054963" y="195577"/>
                  <a:pt x="3090042" y="208105"/>
                </a:cubicBezTo>
                <a:cubicBezTo>
                  <a:pt x="3209410" y="250736"/>
                  <a:pt x="3294274" y="286114"/>
                  <a:pt x="3399046" y="359454"/>
                </a:cubicBezTo>
                <a:cubicBezTo>
                  <a:pt x="3462108" y="403597"/>
                  <a:pt x="3529097" y="442604"/>
                  <a:pt x="3588232" y="491884"/>
                </a:cubicBezTo>
                <a:cubicBezTo>
                  <a:pt x="3600844" y="502394"/>
                  <a:pt x="3612218" y="514601"/>
                  <a:pt x="3626069" y="523415"/>
                </a:cubicBezTo>
                <a:cubicBezTo>
                  <a:pt x="3635619" y="529493"/>
                  <a:pt x="3657600" y="536028"/>
                  <a:pt x="3657600" y="536028"/>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809064C2-021A-532B-4397-CA3BCD3CB706}"/>
              </a:ext>
            </a:extLst>
          </p:cNvPr>
          <p:cNvSpPr/>
          <p:nvPr/>
        </p:nvSpPr>
        <p:spPr>
          <a:xfrm>
            <a:off x="6129633" y="1311691"/>
            <a:ext cx="170268" cy="302732"/>
          </a:xfrm>
          <a:custGeom>
            <a:avLst/>
            <a:gdLst>
              <a:gd name="connsiteX0" fmla="*/ 88287 w 170268"/>
              <a:gd name="connsiteY0" fmla="*/ 0 h 302732"/>
              <a:gd name="connsiteX1" fmla="*/ 132430 w 170268"/>
              <a:gd name="connsiteY1" fmla="*/ 113512 h 302732"/>
              <a:gd name="connsiteX2" fmla="*/ 170268 w 170268"/>
              <a:gd name="connsiteY2" fmla="*/ 208105 h 302732"/>
              <a:gd name="connsiteX3" fmla="*/ 163961 w 170268"/>
              <a:gd name="connsiteY3" fmla="*/ 233330 h 302732"/>
              <a:gd name="connsiteX4" fmla="*/ 132430 w 170268"/>
              <a:gd name="connsiteY4" fmla="*/ 252248 h 302732"/>
              <a:gd name="connsiteX5" fmla="*/ 113512 w 170268"/>
              <a:gd name="connsiteY5" fmla="*/ 264861 h 302732"/>
              <a:gd name="connsiteX6" fmla="*/ 94593 w 170268"/>
              <a:gd name="connsiteY6" fmla="*/ 271167 h 302732"/>
              <a:gd name="connsiteX7" fmla="*/ 50450 w 170268"/>
              <a:gd name="connsiteY7" fmla="*/ 290086 h 302732"/>
              <a:gd name="connsiteX8" fmla="*/ 0 w 170268"/>
              <a:gd name="connsiteY8" fmla="*/ 302698 h 3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68" h="302732">
                <a:moveTo>
                  <a:pt x="88287" y="0"/>
                </a:moveTo>
                <a:cubicBezTo>
                  <a:pt x="118955" y="107341"/>
                  <a:pt x="76179" y="-34147"/>
                  <a:pt x="132430" y="113512"/>
                </a:cubicBezTo>
                <a:cubicBezTo>
                  <a:pt x="171456" y="215955"/>
                  <a:pt x="130795" y="142318"/>
                  <a:pt x="170268" y="208105"/>
                </a:cubicBezTo>
                <a:cubicBezTo>
                  <a:pt x="168166" y="216513"/>
                  <a:pt x="169602" y="226749"/>
                  <a:pt x="163961" y="233330"/>
                </a:cubicBezTo>
                <a:cubicBezTo>
                  <a:pt x="155984" y="242636"/>
                  <a:pt x="142824" y="245752"/>
                  <a:pt x="132430" y="252248"/>
                </a:cubicBezTo>
                <a:cubicBezTo>
                  <a:pt x="126003" y="256265"/>
                  <a:pt x="120291" y="261471"/>
                  <a:pt x="113512" y="264861"/>
                </a:cubicBezTo>
                <a:cubicBezTo>
                  <a:pt x="107566" y="267834"/>
                  <a:pt x="100765" y="268698"/>
                  <a:pt x="94593" y="271167"/>
                </a:cubicBezTo>
                <a:cubicBezTo>
                  <a:pt x="79729" y="277113"/>
                  <a:pt x="65392" y="284339"/>
                  <a:pt x="50450" y="290086"/>
                </a:cubicBezTo>
                <a:cubicBezTo>
                  <a:pt x="14202" y="304027"/>
                  <a:pt x="24144" y="302698"/>
                  <a:pt x="0" y="302698"/>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A0067D0-8978-ED65-CE12-FC30E6879E79}"/>
              </a:ext>
            </a:extLst>
          </p:cNvPr>
          <p:cNvSpPr txBox="1"/>
          <p:nvPr/>
        </p:nvSpPr>
        <p:spPr>
          <a:xfrm>
            <a:off x="3071123" y="3237064"/>
            <a:ext cx="4217696" cy="307777"/>
          </a:xfrm>
          <a:prstGeom prst="rect">
            <a:avLst/>
          </a:prstGeom>
          <a:noFill/>
        </p:spPr>
        <p:txBody>
          <a:bodyPr wrap="square">
            <a:spAutoFit/>
          </a:bodyPr>
          <a:lstStyle/>
          <a:p>
            <a:r>
              <a:rPr lang="ja-JP" altLang="en-US" sz="1400" dirty="0"/>
              <a:t>キーボックスを開けて鍵を取り出します。</a:t>
            </a:r>
          </a:p>
        </p:txBody>
      </p:sp>
      <p:sp>
        <p:nvSpPr>
          <p:cNvPr id="8" name="テキスト ボックス 7">
            <a:extLst>
              <a:ext uri="{FF2B5EF4-FFF2-40B4-BE49-F238E27FC236}">
                <a16:creationId xmlns:a16="http://schemas.microsoft.com/office/drawing/2014/main" id="{97B8B8C0-0686-3DC8-8D8C-BBB667B3FA90}"/>
              </a:ext>
            </a:extLst>
          </p:cNvPr>
          <p:cNvSpPr txBox="1"/>
          <p:nvPr/>
        </p:nvSpPr>
        <p:spPr>
          <a:xfrm>
            <a:off x="5625661" y="5301726"/>
            <a:ext cx="1475128" cy="307777"/>
          </a:xfrm>
          <a:prstGeom prst="rect">
            <a:avLst/>
          </a:prstGeom>
          <a:noFill/>
        </p:spPr>
        <p:txBody>
          <a:bodyPr wrap="square">
            <a:spAutoFit/>
          </a:bodyPr>
          <a:lstStyle/>
          <a:p>
            <a:r>
              <a:rPr lang="ja-JP" altLang="en-US" sz="1400" dirty="0"/>
              <a:t>☚備蓄倉庫☛</a:t>
            </a:r>
          </a:p>
        </p:txBody>
      </p:sp>
    </p:spTree>
    <p:extLst>
      <p:ext uri="{BB962C8B-B14F-4D97-AF65-F5344CB8AC3E}">
        <p14:creationId xmlns:p14="http://schemas.microsoft.com/office/powerpoint/2010/main" val="625962291"/>
      </p:ext>
    </p:extLst>
  </p:cSld>
  <p:clrMapOvr>
    <a:masterClrMapping/>
  </p:clrMapOvr>
</p:sld>
</file>

<file path=ppt/theme/theme1.xml><?xml version="1.0" encoding="utf-8"?>
<a:theme xmlns:a="http://schemas.openxmlformats.org/drawingml/2006/main" name="ファセット">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6415</TotalTime>
  <Words>3006</Words>
  <Application>Microsoft Office PowerPoint</Application>
  <PresentationFormat>ワイド画面</PresentationFormat>
  <Paragraphs>244</Paragraphs>
  <Slides>53</Slides>
  <Notes>4</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53</vt:i4>
      </vt:variant>
    </vt:vector>
  </HeadingPairs>
  <TitlesOfParts>
    <vt:vector size="61" baseType="lpstr">
      <vt:lpstr>BIZ UD明朝 Medium</vt:lpstr>
      <vt:lpstr>Noto Sans JP</vt:lpstr>
      <vt:lpstr>ヒラギノ角ゴ Pro W3</vt:lpstr>
      <vt:lpstr>游ゴシック</vt:lpstr>
      <vt:lpstr>Arial</vt:lpstr>
      <vt:lpstr>Trebuchet MS</vt:lpstr>
      <vt:lpstr>Wingdings 3</vt:lpstr>
      <vt:lpstr>ファセット</vt:lpstr>
      <vt:lpstr>　金沢市政報告 　2024年９・10月　</vt:lpstr>
      <vt:lpstr>災害対策について</vt:lpstr>
      <vt:lpstr>自助・共助・公助と言うが、</vt:lpstr>
      <vt:lpstr>PowerPoint プレゼンテーション</vt:lpstr>
      <vt:lpstr>PowerPoint プレゼンテーション</vt:lpstr>
      <vt:lpstr>支援の継続、復旧が必要</vt:lpstr>
      <vt:lpstr>金沢市の課題</vt:lpstr>
      <vt:lpstr>避難・避難所</vt:lpstr>
      <vt:lpstr>PowerPoint プレゼンテーション</vt:lpstr>
      <vt:lpstr>スフィア基準で見直しを求めました！</vt:lpstr>
      <vt:lpstr>福祉避難所について</vt:lpstr>
      <vt:lpstr>森本・富樫断層帯による地震 </vt:lpstr>
      <vt:lpstr>被害想定　</vt:lpstr>
      <vt:lpstr>被害想定</vt:lpstr>
      <vt:lpstr>土砂災害  </vt:lpstr>
      <vt:lpstr>水害</vt:lpstr>
      <vt:lpstr>PowerPoint プレゼンテーション</vt:lpstr>
      <vt:lpstr>津波</vt:lpstr>
      <vt:lpstr>今後の見直し</vt:lpstr>
      <vt:lpstr>防災訓練の必要性</vt:lpstr>
      <vt:lpstr>地震列島日本 国土面積は地球上の 約４００分の１だが、 地震や火山のエネルギー は地球全体の１０分の１！</vt:lpstr>
      <vt:lpstr>マイナンバーカードと 保険証の廃止について</vt:lpstr>
      <vt:lpstr>マイナンバー制度開始２０１６年からこれまで</vt:lpstr>
      <vt:lpstr>昨年10月まで政府が総点検するも、 医療機関ではトラブル続いている</vt:lpstr>
      <vt:lpstr>PowerPoint プレゼンテーション</vt:lpstr>
      <vt:lpstr>PowerPoint プレゼンテーション</vt:lpstr>
      <vt:lpstr>利用率が低すぎる</vt:lpstr>
      <vt:lpstr>国家公務員でもメリット感じてない？</vt:lpstr>
      <vt:lpstr>そこで政府が巻き返し中💦</vt:lpstr>
      <vt:lpstr>PowerPoint プレゼンテーション</vt:lpstr>
      <vt:lpstr>PowerPoint プレゼンテーション</vt:lpstr>
      <vt:lpstr>PowerPoint プレゼンテーション</vt:lpstr>
      <vt:lpstr>　そこまでして進める本当の目的は？</vt:lpstr>
      <vt:lpstr>PowerPoint プレゼンテーション</vt:lpstr>
      <vt:lpstr>PowerPoint プレゼンテーション</vt:lpstr>
      <vt:lpstr>あわてなくて大丈夫 保険証は今年１２月２日に廃止されますが、７月に発行される保険証は１年間有効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協会けんぽや組合健保、公務員共済組合などは？  　おおむね２０２５年１２月１日までお手元に ある保険証が使える予定です。</vt:lpstr>
      <vt:lpstr>PowerPoint プレゼンテーション</vt:lpstr>
      <vt:lpstr>PowerPoint プレゼンテーション</vt:lpstr>
      <vt:lpstr>PowerPoint プレゼンテーション</vt:lpstr>
      <vt:lpstr>PowerPoint プレゼンテーション</vt:lpstr>
      <vt:lpstr>さいごに </vt:lpstr>
      <vt:lpstr>金沢方式について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金沢市議会報告</dc:title>
  <dc:creator>みよ 広田</dc:creator>
  <cp:lastModifiedBy>みよ 広田</cp:lastModifiedBy>
  <cp:revision>53</cp:revision>
  <cp:lastPrinted>2023-07-10T05:59:26Z</cp:lastPrinted>
  <dcterms:created xsi:type="dcterms:W3CDTF">2022-09-30T06:08:13Z</dcterms:created>
  <dcterms:modified xsi:type="dcterms:W3CDTF">2024-11-10T13:06:41Z</dcterms:modified>
</cp:coreProperties>
</file>